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57" r:id="rId3"/>
    <p:sldId id="259" r:id="rId4"/>
    <p:sldId id="289" r:id="rId5"/>
    <p:sldId id="315" r:id="rId6"/>
    <p:sldId id="316" r:id="rId7"/>
    <p:sldId id="260" r:id="rId8"/>
    <p:sldId id="262" r:id="rId9"/>
    <p:sldId id="263" r:id="rId10"/>
    <p:sldId id="264" r:id="rId11"/>
    <p:sldId id="290" r:id="rId12"/>
    <p:sldId id="291" r:id="rId13"/>
    <p:sldId id="292" r:id="rId14"/>
    <p:sldId id="293" r:id="rId15"/>
    <p:sldId id="294" r:id="rId16"/>
    <p:sldId id="295" r:id="rId17"/>
    <p:sldId id="296" r:id="rId18"/>
    <p:sldId id="297" r:id="rId19"/>
    <p:sldId id="265" r:id="rId20"/>
    <p:sldId id="298" r:id="rId21"/>
    <p:sldId id="287" r:id="rId22"/>
    <p:sldId id="288" r:id="rId23"/>
    <p:sldId id="299" r:id="rId24"/>
    <p:sldId id="267" r:id="rId25"/>
    <p:sldId id="269" r:id="rId26"/>
    <p:sldId id="300" r:id="rId27"/>
    <p:sldId id="301" r:id="rId28"/>
    <p:sldId id="303" r:id="rId29"/>
    <p:sldId id="302" r:id="rId30"/>
    <p:sldId id="268" r:id="rId31"/>
    <p:sldId id="270" r:id="rId32"/>
    <p:sldId id="304" r:id="rId33"/>
    <p:sldId id="306" r:id="rId34"/>
    <p:sldId id="307" r:id="rId35"/>
    <p:sldId id="272" r:id="rId36"/>
    <p:sldId id="283" r:id="rId37"/>
    <p:sldId id="282" r:id="rId38"/>
    <p:sldId id="284" r:id="rId39"/>
    <p:sldId id="285" r:id="rId40"/>
    <p:sldId id="273" r:id="rId41"/>
    <p:sldId id="274" r:id="rId42"/>
    <p:sldId id="275" r:id="rId43"/>
    <p:sldId id="308" r:id="rId44"/>
    <p:sldId id="309" r:id="rId45"/>
    <p:sldId id="276" r:id="rId46"/>
    <p:sldId id="277" r:id="rId47"/>
    <p:sldId id="278" r:id="rId48"/>
    <p:sldId id="279" r:id="rId49"/>
    <p:sldId id="280" r:id="rId50"/>
    <p:sldId id="310" r:id="rId51"/>
    <p:sldId id="311" r:id="rId52"/>
    <p:sldId id="281" r:id="rId53"/>
    <p:sldId id="266" r:id="rId54"/>
    <p:sldId id="312" r:id="rId55"/>
    <p:sldId id="313" r:id="rId56"/>
    <p:sldId id="314" r:id="rId57"/>
  </p:sldIdLst>
  <p:sldSz cx="9144000" cy="6858000" type="screen4x3"/>
  <p:notesSz cx="6858000" cy="9144000"/>
  <p:defaultTextStyle>
    <a:defPPr>
      <a:defRPr lang="en-US"/>
    </a:defPPr>
    <a:lvl1pPr algn="l" rtl="0" fontAlgn="base">
      <a:spcBef>
        <a:spcPct val="0"/>
      </a:spcBef>
      <a:spcAft>
        <a:spcPct val="0"/>
      </a:spcAft>
      <a:defRPr sz="1400" kern="1200">
        <a:solidFill>
          <a:schemeClr val="bg1"/>
        </a:solidFill>
        <a:latin typeface="Arial" charset="0"/>
        <a:ea typeface="+mn-ea"/>
        <a:cs typeface="+mn-cs"/>
      </a:defRPr>
    </a:lvl1pPr>
    <a:lvl2pPr marL="457200" algn="l" rtl="0" fontAlgn="base">
      <a:spcBef>
        <a:spcPct val="0"/>
      </a:spcBef>
      <a:spcAft>
        <a:spcPct val="0"/>
      </a:spcAft>
      <a:defRPr sz="1400" kern="1200">
        <a:solidFill>
          <a:schemeClr val="bg1"/>
        </a:solidFill>
        <a:latin typeface="Arial" charset="0"/>
        <a:ea typeface="+mn-ea"/>
        <a:cs typeface="+mn-cs"/>
      </a:defRPr>
    </a:lvl2pPr>
    <a:lvl3pPr marL="914400" algn="l" rtl="0" fontAlgn="base">
      <a:spcBef>
        <a:spcPct val="0"/>
      </a:spcBef>
      <a:spcAft>
        <a:spcPct val="0"/>
      </a:spcAft>
      <a:defRPr sz="1400" kern="1200">
        <a:solidFill>
          <a:schemeClr val="bg1"/>
        </a:solidFill>
        <a:latin typeface="Arial" charset="0"/>
        <a:ea typeface="+mn-ea"/>
        <a:cs typeface="+mn-cs"/>
      </a:defRPr>
    </a:lvl3pPr>
    <a:lvl4pPr marL="1371600" algn="l" rtl="0" fontAlgn="base">
      <a:spcBef>
        <a:spcPct val="0"/>
      </a:spcBef>
      <a:spcAft>
        <a:spcPct val="0"/>
      </a:spcAft>
      <a:defRPr sz="1400" kern="1200">
        <a:solidFill>
          <a:schemeClr val="bg1"/>
        </a:solidFill>
        <a:latin typeface="Arial" charset="0"/>
        <a:ea typeface="+mn-ea"/>
        <a:cs typeface="+mn-cs"/>
      </a:defRPr>
    </a:lvl4pPr>
    <a:lvl5pPr marL="1828800" algn="l" rtl="0" fontAlgn="base">
      <a:spcBef>
        <a:spcPct val="0"/>
      </a:spcBef>
      <a:spcAft>
        <a:spcPct val="0"/>
      </a:spcAft>
      <a:defRPr sz="1400" kern="1200">
        <a:solidFill>
          <a:schemeClr val="bg1"/>
        </a:solidFill>
        <a:latin typeface="Arial" charset="0"/>
        <a:ea typeface="+mn-ea"/>
        <a:cs typeface="+mn-cs"/>
      </a:defRPr>
    </a:lvl5pPr>
    <a:lvl6pPr marL="2286000" algn="l" defTabSz="914400" rtl="0" eaLnBrk="1" latinLnBrk="0" hangingPunct="1">
      <a:defRPr sz="1400" kern="1200">
        <a:solidFill>
          <a:schemeClr val="bg1"/>
        </a:solidFill>
        <a:latin typeface="Arial" charset="0"/>
        <a:ea typeface="+mn-ea"/>
        <a:cs typeface="+mn-cs"/>
      </a:defRPr>
    </a:lvl6pPr>
    <a:lvl7pPr marL="2743200" algn="l" defTabSz="914400" rtl="0" eaLnBrk="1" latinLnBrk="0" hangingPunct="1">
      <a:defRPr sz="1400" kern="1200">
        <a:solidFill>
          <a:schemeClr val="bg1"/>
        </a:solidFill>
        <a:latin typeface="Arial" charset="0"/>
        <a:ea typeface="+mn-ea"/>
        <a:cs typeface="+mn-cs"/>
      </a:defRPr>
    </a:lvl7pPr>
    <a:lvl8pPr marL="3200400" algn="l" defTabSz="914400" rtl="0" eaLnBrk="1" latinLnBrk="0" hangingPunct="1">
      <a:defRPr sz="1400" kern="1200">
        <a:solidFill>
          <a:schemeClr val="bg1"/>
        </a:solidFill>
        <a:latin typeface="Arial" charset="0"/>
        <a:ea typeface="+mn-ea"/>
        <a:cs typeface="+mn-cs"/>
      </a:defRPr>
    </a:lvl8pPr>
    <a:lvl9pPr marL="3657600" algn="l" defTabSz="914400" rtl="0" eaLnBrk="1" latinLnBrk="0" hangingPunct="1">
      <a:defRPr sz="1400"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0" autoAdjust="0"/>
    <p:restoredTop sz="94660"/>
  </p:normalViewPr>
  <p:slideViewPr>
    <p:cSldViewPr>
      <p:cViewPr varScale="1">
        <p:scale>
          <a:sx n="61" d="100"/>
          <a:sy n="61" d="100"/>
        </p:scale>
        <p:origin x="-2160"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8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614969E-8E83-418D-9AE3-69500F9A324F}" type="datetimeFigureOut">
              <a:rPr lang="en-US"/>
              <a:pPr>
                <a:defRPr/>
              </a:pPr>
              <a:t>1/14/15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E74FE3-1EF2-448B-9C3D-0AC03EE2E05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73A163-C15C-47BB-A4D3-1B53DF025C5C}" type="datetimeFigureOut">
              <a:rPr lang="en-US"/>
              <a:pPr>
                <a:defRPr/>
              </a:pPr>
              <a:t>1/14/15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D6171A-82E8-4EF8-AC78-A6CB5C6A777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239448-82F7-4530-9C6A-58B588556D22}" type="datetimeFigureOut">
              <a:rPr lang="en-US"/>
              <a:pPr>
                <a:defRPr/>
              </a:pPr>
              <a:t>1/14/15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86DCB8-99ED-4CAB-9D5C-2D134CDE910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E625C38-6196-403A-BA04-BAC5887F5E8A}" type="datetimeFigureOut">
              <a:rPr lang="en-US"/>
              <a:pPr>
                <a:defRPr/>
              </a:pPr>
              <a:t>1/14/15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402949-4594-484D-B4B2-71B95101A21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97668F4-8128-4199-A4ED-34A2F26A5E52}" type="datetimeFigureOut">
              <a:rPr lang="en-US"/>
              <a:pPr>
                <a:defRPr/>
              </a:pPr>
              <a:t>1/14/15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AA7EDA-B52D-403D-BA94-4DC9F8D76B7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A129BC4-D656-48A8-9B2E-2F980A35A411}" type="datetimeFigureOut">
              <a:rPr lang="en-US"/>
              <a:pPr>
                <a:defRPr/>
              </a:pPr>
              <a:t>1/14/15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29ACB2-B1C4-425D-A66B-406594B9ED9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FB1F670-2216-49CB-BF5D-E6C549B57EB5}" type="datetimeFigureOut">
              <a:rPr lang="en-US"/>
              <a:pPr>
                <a:defRPr/>
              </a:pPr>
              <a:t>1/14/15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5AB7A7C-2826-4D04-8D37-05B5B365913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FB06071-EFCF-478C-A494-E46B07C4AE17}" type="datetimeFigureOut">
              <a:rPr lang="en-US"/>
              <a:pPr>
                <a:defRPr/>
              </a:pPr>
              <a:t>1/14/15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8C46D7B-54E4-4B59-9176-B0E938F9129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7B3ACAE-10CB-415E-ADEF-DC59F8EBBF67}" type="datetimeFigureOut">
              <a:rPr lang="en-US"/>
              <a:pPr>
                <a:defRPr/>
              </a:pPr>
              <a:t>1/14/15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A3144AF-294A-46C6-8F9B-0EF98DC9DF1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A8F1F18-6F31-4B5E-B7CD-3BA7D95505B7}" type="datetimeFigureOut">
              <a:rPr lang="en-US"/>
              <a:pPr>
                <a:defRPr/>
              </a:pPr>
              <a:t>1/14/15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85EBB1-D2D2-46B1-8352-42173FB3ED7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A286C7-5E99-4B1D-A104-9C38B7DDE675}" type="datetimeFigureOut">
              <a:rPr lang="en-US"/>
              <a:pPr>
                <a:defRPr/>
              </a:pPr>
              <a:t>1/14/15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62EFA58-7110-403A-B14C-B560D93A73A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322532A-86F3-4CDD-AEF4-FB994A343050}" type="datetimeFigureOut">
              <a:rPr lang="en-US"/>
              <a:pPr>
                <a:defRPr/>
              </a:pPr>
              <a:t>1/14/15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B95A7E6-9E11-49A8-80CE-075B881AA6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advClick="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1.xml"/><Relationship Id="rId3" Type="http://schemas.openxmlformats.org/officeDocument/2006/relationships/slide" Target="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2.xml"/><Relationship Id="rId3" Type="http://schemas.openxmlformats.org/officeDocument/2006/relationships/slide" Target="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3.xml"/><Relationship Id="rId3" Type="http://schemas.openxmlformats.org/officeDocument/2006/relationships/slide" Target="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4.xml"/><Relationship Id="rId3" Type="http://schemas.openxmlformats.org/officeDocument/2006/relationships/slide" Target="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5.xml"/><Relationship Id="rId3" Type="http://schemas.openxmlformats.org/officeDocument/2006/relationships/slide" Target="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xml"/><Relationship Id="rId3" Type="http://schemas.openxmlformats.org/officeDocument/2006/relationships/slide" Target="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7.xml"/><Relationship Id="rId3" Type="http://schemas.openxmlformats.org/officeDocument/2006/relationships/slide" Target="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55.xml"/><Relationship Id="rId3"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slide" Target="slide35.xml"/><Relationship Id="rId4" Type="http://schemas.openxmlformats.org/officeDocument/2006/relationships/slide" Target="slide40.xml"/><Relationship Id="rId5" Type="http://schemas.openxmlformats.org/officeDocument/2006/relationships/slide" Target="slide47.xml"/><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8.jpeg"/><Relationship Id="rId5"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slide" Target="slid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slide" Target="slid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slide" Target="slid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slide" Target="slide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23.gif"/><Relationship Id="rId4"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slide" Target="slide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slide" Target="slide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slide" Target="slide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slide" Target="slide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slide" Target="slide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slide" Target="slide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slide" Target="slide2.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5.jpeg"/><Relationship Id="rId6"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slide" Target="slide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 Id="rId3" Type="http://schemas.openxmlformats.org/officeDocument/2006/relationships/slide" Target="slide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slide" Target="slide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slide" Target="slide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slide" Target="slide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 Id="rId3" Type="http://schemas.openxmlformats.org/officeDocument/2006/relationships/slide" Target="slide2.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slide" Target="slide8.xml"/><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slide" Target="slide1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slide" Target="slide54.xml"/><Relationship Id="rId6"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Title 1"/>
          <p:cNvSpPr>
            <a:spLocks noGrp="1"/>
          </p:cNvSpPr>
          <p:nvPr>
            <p:ph type="title"/>
          </p:nvPr>
        </p:nvSpPr>
        <p:spPr>
          <a:xfrm>
            <a:off x="457200" y="274638"/>
            <a:ext cx="8229600" cy="6354762"/>
          </a:xfrm>
        </p:spPr>
        <p:txBody>
          <a:bodyPr/>
          <a:lstStyle/>
          <a:p>
            <a:r>
              <a:rPr lang="en-US" smtClean="0"/>
              <a:t>Press the F5 button on your keyboard to begin this tutorial.</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228598"/>
            <a:ext cx="4038600" cy="838200"/>
          </a:xfrm>
        </p:spPr>
        <p:txBody>
          <a:bodyPr/>
          <a:lstStyle/>
          <a:p>
            <a:pPr eaLnBrk="1" hangingPunct="1"/>
            <a:r>
              <a:rPr lang="en-US" sz="3000" smtClean="0"/>
              <a:t>More 3:1 Ratios?</a:t>
            </a:r>
          </a:p>
        </p:txBody>
      </p:sp>
      <p:sp>
        <p:nvSpPr>
          <p:cNvPr id="10243" name="Content Placeholder 2"/>
          <p:cNvSpPr>
            <a:spLocks noGrp="1"/>
          </p:cNvSpPr>
          <p:nvPr>
            <p:ph idx="1"/>
          </p:nvPr>
        </p:nvSpPr>
        <p:spPr>
          <a:xfrm>
            <a:off x="5105400" y="0"/>
            <a:ext cx="4038600" cy="3733800"/>
          </a:xfrm>
        </p:spPr>
        <p:txBody>
          <a:bodyPr/>
          <a:lstStyle/>
          <a:p>
            <a:pPr eaLnBrk="1" hangingPunct="1">
              <a:buFont typeface="Arial" charset="0"/>
              <a:buNone/>
            </a:pPr>
            <a:r>
              <a:rPr lang="en-US" sz="1700" smtClean="0"/>
              <a:t>So what about the other 7 traits Mendel examined? From the table, you can see he counted thousands of pea plants. Remember that Mendel was trying to find a pattern for heredity.</a:t>
            </a:r>
          </a:p>
          <a:p>
            <a:pPr eaLnBrk="1" hangingPunct="1">
              <a:buFont typeface="Arial" charset="0"/>
              <a:buNone/>
            </a:pPr>
            <a:r>
              <a:rPr lang="en-US" sz="1700" smtClean="0"/>
              <a:t>Click the “question marks” to see the ratios he collected.</a:t>
            </a:r>
          </a:p>
          <a:p>
            <a:pPr eaLnBrk="1" hangingPunct="1">
              <a:buFont typeface="Arial" charset="0"/>
              <a:buNone/>
            </a:pPr>
            <a:endParaRPr lang="en-US" sz="1200" smtClean="0"/>
          </a:p>
          <a:p>
            <a:pPr eaLnBrk="1" hangingPunct="1">
              <a:buFont typeface="Arial" charset="0"/>
              <a:buNone/>
            </a:pPr>
            <a:endParaRPr lang="en-US" sz="1200" smtClean="0"/>
          </a:p>
          <a:p>
            <a:pPr eaLnBrk="1" hangingPunct="1">
              <a:buFont typeface="Arial" charset="0"/>
              <a:buNone/>
            </a:pPr>
            <a:endParaRPr lang="en-US" sz="1200" smtClean="0"/>
          </a:p>
        </p:txBody>
      </p:sp>
      <p:graphicFrame>
        <p:nvGraphicFramePr>
          <p:cNvPr id="8224" name="Group 32"/>
          <p:cNvGraphicFramePr>
            <a:graphicFrameLocks noGrp="1"/>
          </p:cNvGraphicFramePr>
          <p:nvPr>
            <p:extLst>
              <p:ext uri="{D42A27DB-BD31-4B8C-83A1-F6EECF244321}">
                <p14:modId xmlns:p14="http://schemas.microsoft.com/office/powerpoint/2010/main" val="4176052306"/>
              </p:ext>
            </p:extLst>
          </p:nvPr>
        </p:nvGraphicFramePr>
        <p:xfrm>
          <a:off x="76200" y="1066798"/>
          <a:ext cx="4953000" cy="5105402"/>
        </p:xfrm>
        <a:graphic>
          <a:graphicData uri="http://schemas.openxmlformats.org/drawingml/2006/table">
            <a:tbl>
              <a:tblPr/>
              <a:tblGrid>
                <a:gridCol w="1238250"/>
                <a:gridCol w="1238250"/>
                <a:gridCol w="1238250"/>
                <a:gridCol w="1238250"/>
              </a:tblGrid>
              <a:tr h="6223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1"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Dominant</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Trait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Recessive</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Trait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Ratio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Flower color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Purple</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705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White</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3.15:1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Seed color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Yellow</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6022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Green</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Seed shape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Round</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5474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Wrinkled</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1850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Pod color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Green</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428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Yellow</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152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Pod shape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Round</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882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Constricted</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Flower position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Axial</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651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Top</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Plant height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rPr>
                        <a:t>Tall</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rPr>
                        <a:t>787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Dwarf</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Rectangle 5">
            <a:hlinkClick r:id="rId2" action="ppaction://hlinksldjump"/>
          </p:cNvPr>
          <p:cNvSpPr/>
          <p:nvPr/>
        </p:nvSpPr>
        <p:spPr>
          <a:xfrm>
            <a:off x="3886200" y="1828798"/>
            <a:ext cx="990600" cy="457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schemeClr val="tx1"/>
                </a:solidFill>
              </a:rPr>
              <a:t>?</a:t>
            </a:r>
          </a:p>
        </p:txBody>
      </p:sp>
      <p:sp>
        <p:nvSpPr>
          <p:cNvPr id="10293" name="AutoShape 10">
            <a:hlinkClick r:id="rId3"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8" name="Rectangle 7">
            <a:hlinkClick r:id="" action="ppaction://hlinkshowjump?jump=previousslide"/>
          </p:cNvPr>
          <p:cNvSpPr/>
          <p:nvPr/>
        </p:nvSpPr>
        <p:spPr>
          <a:xfrm>
            <a:off x="76200" y="76200"/>
            <a:ext cx="762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Back</a:t>
            </a:r>
            <a:endParaRPr lang="en-US" sz="1600" b="1"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228598"/>
            <a:ext cx="4038600" cy="838200"/>
          </a:xfrm>
        </p:spPr>
        <p:txBody>
          <a:bodyPr/>
          <a:lstStyle/>
          <a:p>
            <a:pPr eaLnBrk="1" hangingPunct="1"/>
            <a:r>
              <a:rPr lang="en-US" sz="3000" smtClean="0"/>
              <a:t>More 3:1 Ratios?</a:t>
            </a:r>
          </a:p>
        </p:txBody>
      </p:sp>
      <p:sp>
        <p:nvSpPr>
          <p:cNvPr id="11267" name="Content Placeholder 2"/>
          <p:cNvSpPr>
            <a:spLocks noGrp="1"/>
          </p:cNvSpPr>
          <p:nvPr>
            <p:ph idx="1"/>
          </p:nvPr>
        </p:nvSpPr>
        <p:spPr>
          <a:xfrm>
            <a:off x="5105400" y="0"/>
            <a:ext cx="4038600" cy="3733800"/>
          </a:xfrm>
        </p:spPr>
        <p:txBody>
          <a:bodyPr/>
          <a:lstStyle/>
          <a:p>
            <a:pPr eaLnBrk="1" hangingPunct="1">
              <a:buFont typeface="Arial" charset="0"/>
              <a:buNone/>
            </a:pPr>
            <a:r>
              <a:rPr lang="en-US" sz="1700" smtClean="0"/>
              <a:t>So what about the other 7 traits Mendel examined? From the table, you can see he counted thousands of pea plants. Remember that Mendel was trying to find a pattern for heredity.</a:t>
            </a:r>
          </a:p>
          <a:p>
            <a:pPr eaLnBrk="1" hangingPunct="1">
              <a:buFont typeface="Arial" charset="0"/>
              <a:buNone/>
            </a:pPr>
            <a:r>
              <a:rPr lang="en-US" sz="1700" smtClean="0"/>
              <a:t>Click the “question marks” to see the ratios he collected.</a:t>
            </a:r>
          </a:p>
          <a:p>
            <a:pPr eaLnBrk="1" hangingPunct="1">
              <a:buFont typeface="Arial" charset="0"/>
              <a:buNone/>
            </a:pPr>
            <a:endParaRPr lang="en-US" sz="1200" smtClean="0"/>
          </a:p>
          <a:p>
            <a:pPr eaLnBrk="1" hangingPunct="1">
              <a:buFont typeface="Arial" charset="0"/>
              <a:buNone/>
            </a:pPr>
            <a:endParaRPr lang="en-US" sz="1200" smtClean="0"/>
          </a:p>
          <a:p>
            <a:pPr eaLnBrk="1" hangingPunct="1">
              <a:buFont typeface="Arial" charset="0"/>
              <a:buNone/>
            </a:pPr>
            <a:endParaRPr lang="en-US" sz="1200" smtClean="0"/>
          </a:p>
        </p:txBody>
      </p:sp>
      <p:graphicFrame>
        <p:nvGraphicFramePr>
          <p:cNvPr id="8224" name="Group 32"/>
          <p:cNvGraphicFramePr>
            <a:graphicFrameLocks noGrp="1"/>
          </p:cNvGraphicFramePr>
          <p:nvPr>
            <p:extLst>
              <p:ext uri="{D42A27DB-BD31-4B8C-83A1-F6EECF244321}">
                <p14:modId xmlns:p14="http://schemas.microsoft.com/office/powerpoint/2010/main" val="3579840126"/>
              </p:ext>
            </p:extLst>
          </p:nvPr>
        </p:nvGraphicFramePr>
        <p:xfrm>
          <a:off x="76200" y="1066798"/>
          <a:ext cx="4953000" cy="5105402"/>
        </p:xfrm>
        <a:graphic>
          <a:graphicData uri="http://schemas.openxmlformats.org/drawingml/2006/table">
            <a:tbl>
              <a:tblPr/>
              <a:tblGrid>
                <a:gridCol w="1238250"/>
                <a:gridCol w="1238250"/>
                <a:gridCol w="1238250"/>
                <a:gridCol w="1238250"/>
              </a:tblGrid>
              <a:tr h="6223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1"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Dominant</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Trait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Recessive</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Trait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Ratio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Flower color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Purple</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705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White</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3.15:1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Seed color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Yellow</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6022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Green</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3.01:1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Seed shape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Round</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5474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Wrinkled</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1850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Pod color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Green</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428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Yellow</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152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Pod shape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Round</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882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Constricted</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Flower position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Axial</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651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Top</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Plant height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rPr>
                        <a:t>Tall</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rPr>
                        <a:t>787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Dwarf</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6">
            <a:hlinkClick r:id="rId2" action="ppaction://hlinksldjump"/>
          </p:cNvPr>
          <p:cNvSpPr/>
          <p:nvPr/>
        </p:nvSpPr>
        <p:spPr>
          <a:xfrm>
            <a:off x="3886200" y="2438398"/>
            <a:ext cx="990600" cy="457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schemeClr val="tx1"/>
                </a:solidFill>
              </a:rPr>
              <a:t>?</a:t>
            </a:r>
          </a:p>
        </p:txBody>
      </p:sp>
      <p:sp>
        <p:nvSpPr>
          <p:cNvPr id="11317" name="AutoShape 10">
            <a:hlinkClick r:id="rId3"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26" name="Rectangular Callout 25"/>
          <p:cNvSpPr/>
          <p:nvPr/>
        </p:nvSpPr>
        <p:spPr>
          <a:xfrm>
            <a:off x="5791200" y="2285998"/>
            <a:ext cx="1600200" cy="533400"/>
          </a:xfrm>
          <a:prstGeom prst="wedgeRectCallout">
            <a:avLst>
              <a:gd name="adj1" fmla="val -110385"/>
              <a:gd name="adj2" fmla="val -8846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About a 3:1 ratio</a:t>
            </a:r>
          </a:p>
        </p:txBody>
      </p:sp>
      <p:sp>
        <p:nvSpPr>
          <p:cNvPr id="9" name="Rectangle 8">
            <a:hlinkClick r:id="" action="ppaction://hlinkshowjump?jump=previousslide"/>
          </p:cNvPr>
          <p:cNvSpPr/>
          <p:nvPr/>
        </p:nvSpPr>
        <p:spPr>
          <a:xfrm>
            <a:off x="76200" y="76200"/>
            <a:ext cx="762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Back</a:t>
            </a:r>
            <a:endParaRPr lang="en-US" sz="1600" b="1"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228598"/>
            <a:ext cx="4038600" cy="838200"/>
          </a:xfrm>
        </p:spPr>
        <p:txBody>
          <a:bodyPr/>
          <a:lstStyle/>
          <a:p>
            <a:pPr eaLnBrk="1" hangingPunct="1"/>
            <a:r>
              <a:rPr lang="en-US" sz="3000" smtClean="0"/>
              <a:t>More 3:1 Ratios?</a:t>
            </a:r>
          </a:p>
        </p:txBody>
      </p:sp>
      <p:sp>
        <p:nvSpPr>
          <p:cNvPr id="12291" name="Content Placeholder 2"/>
          <p:cNvSpPr>
            <a:spLocks noGrp="1"/>
          </p:cNvSpPr>
          <p:nvPr>
            <p:ph idx="1"/>
          </p:nvPr>
        </p:nvSpPr>
        <p:spPr>
          <a:xfrm>
            <a:off x="5105400" y="0"/>
            <a:ext cx="4038600" cy="3733800"/>
          </a:xfrm>
        </p:spPr>
        <p:txBody>
          <a:bodyPr/>
          <a:lstStyle/>
          <a:p>
            <a:pPr eaLnBrk="1" hangingPunct="1">
              <a:buFont typeface="Arial" charset="0"/>
              <a:buNone/>
            </a:pPr>
            <a:r>
              <a:rPr lang="en-US" sz="1700" smtClean="0"/>
              <a:t>So what about the other 7 traits Mendel examined? From the table, you can see he counted thousands of pea plants. Remember that Mendel was trying to find a pattern for heredity.</a:t>
            </a:r>
          </a:p>
          <a:p>
            <a:pPr eaLnBrk="1" hangingPunct="1">
              <a:buFont typeface="Arial" charset="0"/>
              <a:buNone/>
            </a:pPr>
            <a:r>
              <a:rPr lang="en-US" sz="1700" smtClean="0"/>
              <a:t>Click the “question marks” to see the ratios he collected.</a:t>
            </a:r>
          </a:p>
          <a:p>
            <a:pPr eaLnBrk="1" hangingPunct="1">
              <a:buFont typeface="Arial" charset="0"/>
              <a:buNone/>
            </a:pPr>
            <a:endParaRPr lang="en-US" sz="1200" smtClean="0"/>
          </a:p>
          <a:p>
            <a:pPr eaLnBrk="1" hangingPunct="1">
              <a:buFont typeface="Arial" charset="0"/>
              <a:buNone/>
            </a:pPr>
            <a:endParaRPr lang="en-US" sz="1200" smtClean="0"/>
          </a:p>
          <a:p>
            <a:pPr eaLnBrk="1" hangingPunct="1">
              <a:buFont typeface="Arial" charset="0"/>
              <a:buNone/>
            </a:pPr>
            <a:endParaRPr lang="en-US" sz="1200" smtClean="0"/>
          </a:p>
        </p:txBody>
      </p:sp>
      <p:graphicFrame>
        <p:nvGraphicFramePr>
          <p:cNvPr id="8224" name="Group 32"/>
          <p:cNvGraphicFramePr>
            <a:graphicFrameLocks noGrp="1"/>
          </p:cNvGraphicFramePr>
          <p:nvPr>
            <p:extLst>
              <p:ext uri="{D42A27DB-BD31-4B8C-83A1-F6EECF244321}">
                <p14:modId xmlns:p14="http://schemas.microsoft.com/office/powerpoint/2010/main" val="349580250"/>
              </p:ext>
            </p:extLst>
          </p:nvPr>
        </p:nvGraphicFramePr>
        <p:xfrm>
          <a:off x="76200" y="1066798"/>
          <a:ext cx="4953000" cy="5105402"/>
        </p:xfrm>
        <a:graphic>
          <a:graphicData uri="http://schemas.openxmlformats.org/drawingml/2006/table">
            <a:tbl>
              <a:tblPr/>
              <a:tblGrid>
                <a:gridCol w="1238250"/>
                <a:gridCol w="1238250"/>
                <a:gridCol w="1238250"/>
                <a:gridCol w="1238250"/>
              </a:tblGrid>
              <a:tr h="6223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1"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Dominant</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Trait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Recessive</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Trait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Ratio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Flower color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Purple</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705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White</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3.15:1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Seed color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Yellow</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6022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Green</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3.01:1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Seed shape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Round</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5474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Wrinkled</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1850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2.96:1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Pod color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Green</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428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Yellow</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152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Pod shape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Round</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882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Constricted</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Flower position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Axial</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651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Top</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Plant height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rPr>
                        <a:t>Tall</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rPr>
                        <a:t>787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Dwarf</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Rectangle 7">
            <a:hlinkClick r:id="rId2" action="ppaction://hlinksldjump"/>
          </p:cNvPr>
          <p:cNvSpPr/>
          <p:nvPr/>
        </p:nvSpPr>
        <p:spPr>
          <a:xfrm>
            <a:off x="3886200" y="3047998"/>
            <a:ext cx="990600" cy="533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schemeClr val="tx1"/>
                </a:solidFill>
              </a:rPr>
              <a:t>?</a:t>
            </a:r>
          </a:p>
        </p:txBody>
      </p:sp>
      <p:sp>
        <p:nvSpPr>
          <p:cNvPr id="12341" name="AutoShape 10">
            <a:hlinkClick r:id="rId3"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26" name="Rectangular Callout 25"/>
          <p:cNvSpPr/>
          <p:nvPr/>
        </p:nvSpPr>
        <p:spPr>
          <a:xfrm>
            <a:off x="5791200" y="2895598"/>
            <a:ext cx="1600200" cy="533400"/>
          </a:xfrm>
          <a:prstGeom prst="wedgeRectCallout">
            <a:avLst>
              <a:gd name="adj1" fmla="val -110385"/>
              <a:gd name="adj2" fmla="val -8846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About a 3:1 ratio</a:t>
            </a:r>
          </a:p>
        </p:txBody>
      </p:sp>
      <p:sp>
        <p:nvSpPr>
          <p:cNvPr id="9" name="Rectangular Callout 8"/>
          <p:cNvSpPr/>
          <p:nvPr/>
        </p:nvSpPr>
        <p:spPr>
          <a:xfrm>
            <a:off x="5791200" y="2285998"/>
            <a:ext cx="1600200" cy="533400"/>
          </a:xfrm>
          <a:prstGeom prst="wedgeRectCallout">
            <a:avLst>
              <a:gd name="adj1" fmla="val -110385"/>
              <a:gd name="adj2" fmla="val -8846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About a 3:1 ratio</a:t>
            </a:r>
          </a:p>
        </p:txBody>
      </p:sp>
      <p:sp>
        <p:nvSpPr>
          <p:cNvPr id="10" name="Rectangle 9">
            <a:hlinkClick r:id="" action="ppaction://hlinkshowjump?jump=previousslide"/>
          </p:cNvPr>
          <p:cNvSpPr/>
          <p:nvPr/>
        </p:nvSpPr>
        <p:spPr>
          <a:xfrm>
            <a:off x="76200" y="76200"/>
            <a:ext cx="762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Back</a:t>
            </a:r>
            <a:endParaRPr lang="en-US" sz="1600" b="1"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228598"/>
            <a:ext cx="4038600" cy="838200"/>
          </a:xfrm>
        </p:spPr>
        <p:txBody>
          <a:bodyPr/>
          <a:lstStyle/>
          <a:p>
            <a:pPr eaLnBrk="1" hangingPunct="1"/>
            <a:r>
              <a:rPr lang="en-US" sz="3000" smtClean="0"/>
              <a:t>More 3:1 Ratios?</a:t>
            </a:r>
          </a:p>
        </p:txBody>
      </p:sp>
      <p:sp>
        <p:nvSpPr>
          <p:cNvPr id="13315" name="Content Placeholder 2"/>
          <p:cNvSpPr>
            <a:spLocks noGrp="1"/>
          </p:cNvSpPr>
          <p:nvPr>
            <p:ph idx="1"/>
          </p:nvPr>
        </p:nvSpPr>
        <p:spPr>
          <a:xfrm>
            <a:off x="5105400" y="0"/>
            <a:ext cx="4038600" cy="3733800"/>
          </a:xfrm>
        </p:spPr>
        <p:txBody>
          <a:bodyPr/>
          <a:lstStyle/>
          <a:p>
            <a:pPr eaLnBrk="1" hangingPunct="1">
              <a:buFont typeface="Arial" charset="0"/>
              <a:buNone/>
            </a:pPr>
            <a:r>
              <a:rPr lang="en-US" sz="1700" smtClean="0"/>
              <a:t>So what about the other 7 traits Mendel examined? From the table, you can see he counted thousands of pea plants. Remember that Mendel was trying to find a pattern for heredity.</a:t>
            </a:r>
          </a:p>
          <a:p>
            <a:pPr eaLnBrk="1" hangingPunct="1">
              <a:buFont typeface="Arial" charset="0"/>
              <a:buNone/>
            </a:pPr>
            <a:r>
              <a:rPr lang="en-US" sz="1700" smtClean="0"/>
              <a:t>Click the “question marks” to see the ratios he collected.</a:t>
            </a:r>
          </a:p>
          <a:p>
            <a:pPr eaLnBrk="1" hangingPunct="1">
              <a:buFont typeface="Arial" charset="0"/>
              <a:buNone/>
            </a:pPr>
            <a:endParaRPr lang="en-US" sz="1200" smtClean="0"/>
          </a:p>
          <a:p>
            <a:pPr eaLnBrk="1" hangingPunct="1">
              <a:buFont typeface="Arial" charset="0"/>
              <a:buNone/>
            </a:pPr>
            <a:endParaRPr lang="en-US" sz="1200" smtClean="0"/>
          </a:p>
          <a:p>
            <a:pPr eaLnBrk="1" hangingPunct="1">
              <a:buFont typeface="Arial" charset="0"/>
              <a:buNone/>
            </a:pPr>
            <a:endParaRPr lang="en-US" sz="1200" smtClean="0"/>
          </a:p>
        </p:txBody>
      </p:sp>
      <p:graphicFrame>
        <p:nvGraphicFramePr>
          <p:cNvPr id="8224" name="Group 32"/>
          <p:cNvGraphicFramePr>
            <a:graphicFrameLocks noGrp="1"/>
          </p:cNvGraphicFramePr>
          <p:nvPr>
            <p:extLst>
              <p:ext uri="{D42A27DB-BD31-4B8C-83A1-F6EECF244321}">
                <p14:modId xmlns:p14="http://schemas.microsoft.com/office/powerpoint/2010/main" val="4194018193"/>
              </p:ext>
            </p:extLst>
          </p:nvPr>
        </p:nvGraphicFramePr>
        <p:xfrm>
          <a:off x="76200" y="1066798"/>
          <a:ext cx="4953000" cy="5105402"/>
        </p:xfrm>
        <a:graphic>
          <a:graphicData uri="http://schemas.openxmlformats.org/drawingml/2006/table">
            <a:tbl>
              <a:tblPr/>
              <a:tblGrid>
                <a:gridCol w="1238250"/>
                <a:gridCol w="1238250"/>
                <a:gridCol w="1238250"/>
                <a:gridCol w="1238250"/>
              </a:tblGrid>
              <a:tr h="6223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1"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Dominant</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Trait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Recessive</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Trait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Ratio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Flower color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Purple</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705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White</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3.15:1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Seed color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Yellow</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6022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Green</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3.01:1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Seed shape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Round</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5474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Wrinkled</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1850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2.96:1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Pod color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Green</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428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Yellow</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152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2.82:1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Pod shape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Round</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882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Constricted</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Flower position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Axial</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651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Top</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Plant height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rPr>
                        <a:t>Tall</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rPr>
                        <a:t>787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Dwarf</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Rectangle 8">
            <a:hlinkClick r:id="rId2" action="ppaction://hlinksldjump"/>
          </p:cNvPr>
          <p:cNvSpPr/>
          <p:nvPr/>
        </p:nvSpPr>
        <p:spPr>
          <a:xfrm>
            <a:off x="3886200" y="3733798"/>
            <a:ext cx="990600" cy="457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schemeClr val="tx1"/>
                </a:solidFill>
              </a:rPr>
              <a:t>?</a:t>
            </a:r>
          </a:p>
        </p:txBody>
      </p:sp>
      <p:sp>
        <p:nvSpPr>
          <p:cNvPr id="13365" name="AutoShape 10">
            <a:hlinkClick r:id="rId3"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26" name="Rectangular Callout 25"/>
          <p:cNvSpPr/>
          <p:nvPr/>
        </p:nvSpPr>
        <p:spPr>
          <a:xfrm>
            <a:off x="5791200" y="3505198"/>
            <a:ext cx="1600200" cy="533400"/>
          </a:xfrm>
          <a:prstGeom prst="wedgeRectCallout">
            <a:avLst>
              <a:gd name="adj1" fmla="val -110385"/>
              <a:gd name="adj2" fmla="val -8846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About a 3:1 ratio</a:t>
            </a:r>
          </a:p>
        </p:txBody>
      </p:sp>
      <p:sp>
        <p:nvSpPr>
          <p:cNvPr id="10" name="Rectangular Callout 9"/>
          <p:cNvSpPr/>
          <p:nvPr/>
        </p:nvSpPr>
        <p:spPr>
          <a:xfrm>
            <a:off x="5791200" y="2895598"/>
            <a:ext cx="1600200" cy="533400"/>
          </a:xfrm>
          <a:prstGeom prst="wedgeRectCallout">
            <a:avLst>
              <a:gd name="adj1" fmla="val -110385"/>
              <a:gd name="adj2" fmla="val -8846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About a 3:1 ratio</a:t>
            </a:r>
          </a:p>
        </p:txBody>
      </p:sp>
      <p:sp>
        <p:nvSpPr>
          <p:cNvPr id="11" name="Rectangular Callout 10"/>
          <p:cNvSpPr/>
          <p:nvPr/>
        </p:nvSpPr>
        <p:spPr>
          <a:xfrm>
            <a:off x="5791200" y="2285998"/>
            <a:ext cx="1600200" cy="533400"/>
          </a:xfrm>
          <a:prstGeom prst="wedgeRectCallout">
            <a:avLst>
              <a:gd name="adj1" fmla="val -110385"/>
              <a:gd name="adj2" fmla="val -8846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About a 3:1 ratio</a:t>
            </a:r>
          </a:p>
        </p:txBody>
      </p:sp>
      <p:sp>
        <p:nvSpPr>
          <p:cNvPr id="12" name="Rectangle 11">
            <a:hlinkClick r:id="" action="ppaction://hlinkshowjump?jump=previousslide"/>
          </p:cNvPr>
          <p:cNvSpPr/>
          <p:nvPr/>
        </p:nvSpPr>
        <p:spPr>
          <a:xfrm>
            <a:off x="76200" y="76200"/>
            <a:ext cx="762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Back</a:t>
            </a:r>
            <a:endParaRPr lang="en-US" sz="1600" b="1"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228598"/>
            <a:ext cx="4038600" cy="838200"/>
          </a:xfrm>
        </p:spPr>
        <p:txBody>
          <a:bodyPr/>
          <a:lstStyle/>
          <a:p>
            <a:pPr eaLnBrk="1" hangingPunct="1"/>
            <a:r>
              <a:rPr lang="en-US" sz="3000" smtClean="0"/>
              <a:t>More 3:1 Ratios?</a:t>
            </a:r>
          </a:p>
        </p:txBody>
      </p:sp>
      <p:sp>
        <p:nvSpPr>
          <p:cNvPr id="14339" name="Content Placeholder 2"/>
          <p:cNvSpPr>
            <a:spLocks noGrp="1"/>
          </p:cNvSpPr>
          <p:nvPr>
            <p:ph idx="1"/>
          </p:nvPr>
        </p:nvSpPr>
        <p:spPr>
          <a:xfrm>
            <a:off x="5105400" y="0"/>
            <a:ext cx="4038600" cy="3733800"/>
          </a:xfrm>
        </p:spPr>
        <p:txBody>
          <a:bodyPr/>
          <a:lstStyle/>
          <a:p>
            <a:pPr eaLnBrk="1" hangingPunct="1">
              <a:buFont typeface="Arial" charset="0"/>
              <a:buNone/>
            </a:pPr>
            <a:r>
              <a:rPr lang="en-US" sz="1700" smtClean="0"/>
              <a:t>So what about the other 7 traits Mendel examined? From the table, you can see he counted thousands of pea plants. Remember that Mendel was trying to find a pattern for heredity.</a:t>
            </a:r>
          </a:p>
          <a:p>
            <a:pPr eaLnBrk="1" hangingPunct="1">
              <a:buFont typeface="Arial" charset="0"/>
              <a:buNone/>
            </a:pPr>
            <a:r>
              <a:rPr lang="en-US" sz="1700" smtClean="0"/>
              <a:t>Click the “question marks” to see the ratios he collected.</a:t>
            </a:r>
          </a:p>
          <a:p>
            <a:pPr eaLnBrk="1" hangingPunct="1">
              <a:buFont typeface="Arial" charset="0"/>
              <a:buNone/>
            </a:pPr>
            <a:endParaRPr lang="en-US" sz="1200" smtClean="0"/>
          </a:p>
          <a:p>
            <a:pPr eaLnBrk="1" hangingPunct="1">
              <a:buFont typeface="Arial" charset="0"/>
              <a:buNone/>
            </a:pPr>
            <a:endParaRPr lang="en-US" sz="1200" smtClean="0"/>
          </a:p>
          <a:p>
            <a:pPr eaLnBrk="1" hangingPunct="1">
              <a:buFont typeface="Arial" charset="0"/>
              <a:buNone/>
            </a:pPr>
            <a:endParaRPr lang="en-US" sz="1200" smtClean="0"/>
          </a:p>
        </p:txBody>
      </p:sp>
      <p:graphicFrame>
        <p:nvGraphicFramePr>
          <p:cNvPr id="8224" name="Group 32"/>
          <p:cNvGraphicFramePr>
            <a:graphicFrameLocks noGrp="1"/>
          </p:cNvGraphicFramePr>
          <p:nvPr>
            <p:extLst>
              <p:ext uri="{D42A27DB-BD31-4B8C-83A1-F6EECF244321}">
                <p14:modId xmlns:p14="http://schemas.microsoft.com/office/powerpoint/2010/main" val="2227001510"/>
              </p:ext>
            </p:extLst>
          </p:nvPr>
        </p:nvGraphicFramePr>
        <p:xfrm>
          <a:off x="76200" y="1066798"/>
          <a:ext cx="4953000" cy="5105402"/>
        </p:xfrm>
        <a:graphic>
          <a:graphicData uri="http://schemas.openxmlformats.org/drawingml/2006/table">
            <a:tbl>
              <a:tblPr/>
              <a:tblGrid>
                <a:gridCol w="1238250"/>
                <a:gridCol w="1238250"/>
                <a:gridCol w="1238250"/>
                <a:gridCol w="1238250"/>
              </a:tblGrid>
              <a:tr h="6223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1"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Dominant</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Trait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Recessive</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Trait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Ratio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Flower color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Purple</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705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White</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3.15:1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Seed color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Yellow</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6022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Green</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3.01:1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Seed shape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Round</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5474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Wrinkled</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1850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2.96:1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Pod color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Green</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428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Yellow</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152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2.82:1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Pod shape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Round</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882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Constricted</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2.95:1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Flower position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Axial</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651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Top</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Plant height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rPr>
                        <a:t>Tall</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rPr>
                        <a:t>787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Dwarf</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 name="Rectangle 9">
            <a:hlinkClick r:id="rId2" action="ppaction://hlinksldjump"/>
          </p:cNvPr>
          <p:cNvSpPr/>
          <p:nvPr/>
        </p:nvSpPr>
        <p:spPr>
          <a:xfrm>
            <a:off x="3886200" y="4343398"/>
            <a:ext cx="990600" cy="457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schemeClr val="tx1"/>
                </a:solidFill>
              </a:rPr>
              <a:t>?</a:t>
            </a:r>
          </a:p>
        </p:txBody>
      </p:sp>
      <p:sp>
        <p:nvSpPr>
          <p:cNvPr id="14389" name="AutoShape 10">
            <a:hlinkClick r:id="rId3"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26" name="Rectangular Callout 25"/>
          <p:cNvSpPr/>
          <p:nvPr/>
        </p:nvSpPr>
        <p:spPr>
          <a:xfrm>
            <a:off x="5791200" y="4114798"/>
            <a:ext cx="1600200" cy="533400"/>
          </a:xfrm>
          <a:prstGeom prst="wedgeRectCallout">
            <a:avLst>
              <a:gd name="adj1" fmla="val -110385"/>
              <a:gd name="adj2" fmla="val -8846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About a 3:1 ratio</a:t>
            </a:r>
          </a:p>
        </p:txBody>
      </p:sp>
      <p:sp>
        <p:nvSpPr>
          <p:cNvPr id="9" name="Rectangular Callout 8"/>
          <p:cNvSpPr/>
          <p:nvPr/>
        </p:nvSpPr>
        <p:spPr>
          <a:xfrm>
            <a:off x="5791200" y="3505198"/>
            <a:ext cx="1600200" cy="533400"/>
          </a:xfrm>
          <a:prstGeom prst="wedgeRectCallout">
            <a:avLst>
              <a:gd name="adj1" fmla="val -110385"/>
              <a:gd name="adj2" fmla="val -8846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About a 3:1 ratio</a:t>
            </a:r>
          </a:p>
        </p:txBody>
      </p:sp>
      <p:sp>
        <p:nvSpPr>
          <p:cNvPr id="11" name="Rectangular Callout 10"/>
          <p:cNvSpPr/>
          <p:nvPr/>
        </p:nvSpPr>
        <p:spPr>
          <a:xfrm>
            <a:off x="5791200" y="2895598"/>
            <a:ext cx="1600200" cy="533400"/>
          </a:xfrm>
          <a:prstGeom prst="wedgeRectCallout">
            <a:avLst>
              <a:gd name="adj1" fmla="val -110385"/>
              <a:gd name="adj2" fmla="val -8846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About a 3:1 ratio</a:t>
            </a:r>
          </a:p>
        </p:txBody>
      </p:sp>
      <p:sp>
        <p:nvSpPr>
          <p:cNvPr id="12" name="Rectangular Callout 11"/>
          <p:cNvSpPr/>
          <p:nvPr/>
        </p:nvSpPr>
        <p:spPr>
          <a:xfrm>
            <a:off x="5791200" y="2285998"/>
            <a:ext cx="1600200" cy="533400"/>
          </a:xfrm>
          <a:prstGeom prst="wedgeRectCallout">
            <a:avLst>
              <a:gd name="adj1" fmla="val -110385"/>
              <a:gd name="adj2" fmla="val -8846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About a 3:1 ratio</a:t>
            </a:r>
          </a:p>
        </p:txBody>
      </p:sp>
      <p:sp>
        <p:nvSpPr>
          <p:cNvPr id="13" name="Rectangle 12">
            <a:hlinkClick r:id="" action="ppaction://hlinkshowjump?jump=previousslide"/>
          </p:cNvPr>
          <p:cNvSpPr/>
          <p:nvPr/>
        </p:nvSpPr>
        <p:spPr>
          <a:xfrm>
            <a:off x="76200" y="76200"/>
            <a:ext cx="762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Back</a:t>
            </a:r>
            <a:endParaRPr lang="en-US" sz="1600" b="1"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228598"/>
            <a:ext cx="4038600" cy="838200"/>
          </a:xfrm>
        </p:spPr>
        <p:txBody>
          <a:bodyPr/>
          <a:lstStyle/>
          <a:p>
            <a:pPr eaLnBrk="1" hangingPunct="1"/>
            <a:r>
              <a:rPr lang="en-US" sz="3000" smtClean="0"/>
              <a:t>More 3:1 Ratios?</a:t>
            </a:r>
          </a:p>
        </p:txBody>
      </p:sp>
      <p:sp>
        <p:nvSpPr>
          <p:cNvPr id="15363" name="Content Placeholder 2"/>
          <p:cNvSpPr>
            <a:spLocks noGrp="1"/>
          </p:cNvSpPr>
          <p:nvPr>
            <p:ph idx="1"/>
          </p:nvPr>
        </p:nvSpPr>
        <p:spPr>
          <a:xfrm>
            <a:off x="5105400" y="0"/>
            <a:ext cx="4038600" cy="3733800"/>
          </a:xfrm>
        </p:spPr>
        <p:txBody>
          <a:bodyPr/>
          <a:lstStyle/>
          <a:p>
            <a:pPr eaLnBrk="1" hangingPunct="1">
              <a:buFont typeface="Arial" charset="0"/>
              <a:buNone/>
            </a:pPr>
            <a:r>
              <a:rPr lang="en-US" sz="1700" smtClean="0"/>
              <a:t>So what about the other 7 traits Mendel examined? From the table, you can see he counted thousands of pea plants. Remember that Mendel was trying to find a pattern for heredity.</a:t>
            </a:r>
          </a:p>
          <a:p>
            <a:pPr eaLnBrk="1" hangingPunct="1">
              <a:buFont typeface="Arial" charset="0"/>
              <a:buNone/>
            </a:pPr>
            <a:r>
              <a:rPr lang="en-US" sz="1700" smtClean="0"/>
              <a:t>Click the “question marks” to see the ratios he collected.</a:t>
            </a:r>
          </a:p>
          <a:p>
            <a:pPr eaLnBrk="1" hangingPunct="1">
              <a:buFont typeface="Arial" charset="0"/>
              <a:buNone/>
            </a:pPr>
            <a:endParaRPr lang="en-US" sz="1200" smtClean="0"/>
          </a:p>
          <a:p>
            <a:pPr eaLnBrk="1" hangingPunct="1">
              <a:buFont typeface="Arial" charset="0"/>
              <a:buNone/>
            </a:pPr>
            <a:endParaRPr lang="en-US" sz="1200" smtClean="0"/>
          </a:p>
          <a:p>
            <a:pPr eaLnBrk="1" hangingPunct="1">
              <a:buFont typeface="Arial" charset="0"/>
              <a:buNone/>
            </a:pPr>
            <a:endParaRPr lang="en-US" sz="1200" smtClean="0"/>
          </a:p>
        </p:txBody>
      </p:sp>
      <p:graphicFrame>
        <p:nvGraphicFramePr>
          <p:cNvPr id="8224" name="Group 32"/>
          <p:cNvGraphicFramePr>
            <a:graphicFrameLocks noGrp="1"/>
          </p:cNvGraphicFramePr>
          <p:nvPr>
            <p:extLst>
              <p:ext uri="{D42A27DB-BD31-4B8C-83A1-F6EECF244321}">
                <p14:modId xmlns:p14="http://schemas.microsoft.com/office/powerpoint/2010/main" val="290651173"/>
              </p:ext>
            </p:extLst>
          </p:nvPr>
        </p:nvGraphicFramePr>
        <p:xfrm>
          <a:off x="76200" y="1066798"/>
          <a:ext cx="4953000" cy="5105402"/>
        </p:xfrm>
        <a:graphic>
          <a:graphicData uri="http://schemas.openxmlformats.org/drawingml/2006/table">
            <a:tbl>
              <a:tblPr/>
              <a:tblGrid>
                <a:gridCol w="1238250"/>
                <a:gridCol w="1238250"/>
                <a:gridCol w="1238250"/>
                <a:gridCol w="1238250"/>
              </a:tblGrid>
              <a:tr h="6223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1"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Dominant</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Trait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Recessive</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Trait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Ratio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Flower color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Purple</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705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White</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3.15:1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Seed color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Yellow</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6022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Green</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3.01:1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Seed shape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Round</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5474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Wrinkled</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1850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2.96:1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Pod color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Green</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428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Yellow</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152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2.82:1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Pod shape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Round</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882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Constricted</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2.95:1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Flower position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Axial</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651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Top</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3.14:1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Plant height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rPr>
                        <a:t>Tall</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rPr>
                        <a:t>787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Dwarf</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 name="Rectangle 10">
            <a:hlinkClick r:id="rId2" action="ppaction://hlinksldjump"/>
          </p:cNvPr>
          <p:cNvSpPr/>
          <p:nvPr/>
        </p:nvSpPr>
        <p:spPr>
          <a:xfrm>
            <a:off x="3886200" y="5029198"/>
            <a:ext cx="990600" cy="457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schemeClr val="tx1"/>
                </a:solidFill>
              </a:rPr>
              <a:t>?</a:t>
            </a:r>
          </a:p>
        </p:txBody>
      </p:sp>
      <p:sp>
        <p:nvSpPr>
          <p:cNvPr id="15413" name="AutoShape 10">
            <a:hlinkClick r:id="rId3"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26" name="Rectangular Callout 25"/>
          <p:cNvSpPr/>
          <p:nvPr/>
        </p:nvSpPr>
        <p:spPr>
          <a:xfrm>
            <a:off x="5791200" y="4724398"/>
            <a:ext cx="1600200" cy="533400"/>
          </a:xfrm>
          <a:prstGeom prst="wedgeRectCallout">
            <a:avLst>
              <a:gd name="adj1" fmla="val -110385"/>
              <a:gd name="adj2" fmla="val -8846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About a 3:1 ratio</a:t>
            </a:r>
          </a:p>
        </p:txBody>
      </p:sp>
      <p:sp>
        <p:nvSpPr>
          <p:cNvPr id="9" name="Rectangular Callout 8"/>
          <p:cNvSpPr/>
          <p:nvPr/>
        </p:nvSpPr>
        <p:spPr>
          <a:xfrm>
            <a:off x="5791200" y="4114798"/>
            <a:ext cx="1600200" cy="533400"/>
          </a:xfrm>
          <a:prstGeom prst="wedgeRectCallout">
            <a:avLst>
              <a:gd name="adj1" fmla="val -110385"/>
              <a:gd name="adj2" fmla="val -8846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About a 3:1 ratio</a:t>
            </a:r>
          </a:p>
        </p:txBody>
      </p:sp>
      <p:sp>
        <p:nvSpPr>
          <p:cNvPr id="10" name="Rectangular Callout 9"/>
          <p:cNvSpPr/>
          <p:nvPr/>
        </p:nvSpPr>
        <p:spPr>
          <a:xfrm>
            <a:off x="5791200" y="3505198"/>
            <a:ext cx="1600200" cy="533400"/>
          </a:xfrm>
          <a:prstGeom prst="wedgeRectCallout">
            <a:avLst>
              <a:gd name="adj1" fmla="val -110385"/>
              <a:gd name="adj2" fmla="val -8846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About a 3:1 ratio</a:t>
            </a:r>
          </a:p>
        </p:txBody>
      </p:sp>
      <p:sp>
        <p:nvSpPr>
          <p:cNvPr id="12" name="Rectangular Callout 11"/>
          <p:cNvSpPr/>
          <p:nvPr/>
        </p:nvSpPr>
        <p:spPr>
          <a:xfrm>
            <a:off x="5791200" y="2895598"/>
            <a:ext cx="1600200" cy="533400"/>
          </a:xfrm>
          <a:prstGeom prst="wedgeRectCallout">
            <a:avLst>
              <a:gd name="adj1" fmla="val -110385"/>
              <a:gd name="adj2" fmla="val -8846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About a 3:1 ratio</a:t>
            </a:r>
          </a:p>
        </p:txBody>
      </p:sp>
      <p:sp>
        <p:nvSpPr>
          <p:cNvPr id="13" name="Rectangular Callout 12"/>
          <p:cNvSpPr/>
          <p:nvPr/>
        </p:nvSpPr>
        <p:spPr>
          <a:xfrm>
            <a:off x="5791200" y="2285998"/>
            <a:ext cx="1600200" cy="533400"/>
          </a:xfrm>
          <a:prstGeom prst="wedgeRectCallout">
            <a:avLst>
              <a:gd name="adj1" fmla="val -110385"/>
              <a:gd name="adj2" fmla="val -8846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About a 3:1 ratio</a:t>
            </a:r>
          </a:p>
        </p:txBody>
      </p:sp>
      <p:sp>
        <p:nvSpPr>
          <p:cNvPr id="14" name="Rectangle 13">
            <a:hlinkClick r:id="" action="ppaction://hlinkshowjump?jump=previousslide"/>
          </p:cNvPr>
          <p:cNvSpPr/>
          <p:nvPr/>
        </p:nvSpPr>
        <p:spPr>
          <a:xfrm>
            <a:off x="76200" y="76200"/>
            <a:ext cx="762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Back</a:t>
            </a:r>
            <a:endParaRPr lang="en-US" sz="1600" b="1"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228598"/>
            <a:ext cx="4038600" cy="838200"/>
          </a:xfrm>
        </p:spPr>
        <p:txBody>
          <a:bodyPr/>
          <a:lstStyle/>
          <a:p>
            <a:pPr eaLnBrk="1" hangingPunct="1"/>
            <a:r>
              <a:rPr lang="en-US" sz="3000" smtClean="0"/>
              <a:t>More 3:1 Ratios?</a:t>
            </a:r>
          </a:p>
        </p:txBody>
      </p:sp>
      <p:sp>
        <p:nvSpPr>
          <p:cNvPr id="16387" name="Content Placeholder 2"/>
          <p:cNvSpPr>
            <a:spLocks noGrp="1"/>
          </p:cNvSpPr>
          <p:nvPr>
            <p:ph idx="1"/>
          </p:nvPr>
        </p:nvSpPr>
        <p:spPr>
          <a:xfrm>
            <a:off x="5105400" y="0"/>
            <a:ext cx="4038600" cy="3733800"/>
          </a:xfrm>
        </p:spPr>
        <p:txBody>
          <a:bodyPr/>
          <a:lstStyle/>
          <a:p>
            <a:pPr eaLnBrk="1" hangingPunct="1">
              <a:buFont typeface="Arial" charset="0"/>
              <a:buNone/>
            </a:pPr>
            <a:r>
              <a:rPr lang="en-US" sz="1700" smtClean="0"/>
              <a:t>So what about the other 7 traits Mendel examined? From the table, you can see he counted thousands of pea plants. Remember that Mendel was trying to find a pattern for heredity.</a:t>
            </a:r>
          </a:p>
          <a:p>
            <a:pPr eaLnBrk="1" hangingPunct="1">
              <a:buFont typeface="Arial" charset="0"/>
              <a:buNone/>
            </a:pPr>
            <a:r>
              <a:rPr lang="en-US" sz="1700" smtClean="0"/>
              <a:t>Click the “question marks” to see the ratios he collected.</a:t>
            </a:r>
          </a:p>
          <a:p>
            <a:pPr eaLnBrk="1" hangingPunct="1">
              <a:buFont typeface="Arial" charset="0"/>
              <a:buNone/>
            </a:pPr>
            <a:endParaRPr lang="en-US" sz="1200" smtClean="0"/>
          </a:p>
          <a:p>
            <a:pPr eaLnBrk="1" hangingPunct="1">
              <a:buFont typeface="Arial" charset="0"/>
              <a:buNone/>
            </a:pPr>
            <a:endParaRPr lang="en-US" sz="1200" smtClean="0"/>
          </a:p>
          <a:p>
            <a:pPr eaLnBrk="1" hangingPunct="1">
              <a:buFont typeface="Arial" charset="0"/>
              <a:buNone/>
            </a:pPr>
            <a:endParaRPr lang="en-US" sz="1200" smtClean="0"/>
          </a:p>
        </p:txBody>
      </p:sp>
      <p:graphicFrame>
        <p:nvGraphicFramePr>
          <p:cNvPr id="8224" name="Group 32"/>
          <p:cNvGraphicFramePr>
            <a:graphicFrameLocks noGrp="1"/>
          </p:cNvGraphicFramePr>
          <p:nvPr>
            <p:extLst>
              <p:ext uri="{D42A27DB-BD31-4B8C-83A1-F6EECF244321}">
                <p14:modId xmlns:p14="http://schemas.microsoft.com/office/powerpoint/2010/main" val="1660927926"/>
              </p:ext>
            </p:extLst>
          </p:nvPr>
        </p:nvGraphicFramePr>
        <p:xfrm>
          <a:off x="76200" y="1066798"/>
          <a:ext cx="4953000" cy="5105402"/>
        </p:xfrm>
        <a:graphic>
          <a:graphicData uri="http://schemas.openxmlformats.org/drawingml/2006/table">
            <a:tbl>
              <a:tblPr/>
              <a:tblGrid>
                <a:gridCol w="1238250"/>
                <a:gridCol w="1238250"/>
                <a:gridCol w="1238250"/>
                <a:gridCol w="1238250"/>
              </a:tblGrid>
              <a:tr h="6223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1"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Dominant</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Trait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Recessive</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Trait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Ratio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Flower color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Purple</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705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White</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3.15:1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Seed color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Yellow</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6022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Green</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3.01:1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Seed shape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Round</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5474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Wrinkled</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1850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2.96:1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Pod color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Green</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428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Yellow</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152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2.82:1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Pod shape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Round</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882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Constricted</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2.95:1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Flower position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Axial</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651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Top</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3.14:1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Plant height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rPr>
                        <a:t>Tall</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rPr>
                        <a:t>787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Dwarf</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2.84:1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Rectangle 11">
            <a:hlinkClick r:id="rId2" action="ppaction://hlinksldjump"/>
          </p:cNvPr>
          <p:cNvSpPr/>
          <p:nvPr/>
        </p:nvSpPr>
        <p:spPr>
          <a:xfrm>
            <a:off x="3886200" y="5638798"/>
            <a:ext cx="990600" cy="457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schemeClr val="tx1"/>
                </a:solidFill>
              </a:rPr>
              <a:t>?</a:t>
            </a:r>
          </a:p>
        </p:txBody>
      </p:sp>
      <p:sp>
        <p:nvSpPr>
          <p:cNvPr id="16437" name="AutoShape 10">
            <a:hlinkClick r:id="rId3"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29" name="Rectangular Callout 28"/>
          <p:cNvSpPr/>
          <p:nvPr/>
        </p:nvSpPr>
        <p:spPr>
          <a:xfrm>
            <a:off x="5791200" y="5333998"/>
            <a:ext cx="1600200" cy="533400"/>
          </a:xfrm>
          <a:prstGeom prst="wedgeRectCallout">
            <a:avLst>
              <a:gd name="adj1" fmla="val -110385"/>
              <a:gd name="adj2" fmla="val -8846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About a 3:1 ratio</a:t>
            </a:r>
          </a:p>
        </p:txBody>
      </p:sp>
      <p:sp>
        <p:nvSpPr>
          <p:cNvPr id="9" name="Rectangular Callout 8"/>
          <p:cNvSpPr/>
          <p:nvPr/>
        </p:nvSpPr>
        <p:spPr>
          <a:xfrm>
            <a:off x="5791200" y="4724398"/>
            <a:ext cx="1600200" cy="533400"/>
          </a:xfrm>
          <a:prstGeom prst="wedgeRectCallout">
            <a:avLst>
              <a:gd name="adj1" fmla="val -110385"/>
              <a:gd name="adj2" fmla="val -8846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About a 3:1 ratio</a:t>
            </a:r>
          </a:p>
        </p:txBody>
      </p:sp>
      <p:sp>
        <p:nvSpPr>
          <p:cNvPr id="10" name="Rectangular Callout 9"/>
          <p:cNvSpPr/>
          <p:nvPr/>
        </p:nvSpPr>
        <p:spPr>
          <a:xfrm>
            <a:off x="5791200" y="4114798"/>
            <a:ext cx="1600200" cy="533400"/>
          </a:xfrm>
          <a:prstGeom prst="wedgeRectCallout">
            <a:avLst>
              <a:gd name="adj1" fmla="val -110385"/>
              <a:gd name="adj2" fmla="val -8846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About a 3:1 ratio</a:t>
            </a:r>
          </a:p>
        </p:txBody>
      </p:sp>
      <p:sp>
        <p:nvSpPr>
          <p:cNvPr id="11" name="Rectangular Callout 10"/>
          <p:cNvSpPr/>
          <p:nvPr/>
        </p:nvSpPr>
        <p:spPr>
          <a:xfrm>
            <a:off x="5791200" y="3505198"/>
            <a:ext cx="1600200" cy="533400"/>
          </a:xfrm>
          <a:prstGeom prst="wedgeRectCallout">
            <a:avLst>
              <a:gd name="adj1" fmla="val -110385"/>
              <a:gd name="adj2" fmla="val -8846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About a 3:1 ratio</a:t>
            </a:r>
          </a:p>
        </p:txBody>
      </p:sp>
      <p:sp>
        <p:nvSpPr>
          <p:cNvPr id="13" name="Rectangular Callout 12"/>
          <p:cNvSpPr/>
          <p:nvPr/>
        </p:nvSpPr>
        <p:spPr>
          <a:xfrm>
            <a:off x="5791200" y="2895598"/>
            <a:ext cx="1600200" cy="533400"/>
          </a:xfrm>
          <a:prstGeom prst="wedgeRectCallout">
            <a:avLst>
              <a:gd name="adj1" fmla="val -110385"/>
              <a:gd name="adj2" fmla="val -8846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About a 3:1 ratio</a:t>
            </a:r>
          </a:p>
        </p:txBody>
      </p:sp>
      <p:sp>
        <p:nvSpPr>
          <p:cNvPr id="14" name="Rectangular Callout 13"/>
          <p:cNvSpPr/>
          <p:nvPr/>
        </p:nvSpPr>
        <p:spPr>
          <a:xfrm>
            <a:off x="5791200" y="2285998"/>
            <a:ext cx="1600200" cy="533400"/>
          </a:xfrm>
          <a:prstGeom prst="wedgeRectCallout">
            <a:avLst>
              <a:gd name="adj1" fmla="val -110385"/>
              <a:gd name="adj2" fmla="val -8846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About a 3:1 ratio</a:t>
            </a:r>
          </a:p>
        </p:txBody>
      </p:sp>
      <p:sp>
        <p:nvSpPr>
          <p:cNvPr id="15" name="Rectangle 14">
            <a:hlinkClick r:id="" action="ppaction://hlinkshowjump?jump=previousslide"/>
          </p:cNvPr>
          <p:cNvSpPr/>
          <p:nvPr/>
        </p:nvSpPr>
        <p:spPr>
          <a:xfrm>
            <a:off x="76200" y="76200"/>
            <a:ext cx="762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Back</a:t>
            </a:r>
            <a:endParaRPr lang="en-US" sz="1600" b="1"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228600"/>
            <a:ext cx="4038600" cy="838200"/>
          </a:xfrm>
        </p:spPr>
        <p:txBody>
          <a:bodyPr/>
          <a:lstStyle/>
          <a:p>
            <a:pPr eaLnBrk="1" hangingPunct="1"/>
            <a:r>
              <a:rPr lang="en-US" sz="3000" smtClean="0"/>
              <a:t>More 3:1 Ratios?</a:t>
            </a:r>
          </a:p>
        </p:txBody>
      </p:sp>
      <p:sp>
        <p:nvSpPr>
          <p:cNvPr id="17411" name="Content Placeholder 2"/>
          <p:cNvSpPr>
            <a:spLocks noGrp="1"/>
          </p:cNvSpPr>
          <p:nvPr>
            <p:ph idx="1"/>
          </p:nvPr>
        </p:nvSpPr>
        <p:spPr>
          <a:xfrm>
            <a:off x="5105400" y="0"/>
            <a:ext cx="4038600" cy="3733800"/>
          </a:xfrm>
        </p:spPr>
        <p:txBody>
          <a:bodyPr/>
          <a:lstStyle/>
          <a:p>
            <a:pPr eaLnBrk="1" hangingPunct="1">
              <a:buFont typeface="Arial" charset="0"/>
              <a:buNone/>
            </a:pPr>
            <a:r>
              <a:rPr lang="en-US" sz="1700" smtClean="0"/>
              <a:t>So what about the other 7 traits Mendel examined? From the table, you can see he counted thousands of pea plants. Remember that Mendel was trying to find a pattern for heredity.</a:t>
            </a:r>
          </a:p>
          <a:p>
            <a:pPr eaLnBrk="1" hangingPunct="1">
              <a:buFont typeface="Arial" charset="0"/>
              <a:buNone/>
            </a:pPr>
            <a:r>
              <a:rPr lang="en-US" sz="1700" smtClean="0"/>
              <a:t>Click the “question marks” to see the ratios he collected.</a:t>
            </a:r>
          </a:p>
          <a:p>
            <a:pPr eaLnBrk="1" hangingPunct="1">
              <a:buFont typeface="Arial" charset="0"/>
              <a:buNone/>
            </a:pPr>
            <a:endParaRPr lang="en-US" sz="1200" smtClean="0"/>
          </a:p>
          <a:p>
            <a:pPr eaLnBrk="1" hangingPunct="1">
              <a:buFont typeface="Arial" charset="0"/>
              <a:buNone/>
            </a:pPr>
            <a:endParaRPr lang="en-US" sz="1200" smtClean="0"/>
          </a:p>
          <a:p>
            <a:pPr eaLnBrk="1" hangingPunct="1">
              <a:buFont typeface="Arial" charset="0"/>
              <a:buNone/>
            </a:pPr>
            <a:endParaRPr lang="en-US" sz="1200" smtClean="0"/>
          </a:p>
        </p:txBody>
      </p:sp>
      <p:graphicFrame>
        <p:nvGraphicFramePr>
          <p:cNvPr id="8224" name="Group 32"/>
          <p:cNvGraphicFramePr>
            <a:graphicFrameLocks noGrp="1"/>
          </p:cNvGraphicFramePr>
          <p:nvPr>
            <p:extLst>
              <p:ext uri="{D42A27DB-BD31-4B8C-83A1-F6EECF244321}">
                <p14:modId xmlns:p14="http://schemas.microsoft.com/office/powerpoint/2010/main" val="2532386948"/>
              </p:ext>
            </p:extLst>
          </p:nvPr>
        </p:nvGraphicFramePr>
        <p:xfrm>
          <a:off x="76200" y="1066800"/>
          <a:ext cx="4953000" cy="5105402"/>
        </p:xfrm>
        <a:graphic>
          <a:graphicData uri="http://schemas.openxmlformats.org/drawingml/2006/table">
            <a:tbl>
              <a:tblPr/>
              <a:tblGrid>
                <a:gridCol w="1238250"/>
                <a:gridCol w="1238250"/>
                <a:gridCol w="1238250"/>
                <a:gridCol w="1238250"/>
              </a:tblGrid>
              <a:tr h="6223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1"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Dominant</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Trait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Recessive</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Trait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Ratio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Flower color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Purple</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705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White</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3.15:1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Seed color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Yellow</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6022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Green</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3.01:1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Seed shape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Round</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5474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Wrinkled</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1850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2.96:1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Pod color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Green</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428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Yellow</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152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2.82:1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Pod shape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Round</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882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Constricted</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2.95:1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Flower position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Axial</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651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Top</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3.14:1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Plant height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rPr>
                        <a:t>Tall</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rPr>
                        <a:t>787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Dwarf</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dirty="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rPr>
                        <a:t>2.84:1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60" name="AutoShape 10">
            <a:hlinkClick r:id="rId2"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18" name="Rectangular Callout 17"/>
          <p:cNvSpPr/>
          <p:nvPr/>
        </p:nvSpPr>
        <p:spPr>
          <a:xfrm>
            <a:off x="5791200" y="5334000"/>
            <a:ext cx="1600200" cy="533400"/>
          </a:xfrm>
          <a:prstGeom prst="wedgeRectCallout">
            <a:avLst>
              <a:gd name="adj1" fmla="val -110385"/>
              <a:gd name="adj2" fmla="val -8846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About a 3:1 ratio</a:t>
            </a:r>
          </a:p>
        </p:txBody>
      </p:sp>
      <p:sp>
        <p:nvSpPr>
          <p:cNvPr id="25" name="Rectangular Callout 24"/>
          <p:cNvSpPr/>
          <p:nvPr/>
        </p:nvSpPr>
        <p:spPr>
          <a:xfrm>
            <a:off x="5791200" y="4724400"/>
            <a:ext cx="1600200" cy="533400"/>
          </a:xfrm>
          <a:prstGeom prst="wedgeRectCallout">
            <a:avLst>
              <a:gd name="adj1" fmla="val -110385"/>
              <a:gd name="adj2" fmla="val -8846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About a 3:1 ratio</a:t>
            </a:r>
          </a:p>
        </p:txBody>
      </p:sp>
      <p:sp>
        <p:nvSpPr>
          <p:cNvPr id="26" name="Rectangular Callout 25"/>
          <p:cNvSpPr/>
          <p:nvPr/>
        </p:nvSpPr>
        <p:spPr>
          <a:xfrm>
            <a:off x="5791200" y="4114800"/>
            <a:ext cx="1600200" cy="533400"/>
          </a:xfrm>
          <a:prstGeom prst="wedgeRectCallout">
            <a:avLst>
              <a:gd name="adj1" fmla="val -110385"/>
              <a:gd name="adj2" fmla="val -8846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About a 3:1 ratio</a:t>
            </a:r>
          </a:p>
        </p:txBody>
      </p:sp>
      <p:sp>
        <p:nvSpPr>
          <p:cNvPr id="29" name="Rectangular Callout 28"/>
          <p:cNvSpPr/>
          <p:nvPr/>
        </p:nvSpPr>
        <p:spPr>
          <a:xfrm>
            <a:off x="5791200" y="3505200"/>
            <a:ext cx="1600200" cy="533400"/>
          </a:xfrm>
          <a:prstGeom prst="wedgeRectCallout">
            <a:avLst>
              <a:gd name="adj1" fmla="val -110385"/>
              <a:gd name="adj2" fmla="val -8846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About a 3:1 ratio</a:t>
            </a:r>
          </a:p>
        </p:txBody>
      </p:sp>
      <p:sp>
        <p:nvSpPr>
          <p:cNvPr id="30" name="Rectangular Callout 29"/>
          <p:cNvSpPr/>
          <p:nvPr/>
        </p:nvSpPr>
        <p:spPr>
          <a:xfrm>
            <a:off x="5791200" y="2895600"/>
            <a:ext cx="1600200" cy="533400"/>
          </a:xfrm>
          <a:prstGeom prst="wedgeRectCallout">
            <a:avLst>
              <a:gd name="adj1" fmla="val -110385"/>
              <a:gd name="adj2" fmla="val -8846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About a 3:1 ratio</a:t>
            </a:r>
          </a:p>
        </p:txBody>
      </p:sp>
      <p:sp>
        <p:nvSpPr>
          <p:cNvPr id="31" name="Rectangular Callout 30"/>
          <p:cNvSpPr/>
          <p:nvPr/>
        </p:nvSpPr>
        <p:spPr>
          <a:xfrm>
            <a:off x="5791200" y="2286000"/>
            <a:ext cx="1600200" cy="533400"/>
          </a:xfrm>
          <a:prstGeom prst="wedgeRectCallout">
            <a:avLst>
              <a:gd name="adj1" fmla="val -110385"/>
              <a:gd name="adj2" fmla="val -8846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About a 3:1 ratio</a:t>
            </a:r>
          </a:p>
        </p:txBody>
      </p:sp>
      <p:sp>
        <p:nvSpPr>
          <p:cNvPr id="32" name="Rectangular Callout 31"/>
          <p:cNvSpPr/>
          <p:nvPr/>
        </p:nvSpPr>
        <p:spPr>
          <a:xfrm>
            <a:off x="5791200" y="5943600"/>
            <a:ext cx="1600200" cy="533400"/>
          </a:xfrm>
          <a:prstGeom prst="wedgeRectCallout">
            <a:avLst>
              <a:gd name="adj1" fmla="val -110385"/>
              <a:gd name="adj2" fmla="val -8846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About a 3:1 ratio</a:t>
            </a:r>
          </a:p>
        </p:txBody>
      </p:sp>
      <p:sp>
        <p:nvSpPr>
          <p:cNvPr id="2" name="Action Button: Forward or Next 1">
            <a:hlinkClick r:id="" action="ppaction://hlinkshowjump?jump=nextslide" highlightClick="1"/>
          </p:cNvPr>
          <p:cNvSpPr/>
          <p:nvPr/>
        </p:nvSpPr>
        <p:spPr>
          <a:xfrm>
            <a:off x="7983071" y="6096000"/>
            <a:ext cx="7620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a:hlinkClick r:id="" action="ppaction://hlinkshowjump?jump=previousslide"/>
          </p:cNvPr>
          <p:cNvSpPr/>
          <p:nvPr/>
        </p:nvSpPr>
        <p:spPr>
          <a:xfrm>
            <a:off x="76200" y="76200"/>
            <a:ext cx="762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Back</a:t>
            </a:r>
            <a:endParaRPr lang="en-US" sz="1600" b="1"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0" y="228598"/>
            <a:ext cx="4038600" cy="838200"/>
          </a:xfrm>
        </p:spPr>
        <p:txBody>
          <a:bodyPr/>
          <a:lstStyle/>
          <a:p>
            <a:pPr eaLnBrk="1" hangingPunct="1"/>
            <a:r>
              <a:rPr lang="en-US" sz="3000" smtClean="0"/>
              <a:t>More 3:1 Ratios?</a:t>
            </a:r>
          </a:p>
        </p:txBody>
      </p:sp>
      <p:sp>
        <p:nvSpPr>
          <p:cNvPr id="3" name="Content Placeholder 2"/>
          <p:cNvSpPr>
            <a:spLocks noGrp="1"/>
          </p:cNvSpPr>
          <p:nvPr>
            <p:ph idx="1"/>
          </p:nvPr>
        </p:nvSpPr>
        <p:spPr>
          <a:xfrm>
            <a:off x="5105400" y="0"/>
            <a:ext cx="4038600" cy="3733800"/>
          </a:xfrm>
        </p:spPr>
        <p:txBody>
          <a:bodyPr/>
          <a:lstStyle/>
          <a:p>
            <a:pPr eaLnBrk="1" hangingPunct="1">
              <a:buFont typeface="Arial" charset="0"/>
              <a:buNone/>
            </a:pPr>
            <a:r>
              <a:rPr lang="en-US" sz="1700" dirty="0" smtClean="0"/>
              <a:t>So what about the other 7 traits Mendel examined? From the table, you can see he counted thousands of pea plants. Remember that Mendel was trying to find a pattern for heredity.</a:t>
            </a:r>
          </a:p>
          <a:p>
            <a:pPr eaLnBrk="1" hangingPunct="1">
              <a:buFont typeface="Arial" charset="0"/>
              <a:buNone/>
            </a:pPr>
            <a:r>
              <a:rPr lang="en-US" sz="1700" dirty="0" smtClean="0"/>
              <a:t>Click the “question marks” to see the ratios he collected.</a:t>
            </a:r>
          </a:p>
          <a:p>
            <a:pPr eaLnBrk="1" hangingPunct="1">
              <a:buFont typeface="Arial" charset="0"/>
              <a:buNone/>
            </a:pPr>
            <a:r>
              <a:rPr lang="en-US" sz="1700" dirty="0" smtClean="0"/>
              <a:t>Even though it wasn’t perfect. We can see that every trait had about a 3:1 ratio of dominant to recessive features. If there were 3 yellow seeds for every 1 green seed, what percentage of plants had yellow seeds?</a:t>
            </a:r>
          </a:p>
        </p:txBody>
      </p:sp>
      <p:sp>
        <p:nvSpPr>
          <p:cNvPr id="20" name="Action Button: Custom 19">
            <a:hlinkClick r:id="rId2" action="ppaction://hlinksldjump" highlightClick="1"/>
          </p:cNvPr>
          <p:cNvSpPr>
            <a:spLocks noChangeArrowheads="1"/>
          </p:cNvSpPr>
          <p:nvPr/>
        </p:nvSpPr>
        <p:spPr bwMode="auto">
          <a:xfrm>
            <a:off x="5562600" y="3810000"/>
            <a:ext cx="609600" cy="381000"/>
          </a:xfrm>
          <a:prstGeom prst="actionButtonBlank">
            <a:avLst/>
          </a:prstGeom>
          <a:solidFill>
            <a:srgbClr val="00B050">
              <a:alpha val="58823"/>
            </a:srgbClr>
          </a:solidFill>
          <a:ln w="15875" algn="ctr">
            <a:solidFill>
              <a:srgbClr val="385D8A"/>
            </a:solidFill>
            <a:miter lim="800000"/>
            <a:headEnd/>
            <a:tailEnd/>
          </a:ln>
        </p:spPr>
        <p:txBody>
          <a:bodyPr anchor="ctr"/>
          <a:lstStyle/>
          <a:p>
            <a:pPr algn="ctr"/>
            <a:r>
              <a:rPr lang="en-US" sz="1600" b="1">
                <a:solidFill>
                  <a:schemeClr val="tx1"/>
                </a:solidFill>
                <a:latin typeface="Calibri" pitchFamily="34" charset="0"/>
              </a:rPr>
              <a:t>0%</a:t>
            </a:r>
          </a:p>
        </p:txBody>
      </p:sp>
      <p:sp>
        <p:nvSpPr>
          <p:cNvPr id="21" name="Action Button: Custom 20">
            <a:hlinkClick r:id="rId2" action="ppaction://hlinksldjump" highlightClick="1"/>
          </p:cNvPr>
          <p:cNvSpPr>
            <a:spLocks noChangeArrowheads="1"/>
          </p:cNvSpPr>
          <p:nvPr/>
        </p:nvSpPr>
        <p:spPr bwMode="auto">
          <a:xfrm>
            <a:off x="5562600" y="4419600"/>
            <a:ext cx="685800" cy="381000"/>
          </a:xfrm>
          <a:prstGeom prst="actionButtonBlank">
            <a:avLst/>
          </a:prstGeom>
          <a:solidFill>
            <a:srgbClr val="00B050">
              <a:alpha val="58823"/>
            </a:srgbClr>
          </a:solidFill>
          <a:ln w="15875" algn="ctr">
            <a:solidFill>
              <a:srgbClr val="385D8A"/>
            </a:solidFill>
            <a:miter lim="800000"/>
            <a:headEnd/>
            <a:tailEnd/>
          </a:ln>
        </p:spPr>
        <p:txBody>
          <a:bodyPr anchor="ctr"/>
          <a:lstStyle/>
          <a:p>
            <a:pPr algn="ctr"/>
            <a:r>
              <a:rPr lang="en-US" sz="1600" b="1">
                <a:solidFill>
                  <a:schemeClr val="tx1"/>
                </a:solidFill>
                <a:latin typeface="Calibri" pitchFamily="34" charset="0"/>
              </a:rPr>
              <a:t>25%</a:t>
            </a:r>
          </a:p>
        </p:txBody>
      </p:sp>
      <p:sp>
        <p:nvSpPr>
          <p:cNvPr id="22" name="Action Button: Custom 21">
            <a:hlinkClick r:id="rId2" action="ppaction://hlinksldjump" highlightClick="1"/>
          </p:cNvPr>
          <p:cNvSpPr>
            <a:spLocks noChangeArrowheads="1"/>
          </p:cNvSpPr>
          <p:nvPr/>
        </p:nvSpPr>
        <p:spPr bwMode="auto">
          <a:xfrm>
            <a:off x="5562600" y="4953000"/>
            <a:ext cx="685800" cy="381000"/>
          </a:xfrm>
          <a:prstGeom prst="actionButtonBlank">
            <a:avLst/>
          </a:prstGeom>
          <a:solidFill>
            <a:srgbClr val="00B050">
              <a:alpha val="58823"/>
            </a:srgbClr>
          </a:solidFill>
          <a:ln w="15875" algn="ctr">
            <a:solidFill>
              <a:srgbClr val="385D8A"/>
            </a:solidFill>
            <a:miter lim="800000"/>
            <a:headEnd/>
            <a:tailEnd/>
          </a:ln>
        </p:spPr>
        <p:txBody>
          <a:bodyPr anchor="ctr"/>
          <a:lstStyle/>
          <a:p>
            <a:pPr algn="ctr"/>
            <a:r>
              <a:rPr lang="en-US" sz="1600" b="1">
                <a:solidFill>
                  <a:schemeClr val="tx1"/>
                </a:solidFill>
                <a:latin typeface="Calibri" pitchFamily="34" charset="0"/>
              </a:rPr>
              <a:t>50%</a:t>
            </a:r>
          </a:p>
        </p:txBody>
      </p:sp>
      <p:sp>
        <p:nvSpPr>
          <p:cNvPr id="23" name="Action Button: Custom 22">
            <a:hlinkClick r:id="" action="ppaction://noaction" highlightClick="1"/>
          </p:cNvPr>
          <p:cNvSpPr>
            <a:spLocks noChangeArrowheads="1"/>
          </p:cNvSpPr>
          <p:nvPr/>
        </p:nvSpPr>
        <p:spPr bwMode="auto">
          <a:xfrm>
            <a:off x="5562600" y="5486400"/>
            <a:ext cx="685800" cy="457200"/>
          </a:xfrm>
          <a:prstGeom prst="actionButtonBlank">
            <a:avLst/>
          </a:prstGeom>
          <a:solidFill>
            <a:srgbClr val="00B050">
              <a:alpha val="58823"/>
            </a:srgbClr>
          </a:solidFill>
          <a:ln w="15875" algn="ctr">
            <a:solidFill>
              <a:srgbClr val="385D8A"/>
            </a:solidFill>
            <a:miter lim="800000"/>
            <a:headEnd/>
            <a:tailEnd/>
          </a:ln>
        </p:spPr>
        <p:txBody>
          <a:bodyPr anchor="ctr"/>
          <a:lstStyle/>
          <a:p>
            <a:pPr algn="ctr"/>
            <a:r>
              <a:rPr lang="en-US" sz="1600" b="1">
                <a:solidFill>
                  <a:schemeClr val="tx1"/>
                </a:solidFill>
                <a:latin typeface="Calibri" pitchFamily="34" charset="0"/>
              </a:rPr>
              <a:t>75%</a:t>
            </a:r>
          </a:p>
        </p:txBody>
      </p:sp>
      <p:sp>
        <p:nvSpPr>
          <p:cNvPr id="24" name="Action Button: Custom 23">
            <a:hlinkClick r:id="rId2" action="ppaction://hlinksldjump" highlightClick="1"/>
          </p:cNvPr>
          <p:cNvSpPr>
            <a:spLocks noChangeArrowheads="1"/>
          </p:cNvSpPr>
          <p:nvPr/>
        </p:nvSpPr>
        <p:spPr bwMode="auto">
          <a:xfrm>
            <a:off x="5562600" y="6096000"/>
            <a:ext cx="762000" cy="457200"/>
          </a:xfrm>
          <a:prstGeom prst="actionButtonBlank">
            <a:avLst/>
          </a:prstGeom>
          <a:solidFill>
            <a:srgbClr val="00B050">
              <a:alpha val="58823"/>
            </a:srgbClr>
          </a:solidFill>
          <a:ln w="15875" algn="ctr">
            <a:solidFill>
              <a:srgbClr val="385D8A"/>
            </a:solidFill>
            <a:miter lim="800000"/>
            <a:headEnd/>
            <a:tailEnd/>
          </a:ln>
        </p:spPr>
        <p:txBody>
          <a:bodyPr anchor="ctr"/>
          <a:lstStyle/>
          <a:p>
            <a:pPr algn="ctr"/>
            <a:r>
              <a:rPr lang="en-US" sz="1600" b="1">
                <a:solidFill>
                  <a:schemeClr val="tx1"/>
                </a:solidFill>
                <a:latin typeface="Calibri" pitchFamily="34" charset="0"/>
              </a:rPr>
              <a:t>100%</a:t>
            </a:r>
          </a:p>
        </p:txBody>
      </p:sp>
      <p:graphicFrame>
        <p:nvGraphicFramePr>
          <p:cNvPr id="8224" name="Group 32"/>
          <p:cNvGraphicFramePr>
            <a:graphicFrameLocks noGrp="1"/>
          </p:cNvGraphicFramePr>
          <p:nvPr>
            <p:extLst>
              <p:ext uri="{D42A27DB-BD31-4B8C-83A1-F6EECF244321}">
                <p14:modId xmlns:p14="http://schemas.microsoft.com/office/powerpoint/2010/main" val="1751303269"/>
              </p:ext>
            </p:extLst>
          </p:nvPr>
        </p:nvGraphicFramePr>
        <p:xfrm>
          <a:off x="76200" y="1066798"/>
          <a:ext cx="4953000" cy="5105402"/>
        </p:xfrm>
        <a:graphic>
          <a:graphicData uri="http://schemas.openxmlformats.org/drawingml/2006/table">
            <a:tbl>
              <a:tblPr/>
              <a:tblGrid>
                <a:gridCol w="1238250"/>
                <a:gridCol w="1238250"/>
                <a:gridCol w="1238250"/>
                <a:gridCol w="1238250"/>
              </a:tblGrid>
              <a:tr h="6223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1"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Dominant</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Trait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Recessive</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Trait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Ratio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Flower color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Purple</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705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White</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3.15:1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Seed color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Yellow</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6022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Green</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3.01:1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Seed shape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Round</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5474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rPr>
                        <a:t>Wrinkled</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rPr>
                        <a:t>1850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2.96:1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Pod color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Green</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428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Yellow</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152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2.82:1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Pod shape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Round</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882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Constricted</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2.95:1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Flower position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Axial</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651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Top</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3.14:1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Plant height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rPr>
                        <a:t>Tall</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rPr>
                        <a:t>787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Dwarf</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2.84:1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93" name="AutoShape 10">
            <a:hlinkClick r:id="rId3"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27" name="AutoShape 21"/>
          <p:cNvSpPr>
            <a:spLocks noChangeArrowheads="1"/>
          </p:cNvSpPr>
          <p:nvPr/>
        </p:nvSpPr>
        <p:spPr bwMode="auto">
          <a:xfrm>
            <a:off x="6477000" y="5486400"/>
            <a:ext cx="1752600" cy="457200"/>
          </a:xfrm>
          <a:prstGeom prst="wedgeRectCallout">
            <a:avLst>
              <a:gd name="adj1" fmla="val -66977"/>
              <a:gd name="adj2" fmla="val -2727"/>
            </a:avLst>
          </a:prstGeom>
          <a:solidFill>
            <a:schemeClr val="accent1"/>
          </a:solidFill>
          <a:ln w="9525">
            <a:solidFill>
              <a:schemeClr val="tx1"/>
            </a:solidFill>
            <a:miter lim="800000"/>
            <a:headEnd/>
            <a:tailEnd/>
          </a:ln>
        </p:spPr>
        <p:txBody>
          <a:bodyPr/>
          <a:lstStyle/>
          <a:p>
            <a:r>
              <a:rPr lang="en-US" sz="1200" b="1"/>
              <a:t>Correct</a:t>
            </a:r>
          </a:p>
        </p:txBody>
      </p:sp>
      <p:sp>
        <p:nvSpPr>
          <p:cNvPr id="28" name="Action Button: Forward or Next 27">
            <a:hlinkClick r:id="" action="ppaction://hlinkshowjump?jump=nextslide" highlightClick="1"/>
          </p:cNvPr>
          <p:cNvSpPr/>
          <p:nvPr/>
        </p:nvSpPr>
        <p:spPr>
          <a:xfrm>
            <a:off x="7315200" y="5562600"/>
            <a:ext cx="762000" cy="304800"/>
          </a:xfrm>
          <a:prstGeom prst="actionButtonForwardNex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76200" y="2362198"/>
            <a:ext cx="4953000" cy="609600"/>
          </a:xfrm>
          <a:prstGeom prst="rect">
            <a:avLst/>
          </a:prstGeom>
          <a:solidFill>
            <a:srgbClr val="FFFF00">
              <a:alpha val="3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096000" y="3886200"/>
            <a:ext cx="609600" cy="304800"/>
          </a:xfrm>
          <a:prstGeom prst="rect">
            <a:avLst/>
          </a:prstGeom>
          <a:noFill/>
        </p:spPr>
        <p:txBody>
          <a:bodyPr wrap="square" rtlCol="0">
            <a:spAutoFit/>
          </a:bodyPr>
          <a:lstStyle/>
          <a:p>
            <a:r>
              <a:rPr lang="en-US" b="1" dirty="0" smtClean="0">
                <a:solidFill>
                  <a:srgbClr val="FF0000"/>
                </a:solidFill>
              </a:rPr>
              <a:t>No</a:t>
            </a:r>
            <a:endParaRPr lang="en-US" b="1" dirty="0">
              <a:solidFill>
                <a:srgbClr val="FF0000"/>
              </a:solidFill>
            </a:endParaRPr>
          </a:p>
        </p:txBody>
      </p:sp>
      <p:sp>
        <p:nvSpPr>
          <p:cNvPr id="29" name="TextBox 28"/>
          <p:cNvSpPr txBox="1"/>
          <p:nvPr/>
        </p:nvSpPr>
        <p:spPr>
          <a:xfrm>
            <a:off x="6172200" y="4495800"/>
            <a:ext cx="609600" cy="304800"/>
          </a:xfrm>
          <a:prstGeom prst="rect">
            <a:avLst/>
          </a:prstGeom>
          <a:noFill/>
        </p:spPr>
        <p:txBody>
          <a:bodyPr wrap="square" rtlCol="0">
            <a:spAutoFit/>
          </a:bodyPr>
          <a:lstStyle/>
          <a:p>
            <a:r>
              <a:rPr lang="en-US" b="1" dirty="0" smtClean="0">
                <a:solidFill>
                  <a:srgbClr val="FF0000"/>
                </a:solidFill>
              </a:rPr>
              <a:t>No</a:t>
            </a:r>
            <a:endParaRPr lang="en-US" b="1" dirty="0">
              <a:solidFill>
                <a:srgbClr val="FF0000"/>
              </a:solidFill>
            </a:endParaRPr>
          </a:p>
        </p:txBody>
      </p:sp>
      <p:sp>
        <p:nvSpPr>
          <p:cNvPr id="30" name="TextBox 29"/>
          <p:cNvSpPr txBox="1"/>
          <p:nvPr/>
        </p:nvSpPr>
        <p:spPr>
          <a:xfrm>
            <a:off x="6172200" y="5029200"/>
            <a:ext cx="609600" cy="304800"/>
          </a:xfrm>
          <a:prstGeom prst="rect">
            <a:avLst/>
          </a:prstGeom>
          <a:noFill/>
        </p:spPr>
        <p:txBody>
          <a:bodyPr wrap="square" rtlCol="0">
            <a:spAutoFit/>
          </a:bodyPr>
          <a:lstStyle/>
          <a:p>
            <a:r>
              <a:rPr lang="en-US" b="1" dirty="0" smtClean="0">
                <a:solidFill>
                  <a:srgbClr val="FF0000"/>
                </a:solidFill>
              </a:rPr>
              <a:t>No</a:t>
            </a:r>
            <a:endParaRPr lang="en-US" b="1" dirty="0">
              <a:solidFill>
                <a:srgbClr val="FF0000"/>
              </a:solidFill>
            </a:endParaRPr>
          </a:p>
        </p:txBody>
      </p:sp>
      <p:sp>
        <p:nvSpPr>
          <p:cNvPr id="31" name="TextBox 30"/>
          <p:cNvSpPr txBox="1"/>
          <p:nvPr/>
        </p:nvSpPr>
        <p:spPr>
          <a:xfrm>
            <a:off x="6248400" y="6172200"/>
            <a:ext cx="609600" cy="304800"/>
          </a:xfrm>
          <a:prstGeom prst="rect">
            <a:avLst/>
          </a:prstGeom>
          <a:noFill/>
        </p:spPr>
        <p:txBody>
          <a:bodyPr wrap="square" rtlCol="0">
            <a:spAutoFit/>
          </a:bodyPr>
          <a:lstStyle/>
          <a:p>
            <a:r>
              <a:rPr lang="en-US" b="1" dirty="0" smtClean="0">
                <a:solidFill>
                  <a:srgbClr val="FF0000"/>
                </a:solidFill>
              </a:rPr>
              <a:t>No</a:t>
            </a:r>
            <a:endParaRPr lang="en-US" b="1" dirty="0">
              <a:solidFill>
                <a:srgbClr val="FF0000"/>
              </a:solidFill>
            </a:endParaRPr>
          </a:p>
        </p:txBody>
      </p:sp>
      <p:sp>
        <p:nvSpPr>
          <p:cNvPr id="25" name="Rectangle 24">
            <a:hlinkClick r:id="" action="ppaction://hlinkshowjump?jump=previousslide"/>
          </p:cNvPr>
          <p:cNvSpPr/>
          <p:nvPr/>
        </p:nvSpPr>
        <p:spPr>
          <a:xfrm>
            <a:off x="76200" y="76200"/>
            <a:ext cx="762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Back</a:t>
            </a:r>
            <a:endParaRPr lang="en-US" sz="1600" b="1"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iterate type="wd">
                                    <p:tmPct val="2000"/>
                                  </p:iterate>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920"/>
                            </p:stCondLst>
                            <p:childTnLst>
                              <p:par>
                                <p:cTn id="10" presetID="9"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par>
                          <p:cTn id="13" fill="hold">
                            <p:stCondLst>
                              <p:cond delay="1420"/>
                            </p:stCondLst>
                            <p:childTnLst>
                              <p:par>
                                <p:cTn id="14" presetID="9"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dissolve">
                                      <p:cBhvr>
                                        <p:cTn id="16" dur="500"/>
                                        <p:tgtEl>
                                          <p:spTgt spid="20"/>
                                        </p:tgtEl>
                                      </p:cBhvr>
                                    </p:animEffect>
                                  </p:childTnLst>
                                </p:cTn>
                              </p:par>
                              <p:par>
                                <p:cTn id="17" presetID="9"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par>
                                <p:cTn id="20" presetID="9"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par>
                                <p:cTn id="23" presetID="9"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dissolve">
                                      <p:cBhvr>
                                        <p:cTn id="25" dur="500"/>
                                        <p:tgtEl>
                                          <p:spTgt spid="23"/>
                                        </p:tgtEl>
                                      </p:cBhvr>
                                    </p:animEffect>
                                  </p:childTnLst>
                                </p:cTn>
                              </p:par>
                              <p:par>
                                <p:cTn id="26" presetID="9"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dissolve">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23"/>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36" restart="whenNotActive" fill="hold" evtFilter="cancelBubble" nodeType="interactiveSeq">
                <p:stCondLst>
                  <p:cond evt="onClick" delay="0">
                    <p:tgtEl>
                      <p:spTgt spid="20"/>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41" restart="whenNotActive" fill="hold" evtFilter="cancelBubble" nodeType="interactiveSeq">
                <p:stCondLst>
                  <p:cond evt="onClick" delay="0">
                    <p:tgtEl>
                      <p:spTgt spid="21"/>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46" restart="whenNotActive" fill="hold" evtFilter="cancelBubble" nodeType="interactiveSeq">
                <p:stCondLst>
                  <p:cond evt="onClick" delay="0">
                    <p:tgtEl>
                      <p:spTgt spid="22"/>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51" restart="whenNotActive" fill="hold" evtFilter="cancelBubble" nodeType="interactiveSeq">
                <p:stCondLst>
                  <p:cond evt="onClick" delay="0">
                    <p:tgtEl>
                      <p:spTgt spid="24"/>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childTnLst>
        </p:cTn>
      </p:par>
    </p:tnLst>
    <p:bldLst>
      <p:bldP spid="27" grpId="0" animBg="1"/>
      <p:bldP spid="28" grpId="0" animBg="1"/>
      <p:bldP spid="18" grpId="0" animBg="1"/>
      <p:bldP spid="26"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905000" y="0"/>
            <a:ext cx="7239000" cy="838200"/>
          </a:xfrm>
        </p:spPr>
        <p:txBody>
          <a:bodyPr/>
          <a:lstStyle/>
          <a:p>
            <a:pPr eaLnBrk="1" hangingPunct="1"/>
            <a:r>
              <a:rPr lang="en-US" sz="3000" smtClean="0"/>
              <a:t>Coincidence?</a:t>
            </a:r>
          </a:p>
        </p:txBody>
      </p:sp>
      <p:sp>
        <p:nvSpPr>
          <p:cNvPr id="9219" name="Content Placeholder 2"/>
          <p:cNvSpPr>
            <a:spLocks noGrp="1"/>
          </p:cNvSpPr>
          <p:nvPr>
            <p:ph idx="1"/>
          </p:nvPr>
        </p:nvSpPr>
        <p:spPr>
          <a:xfrm>
            <a:off x="0" y="3429000"/>
            <a:ext cx="9144000" cy="3429000"/>
          </a:xfrm>
        </p:spPr>
        <p:txBody>
          <a:bodyPr/>
          <a:lstStyle/>
          <a:p>
            <a:pPr eaLnBrk="1" hangingPunct="1">
              <a:buFont typeface="Arial" charset="0"/>
              <a:buNone/>
            </a:pPr>
            <a:r>
              <a:rPr lang="en-US" sz="1800" smtClean="0"/>
              <a:t>Mendel was shocked to see that every recessive trait was expressed about 25% of the time and every dominant trait was expressed about 75% of the time. No way this can be coincidence!</a:t>
            </a:r>
          </a:p>
          <a:p>
            <a:pPr eaLnBrk="1" hangingPunct="1">
              <a:buFont typeface="Arial" charset="0"/>
              <a:buNone/>
            </a:pPr>
            <a:endParaRPr lang="en-US" sz="1800" smtClean="0"/>
          </a:p>
          <a:p>
            <a:pPr eaLnBrk="1" hangingPunct="1">
              <a:buFont typeface="Arial" charset="0"/>
              <a:buNone/>
            </a:pPr>
            <a:endParaRPr lang="en-US" sz="800" smtClean="0"/>
          </a:p>
          <a:p>
            <a:pPr eaLnBrk="1" hangingPunct="1">
              <a:buFont typeface="Arial" charset="0"/>
              <a:buNone/>
            </a:pPr>
            <a:r>
              <a:rPr lang="en-US" sz="1800" smtClean="0"/>
              <a:t>Mendel’s conclusions changed science and the world forever.  He concluded that 1 form of a gene can hide another form of a gene. For example, the purple form of a gene would hide the white form of a gene. This now explained why some traits and diseases would skip generations.</a:t>
            </a:r>
          </a:p>
          <a:p>
            <a:pPr eaLnBrk="1" hangingPunct="1">
              <a:buFont typeface="Arial" charset="0"/>
              <a:buNone/>
            </a:pPr>
            <a:endParaRPr lang="en-US" sz="1200" smtClean="0"/>
          </a:p>
          <a:p>
            <a:pPr eaLnBrk="1" hangingPunct="1">
              <a:buFont typeface="Arial" charset="0"/>
              <a:buNone/>
            </a:pPr>
            <a:endParaRPr lang="en-US" sz="1200" smtClean="0"/>
          </a:p>
        </p:txBody>
      </p:sp>
      <p:pic>
        <p:nvPicPr>
          <p:cNvPr id="19460" name="Picture 5" descr="http://rds.yahoo.com/_ylt=A0S020vlNUBJJsoAr0CjzbkF/SIG=12fjsnthd/EXP=1229031269/**http%3A/www.nndb.com/people/015/000083763/mendel-1-sized.jpg"/>
          <p:cNvPicPr>
            <a:picLocks noChangeAspect="1" noChangeArrowheads="1"/>
          </p:cNvPicPr>
          <p:nvPr/>
        </p:nvPicPr>
        <p:blipFill>
          <a:blip r:embed="rId2" cstate="print"/>
          <a:srcRect/>
          <a:stretch>
            <a:fillRect/>
          </a:stretch>
        </p:blipFill>
        <p:spPr bwMode="auto">
          <a:xfrm>
            <a:off x="76200" y="390525"/>
            <a:ext cx="2286000" cy="3038475"/>
          </a:xfrm>
          <a:prstGeom prst="rect">
            <a:avLst/>
          </a:prstGeom>
          <a:noFill/>
          <a:ln w="9525">
            <a:noFill/>
            <a:miter lim="800000"/>
            <a:headEnd/>
            <a:tailEnd/>
          </a:ln>
        </p:spPr>
      </p:pic>
      <p:sp>
        <p:nvSpPr>
          <p:cNvPr id="5" name="Rounded Rectangular Callout 4"/>
          <p:cNvSpPr/>
          <p:nvPr/>
        </p:nvSpPr>
        <p:spPr>
          <a:xfrm>
            <a:off x="1905000" y="314325"/>
            <a:ext cx="1447800" cy="914400"/>
          </a:xfrm>
          <a:prstGeom prst="wedgeRoundRectCallout">
            <a:avLst>
              <a:gd name="adj1" fmla="val -57304"/>
              <a:gd name="adj2" fmla="val 850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a:solidFill>
                  <a:srgbClr val="FFFFFF"/>
                </a:solidFill>
              </a:rPr>
              <a:t>All 3:1 ratios! No way that is coincidence!</a:t>
            </a:r>
          </a:p>
        </p:txBody>
      </p:sp>
      <p:sp>
        <p:nvSpPr>
          <p:cNvPr id="6" name="Action Button: Custom 5">
            <a:hlinkClick r:id="" action="ppaction://hlinkshowjump?jump=nextslide" highlightClick="1"/>
          </p:cNvPr>
          <p:cNvSpPr/>
          <p:nvPr/>
        </p:nvSpPr>
        <p:spPr>
          <a:xfrm>
            <a:off x="2057400" y="5562600"/>
            <a:ext cx="6019800" cy="304800"/>
          </a:xfrm>
          <a:prstGeom prst="actionButtonBlank">
            <a:avLst/>
          </a:prstGeom>
          <a:solidFill>
            <a:schemeClr val="bg2">
              <a:lumMod val="50000"/>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b="1" dirty="0">
                <a:solidFill>
                  <a:schemeClr val="tx1"/>
                </a:solidFill>
              </a:rPr>
              <a:t>Click to see examples of traits that can skip generations</a:t>
            </a:r>
          </a:p>
        </p:txBody>
      </p:sp>
      <p:pic>
        <p:nvPicPr>
          <p:cNvPr id="9223" name="Picture 7" descr="http://rds.yahoo.com/_ylt=A0S020v9NkBJidoAYPyjzbkF/SIG=12dnt884m/EXP=1229031549/**http%3A/dermnetnz.org/hair-nails-sweat/img/s/pattern-s.jpg"/>
          <p:cNvPicPr>
            <a:picLocks noChangeAspect="1" noChangeArrowheads="1"/>
          </p:cNvPicPr>
          <p:nvPr/>
        </p:nvPicPr>
        <p:blipFill>
          <a:blip r:embed="rId3" cstate="print"/>
          <a:srcRect/>
          <a:stretch>
            <a:fillRect/>
          </a:stretch>
        </p:blipFill>
        <p:spPr bwMode="auto">
          <a:xfrm>
            <a:off x="5181600" y="762000"/>
            <a:ext cx="3124200" cy="2343150"/>
          </a:xfrm>
          <a:prstGeom prst="rect">
            <a:avLst/>
          </a:prstGeom>
          <a:noFill/>
          <a:ln w="9525">
            <a:noFill/>
            <a:miter lim="800000"/>
            <a:headEnd/>
            <a:tailEnd/>
          </a:ln>
        </p:spPr>
      </p:pic>
      <p:sp>
        <p:nvSpPr>
          <p:cNvPr id="11" name="TextBox 10"/>
          <p:cNvSpPr txBox="1">
            <a:spLocks noChangeArrowheads="1"/>
          </p:cNvSpPr>
          <p:nvPr/>
        </p:nvSpPr>
        <p:spPr bwMode="auto">
          <a:xfrm>
            <a:off x="3657600" y="1143000"/>
            <a:ext cx="1828800" cy="646113"/>
          </a:xfrm>
          <a:prstGeom prst="rect">
            <a:avLst/>
          </a:prstGeom>
          <a:noFill/>
          <a:ln w="9525">
            <a:noFill/>
            <a:miter lim="800000"/>
            <a:headEnd/>
            <a:tailEnd/>
          </a:ln>
        </p:spPr>
        <p:txBody>
          <a:bodyPr>
            <a:spAutoFit/>
          </a:bodyPr>
          <a:lstStyle/>
          <a:p>
            <a:r>
              <a:rPr lang="en-US" sz="1800">
                <a:solidFill>
                  <a:schemeClr val="tx1"/>
                </a:solidFill>
              </a:rPr>
              <a:t>Male Pattern Baldness</a:t>
            </a:r>
          </a:p>
        </p:txBody>
      </p:sp>
      <p:sp>
        <p:nvSpPr>
          <p:cNvPr id="14" name="Action Button: Forward or Next 13">
            <a:hlinkClick r:id="" action="ppaction://noaction" highlightClick="1"/>
          </p:cNvPr>
          <p:cNvSpPr/>
          <p:nvPr/>
        </p:nvSpPr>
        <p:spPr>
          <a:xfrm>
            <a:off x="838200" y="4114800"/>
            <a:ext cx="609600" cy="304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5" name="Action Button: Forward or Next 14">
            <a:hlinkClick r:id="" action="ppaction://hlinkshowjump?jump=nextslide" highlightClick="1"/>
          </p:cNvPr>
          <p:cNvSpPr/>
          <p:nvPr/>
        </p:nvSpPr>
        <p:spPr>
          <a:xfrm>
            <a:off x="4267200" y="1981200"/>
            <a:ext cx="609600" cy="304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9468" name="AutoShape 10">
            <a:hlinkClick r:id="rId4"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13" name="Rectangle 12">
            <a:hlinkClick r:id="" action="ppaction://hlinkshowjump?jump=previousslide"/>
          </p:cNvPr>
          <p:cNvSpPr/>
          <p:nvPr/>
        </p:nvSpPr>
        <p:spPr>
          <a:xfrm>
            <a:off x="76200" y="76200"/>
            <a:ext cx="762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Back</a:t>
            </a:r>
            <a:endParaRPr lang="en-US" sz="1600" b="1"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iterate type="wd">
                                    <p:tmPct val="1000"/>
                                  </p:iterate>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680"/>
                            </p:stCondLst>
                            <p:childTnLst>
                              <p:par>
                                <p:cTn id="10" presetID="1"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0"/>
                      </p:stCondLst>
                      <p:childTnLst>
                        <p:par>
                          <p:cTn id="14" fill="hold">
                            <p:stCondLst>
                              <p:cond delay="0"/>
                            </p:stCondLst>
                            <p:childTnLst>
                              <p:par>
                                <p:cTn id="15" presetID="27" presetClass="entr" presetSubtype="0" fill="hold" nodeType="clickEffect">
                                  <p:stCondLst>
                                    <p:cond delay="0"/>
                                  </p:stCondLst>
                                  <p:iterate type="wd">
                                    <p:tmPct val="1000"/>
                                  </p:iterate>
                                  <p:childTnLst>
                                    <p:set>
                                      <p:cBhvr>
                                        <p:cTn id="16" dur="1" fill="hold">
                                          <p:stCondLst>
                                            <p:cond delay="0"/>
                                          </p:stCondLst>
                                        </p:cTn>
                                        <p:tgtEl>
                                          <p:spTgt spid="9219">
                                            <p:txEl>
                                              <p:pRg st="3" end="3"/>
                                            </p:txEl>
                                          </p:spTgt>
                                        </p:tgtEl>
                                        <p:attrNameLst>
                                          <p:attrName>style.visibility</p:attrName>
                                        </p:attrNameLst>
                                      </p:cBhvr>
                                      <p:to>
                                        <p:strVal val="visible"/>
                                      </p:to>
                                    </p:set>
                                    <p:anim calcmode="discrete" valueType="clr">
                                      <p:cBhvr override="childStyle">
                                        <p:cTn id="17" dur="80"/>
                                        <p:tgtEl>
                                          <p:spTgt spid="921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9219">
                                            <p:txEl>
                                              <p:pRg st="3" end="3"/>
                                            </p:txEl>
                                          </p:spTgt>
                                        </p:tgtEl>
                                        <p:attrNameLst>
                                          <p:attrName>fillcolor</p:attrName>
                                        </p:attrNameLst>
                                      </p:cBhvr>
                                      <p:tavLst>
                                        <p:tav tm="0">
                                          <p:val>
                                            <p:clrVal>
                                              <a:schemeClr val="accent2"/>
                                            </p:clrVal>
                                          </p:val>
                                        </p:tav>
                                        <p:tav tm="50000">
                                          <p:val>
                                            <p:clrVal>
                                              <a:schemeClr val="hlink"/>
                                            </p:clrVal>
                                          </p:val>
                                        </p:tav>
                                      </p:tavLst>
                                    </p:anim>
                                    <p:set>
                                      <p:cBhvr>
                                        <p:cTn id="19" dur="80"/>
                                        <p:tgtEl>
                                          <p:spTgt spid="9219">
                                            <p:txEl>
                                              <p:pRg st="3" end="3"/>
                                            </p:txEl>
                                          </p:spTgt>
                                        </p:tgtEl>
                                        <p:attrNameLst>
                                          <p:attrName>fill.type</p:attrName>
                                        </p:attrNameLst>
                                      </p:cBhvr>
                                      <p:to>
                                        <p:strVal val="solid"/>
                                      </p:to>
                                    </p:set>
                                  </p:childTnLst>
                                </p:cTn>
                              </p:par>
                            </p:childTnLst>
                          </p:cTn>
                        </p:par>
                        <p:par>
                          <p:cTn id="20" fill="hold">
                            <p:stCondLst>
                              <p:cond delay="123"/>
                            </p:stCondLst>
                            <p:childTnLst>
                              <p:par>
                                <p:cTn id="21" presetID="9"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childTnLst>
                    </p:cTn>
                  </p:par>
                </p:childTnLst>
              </p:cTn>
              <p:nextCondLst>
                <p:cond evt="onClick" delay="0">
                  <p:tgtEl>
                    <p:spTgt spid="14"/>
                  </p:tgtEl>
                </p:cond>
              </p:nextCondLst>
            </p:seq>
            <p:seq concurrent="1" nextAc="seek">
              <p:cTn id="24" restart="whenNotActive" fill="hold" evtFilter="cancelBubble" nodeType="interactiveSeq">
                <p:stCondLst>
                  <p:cond evt="onClick" delay="0">
                    <p:tgtEl>
                      <p:spTgt spid="6"/>
                    </p:tgtEl>
                  </p:cond>
                </p:stCondLst>
                <p:endSync evt="end" delay="0">
                  <p:rtn val="all"/>
                </p:endSync>
                <p:childTnLst>
                  <p:par>
                    <p:cTn id="25" fill="hold">
                      <p:stCondLst>
                        <p:cond delay="0"/>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9223"/>
                                        </p:tgtEl>
                                        <p:attrNameLst>
                                          <p:attrName>style.visibility</p:attrName>
                                        </p:attrNameLst>
                                      </p:cBhvr>
                                      <p:to>
                                        <p:strVal val="visible"/>
                                      </p:to>
                                    </p:set>
                                    <p:animEffect transition="in" filter="dissolve">
                                      <p:cBhvr>
                                        <p:cTn id="29" dur="500"/>
                                        <p:tgtEl>
                                          <p:spTgt spid="9223"/>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par>
                                <p:cTn id="33" presetID="1" presetClass="exit" presetSubtype="0" fill="hold" grpId="1" nodeType="withEffect">
                                  <p:stCondLst>
                                    <p:cond delay="0"/>
                                  </p:stCondLst>
                                  <p:childTnLst>
                                    <p:set>
                                      <p:cBhvr>
                                        <p:cTn id="34" dur="1" fill="hold">
                                          <p:stCondLst>
                                            <p:cond delay="0"/>
                                          </p:stCondLst>
                                        </p:cTn>
                                        <p:tgtEl>
                                          <p:spTgt spid="6"/>
                                        </p:tgtEl>
                                        <p:attrNameLst>
                                          <p:attrName>style.visibility</p:attrName>
                                        </p:attrNameLst>
                                      </p:cBhvr>
                                      <p:to>
                                        <p:strVal val="hidden"/>
                                      </p:to>
                                    </p:set>
                                  </p:childTnLst>
                                </p:cTn>
                              </p:par>
                            </p:childTnLst>
                          </p:cTn>
                        </p:par>
                        <p:par>
                          <p:cTn id="35" fill="hold">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dissolve">
                                      <p:cBhvr>
                                        <p:cTn id="38" dur="500"/>
                                        <p:tgtEl>
                                          <p:spTgt spid="15"/>
                                        </p:tgtEl>
                                      </p:cBhvr>
                                    </p:animEffec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15"/>
                    </p:tgtEl>
                  </p:cond>
                </p:stCondLst>
                <p:endSync evt="end" delay="0">
                  <p:rtn val="all"/>
                </p:endSync>
                <p:childTnLst>
                  <p:par>
                    <p:cTn id="40" fill="hold">
                      <p:stCondLst>
                        <p:cond delay="0"/>
                      </p:stCondLst>
                      <p:childTnLst>
                        <p:par>
                          <p:cTn id="41" fill="hold">
                            <p:stCondLst>
                              <p:cond delay="0"/>
                            </p:stCondLst>
                            <p:childTnLst>
                              <p:par>
                                <p:cTn id="42" presetID="9" presetClass="exit" presetSubtype="0" fill="hold" grpId="1" nodeType="clickEffect">
                                  <p:stCondLst>
                                    <p:cond delay="0"/>
                                  </p:stCondLst>
                                  <p:childTnLst>
                                    <p:animEffect transition="out" filter="dissolv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9" presetClass="exit" presetSubtype="0" fill="hold" nodeType="withEffect">
                                  <p:stCondLst>
                                    <p:cond delay="0"/>
                                  </p:stCondLst>
                                  <p:childTnLst>
                                    <p:animEffect transition="out" filter="dissolve">
                                      <p:cBhvr>
                                        <p:cTn id="46" dur="500"/>
                                        <p:tgtEl>
                                          <p:spTgt spid="9223"/>
                                        </p:tgtEl>
                                      </p:cBhvr>
                                    </p:animEffect>
                                    <p:set>
                                      <p:cBhvr>
                                        <p:cTn id="47" dur="1" fill="hold">
                                          <p:stCondLst>
                                            <p:cond delay="499"/>
                                          </p:stCondLst>
                                        </p:cTn>
                                        <p:tgtEl>
                                          <p:spTgt spid="9223"/>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6" grpId="0" animBg="1"/>
      <p:bldP spid="6" grpId="1" animBg="1"/>
      <p:bldP spid="11" grpId="0"/>
      <p:bldP spid="11" grpId="1"/>
      <p:bldP spid="14" grpId="0" animBg="1"/>
      <p:bldP spid="15" grpId="0" animBg="1"/>
      <p:bldP spid="1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ctrTitle"/>
          </p:nvPr>
        </p:nvSpPr>
        <p:spPr>
          <a:xfrm>
            <a:off x="0" y="0"/>
            <a:ext cx="9144000" cy="990600"/>
          </a:xfrm>
        </p:spPr>
        <p:txBody>
          <a:bodyPr/>
          <a:lstStyle/>
          <a:p>
            <a:pPr eaLnBrk="1" hangingPunct="1"/>
            <a:r>
              <a:rPr lang="en-US" smtClean="0"/>
              <a:t>Genetics Tutorial</a:t>
            </a:r>
          </a:p>
        </p:txBody>
      </p:sp>
      <p:sp>
        <p:nvSpPr>
          <p:cNvPr id="4103" name="Text Box 7"/>
          <p:cNvSpPr txBox="1">
            <a:spLocks noChangeArrowheads="1"/>
          </p:cNvSpPr>
          <p:nvPr/>
        </p:nvSpPr>
        <p:spPr bwMode="auto">
          <a:xfrm>
            <a:off x="0" y="5653088"/>
            <a:ext cx="9144000" cy="519112"/>
          </a:xfrm>
          <a:prstGeom prst="rect">
            <a:avLst/>
          </a:prstGeom>
          <a:noFill/>
          <a:ln w="9525">
            <a:noFill/>
            <a:miter lim="800000"/>
            <a:headEnd/>
            <a:tailEnd/>
          </a:ln>
        </p:spPr>
        <p:txBody>
          <a:bodyPr>
            <a:spAutoFit/>
          </a:bodyPr>
          <a:lstStyle/>
          <a:p>
            <a:pPr algn="ctr">
              <a:spcBef>
                <a:spcPct val="50000"/>
              </a:spcBef>
            </a:pPr>
            <a:r>
              <a:rPr lang="en-US" sz="2800" b="1">
                <a:solidFill>
                  <a:schemeClr val="tx1"/>
                </a:solidFill>
                <a:latin typeface="Calibri" pitchFamily="34" charset="0"/>
              </a:rPr>
              <a:t>Place your keyboard aside. Only use the mouse.</a:t>
            </a:r>
          </a:p>
        </p:txBody>
      </p:sp>
      <p:pic>
        <p:nvPicPr>
          <p:cNvPr id="3076" name="Picture 8" descr="home"/>
          <p:cNvPicPr>
            <a:picLocks noChangeAspect="1" noChangeArrowheads="1"/>
          </p:cNvPicPr>
          <p:nvPr/>
        </p:nvPicPr>
        <p:blipFill>
          <a:blip r:embed="rId2" cstate="print"/>
          <a:srcRect/>
          <a:stretch>
            <a:fillRect/>
          </a:stretch>
        </p:blipFill>
        <p:spPr bwMode="auto">
          <a:xfrm>
            <a:off x="2057400" y="914400"/>
            <a:ext cx="4953000" cy="4654550"/>
          </a:xfrm>
          <a:prstGeom prst="rect">
            <a:avLst/>
          </a:prstGeom>
          <a:noFill/>
          <a:ln w="9525">
            <a:noFill/>
            <a:miter lim="800000"/>
            <a:headEnd/>
            <a:tailEnd/>
          </a:ln>
        </p:spPr>
      </p:pic>
      <p:sp>
        <p:nvSpPr>
          <p:cNvPr id="2055" name="AutoShape 7">
            <a:hlinkClick r:id="" action="ppaction://hlinkshowjump?jump=nextslide" highlightClick="1"/>
          </p:cNvPr>
          <p:cNvSpPr>
            <a:spLocks noChangeArrowheads="1"/>
          </p:cNvSpPr>
          <p:nvPr/>
        </p:nvSpPr>
        <p:spPr bwMode="auto">
          <a:xfrm>
            <a:off x="7086600" y="1447800"/>
            <a:ext cx="2057400" cy="609600"/>
          </a:xfrm>
          <a:prstGeom prst="actionButtonBlank">
            <a:avLst/>
          </a:prstGeom>
          <a:solidFill>
            <a:schemeClr val="accent1"/>
          </a:solidFill>
          <a:ln w="9525">
            <a:noFill/>
            <a:miter lim="800000"/>
            <a:headEnd/>
            <a:tailEnd/>
          </a:ln>
        </p:spPr>
        <p:txBody>
          <a:bodyPr wrap="none" anchor="ctr"/>
          <a:lstStyle/>
          <a:p>
            <a:pPr algn="ctr"/>
            <a:r>
              <a:rPr lang="en-US" sz="1600"/>
              <a:t>Start from beginning</a:t>
            </a:r>
          </a:p>
        </p:txBody>
      </p:sp>
      <p:sp>
        <p:nvSpPr>
          <p:cNvPr id="2056" name="AutoShape 8">
            <a:hlinkClick r:id="rId3" action="ppaction://hlinksldjump" highlightClick="1"/>
          </p:cNvPr>
          <p:cNvSpPr>
            <a:spLocks noChangeArrowheads="1"/>
          </p:cNvSpPr>
          <p:nvPr/>
        </p:nvSpPr>
        <p:spPr bwMode="auto">
          <a:xfrm>
            <a:off x="7086600" y="2438400"/>
            <a:ext cx="2057400" cy="609600"/>
          </a:xfrm>
          <a:prstGeom prst="actionButtonBlank">
            <a:avLst/>
          </a:prstGeom>
          <a:solidFill>
            <a:schemeClr val="accent1"/>
          </a:solidFill>
          <a:ln w="9525">
            <a:noFill/>
            <a:miter lim="800000"/>
            <a:headEnd/>
            <a:tailEnd/>
          </a:ln>
        </p:spPr>
        <p:txBody>
          <a:bodyPr wrap="none" anchor="ctr"/>
          <a:lstStyle/>
          <a:p>
            <a:pPr algn="ctr"/>
            <a:r>
              <a:rPr lang="en-US" sz="1600"/>
              <a:t>Punnett Squares</a:t>
            </a:r>
          </a:p>
        </p:txBody>
      </p:sp>
      <p:sp>
        <p:nvSpPr>
          <p:cNvPr id="2057" name="AutoShape 9">
            <a:hlinkClick r:id="rId4" action="ppaction://hlinksldjump" highlightClick="1"/>
          </p:cNvPr>
          <p:cNvSpPr>
            <a:spLocks noChangeArrowheads="1"/>
          </p:cNvSpPr>
          <p:nvPr/>
        </p:nvSpPr>
        <p:spPr bwMode="auto">
          <a:xfrm>
            <a:off x="7086600" y="3429000"/>
            <a:ext cx="2057400" cy="609600"/>
          </a:xfrm>
          <a:prstGeom prst="actionButtonBlank">
            <a:avLst/>
          </a:prstGeom>
          <a:solidFill>
            <a:schemeClr val="accent1"/>
          </a:solidFill>
          <a:ln w="9525">
            <a:noFill/>
            <a:miter lim="800000"/>
            <a:headEnd/>
            <a:tailEnd/>
          </a:ln>
        </p:spPr>
        <p:txBody>
          <a:bodyPr wrap="none" anchor="ctr"/>
          <a:lstStyle/>
          <a:p>
            <a:pPr algn="ctr"/>
            <a:r>
              <a:rPr lang="en-US" sz="1600"/>
              <a:t>The Adams’</a:t>
            </a:r>
          </a:p>
        </p:txBody>
      </p:sp>
      <p:sp>
        <p:nvSpPr>
          <p:cNvPr id="2058" name="AutoShape 10">
            <a:hlinkClick r:id="rId5" action="ppaction://hlinksldjump" highlightClick="1"/>
          </p:cNvPr>
          <p:cNvSpPr>
            <a:spLocks noChangeArrowheads="1"/>
          </p:cNvSpPr>
          <p:nvPr/>
        </p:nvSpPr>
        <p:spPr bwMode="auto">
          <a:xfrm>
            <a:off x="7086600" y="4419600"/>
            <a:ext cx="2057400" cy="609600"/>
          </a:xfrm>
          <a:prstGeom prst="actionButtonBlank">
            <a:avLst/>
          </a:prstGeom>
          <a:solidFill>
            <a:schemeClr val="accent1"/>
          </a:solidFill>
          <a:ln w="9525">
            <a:noFill/>
            <a:miter lim="800000"/>
            <a:headEnd/>
            <a:tailEnd/>
          </a:ln>
        </p:spPr>
        <p:txBody>
          <a:bodyPr wrap="none" anchor="ctr"/>
          <a:lstStyle/>
          <a:p>
            <a:pPr algn="ctr"/>
            <a:r>
              <a:rPr lang="en-US" sz="1600"/>
              <a:t>The Davis’</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wd">
                                    <p:tmPct val="50000"/>
                                  </p:iterate>
                                  <p:childTnLst>
                                    <p:set>
                                      <p:cBhvr>
                                        <p:cTn id="6" dur="1" fill="hold">
                                          <p:stCondLst>
                                            <p:cond delay="0"/>
                                          </p:stCondLst>
                                        </p:cTn>
                                        <p:tgtEl>
                                          <p:spTgt spid="4103"/>
                                        </p:tgtEl>
                                        <p:attrNameLst>
                                          <p:attrName>style.visibility</p:attrName>
                                        </p:attrNameLst>
                                      </p:cBhvr>
                                      <p:to>
                                        <p:strVal val="visible"/>
                                      </p:to>
                                    </p:set>
                                    <p:anim calcmode="discrete" valueType="clr">
                                      <p:cBhvr override="childStyle">
                                        <p:cTn id="7" dur="80"/>
                                        <p:tgtEl>
                                          <p:spTgt spid="410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03"/>
                                        </p:tgtEl>
                                        <p:attrNameLst>
                                          <p:attrName>fillcolor</p:attrName>
                                        </p:attrNameLst>
                                      </p:cBhvr>
                                      <p:tavLst>
                                        <p:tav tm="0">
                                          <p:val>
                                            <p:clrVal>
                                              <a:schemeClr val="accent2"/>
                                            </p:clrVal>
                                          </p:val>
                                        </p:tav>
                                        <p:tav tm="50000">
                                          <p:val>
                                            <p:clrVal>
                                              <a:schemeClr val="hlink"/>
                                            </p:clrVal>
                                          </p:val>
                                        </p:tav>
                                      </p:tavLst>
                                    </p:anim>
                                    <p:set>
                                      <p:cBhvr>
                                        <p:cTn id="9" dur="80"/>
                                        <p:tgtEl>
                                          <p:spTgt spid="4103"/>
                                        </p:tgtEl>
                                        <p:attrNameLst>
                                          <p:attrName>fill.type</p:attrName>
                                        </p:attrNameLst>
                                      </p:cBhvr>
                                      <p:to>
                                        <p:strVal val="solid"/>
                                      </p:to>
                                    </p:set>
                                  </p:childTnLst>
                                </p:cTn>
                              </p:par>
                            </p:childTnLst>
                          </p:cTn>
                        </p:par>
                        <p:par>
                          <p:cTn id="10" fill="hold">
                            <p:stCondLst>
                              <p:cond delay="440"/>
                            </p:stCondLst>
                            <p:childTnLst>
                              <p:par>
                                <p:cTn id="11" presetID="35" presetClass="emph" presetSubtype="0" repeatCount="4000" fill="hold" grpId="1" nodeType="afterEffect">
                                  <p:stCondLst>
                                    <p:cond delay="0"/>
                                  </p:stCondLst>
                                  <p:iterate type="wd">
                                    <p:tmPct val="10000"/>
                                  </p:iterate>
                                  <p:childTnLst>
                                    <p:anim calcmode="discrete" valueType="str">
                                      <p:cBhvr>
                                        <p:cTn id="12" dur="1000" fill="hold"/>
                                        <p:tgtEl>
                                          <p:spTgt spid="4103"/>
                                        </p:tgtEl>
                                        <p:attrNameLst>
                                          <p:attrName>style.visibility</p:attrName>
                                        </p:attrNameLst>
                                      </p:cBhvr>
                                      <p:tavLst>
                                        <p:tav tm="0">
                                          <p:val>
                                            <p:strVal val="hidden"/>
                                          </p:val>
                                        </p:tav>
                                        <p:tav tm="50000">
                                          <p:val>
                                            <p:strVal val="visible"/>
                                          </p:val>
                                        </p:tav>
                                      </p:tavLst>
                                    </p:anim>
                                  </p:childTnLst>
                                </p:cTn>
                              </p:par>
                              <p:par>
                                <p:cTn id="13" presetID="29" presetClass="entr" presetSubtype="0" fill="hold" grpId="0" nodeType="withEffect">
                                  <p:stCondLst>
                                    <p:cond delay="0"/>
                                  </p:stCondLst>
                                  <p:childTnLst>
                                    <p:set>
                                      <p:cBhvr>
                                        <p:cTn id="14" dur="1" fill="hold">
                                          <p:stCondLst>
                                            <p:cond delay="0"/>
                                          </p:stCondLst>
                                        </p:cTn>
                                        <p:tgtEl>
                                          <p:spTgt spid="2055"/>
                                        </p:tgtEl>
                                        <p:attrNameLst>
                                          <p:attrName>style.visibility</p:attrName>
                                        </p:attrNameLst>
                                      </p:cBhvr>
                                      <p:to>
                                        <p:strVal val="visible"/>
                                      </p:to>
                                    </p:set>
                                    <p:anim calcmode="lin" valueType="num">
                                      <p:cBhvr>
                                        <p:cTn id="15" dur="1000" fill="hold"/>
                                        <p:tgtEl>
                                          <p:spTgt spid="2055"/>
                                        </p:tgtEl>
                                        <p:attrNameLst>
                                          <p:attrName>ppt_x</p:attrName>
                                        </p:attrNameLst>
                                      </p:cBhvr>
                                      <p:tavLst>
                                        <p:tav tm="0">
                                          <p:val>
                                            <p:strVal val="#ppt_x-.2"/>
                                          </p:val>
                                        </p:tav>
                                        <p:tav tm="100000">
                                          <p:val>
                                            <p:strVal val="#ppt_x"/>
                                          </p:val>
                                        </p:tav>
                                      </p:tavLst>
                                    </p:anim>
                                    <p:anim calcmode="lin" valueType="num">
                                      <p:cBhvr>
                                        <p:cTn id="16" dur="1000" fill="hold"/>
                                        <p:tgtEl>
                                          <p:spTgt spid="2055"/>
                                        </p:tgtEl>
                                        <p:attrNameLst>
                                          <p:attrName>ppt_y</p:attrName>
                                        </p:attrNameLst>
                                      </p:cBhvr>
                                      <p:tavLst>
                                        <p:tav tm="0">
                                          <p:val>
                                            <p:strVal val="#ppt_y"/>
                                          </p:val>
                                        </p:tav>
                                        <p:tav tm="100000">
                                          <p:val>
                                            <p:strVal val="#ppt_y"/>
                                          </p:val>
                                        </p:tav>
                                      </p:tavLst>
                                    </p:anim>
                                    <p:animEffect transition="in" filter="wipe(right)" prLst="gradientSize: 0.1">
                                      <p:cBhvr>
                                        <p:cTn id="17" dur="1000"/>
                                        <p:tgtEl>
                                          <p:spTgt spid="2055"/>
                                        </p:tgtEl>
                                      </p:cBhvr>
                                    </p:animEffect>
                                  </p:childTnLst>
                                </p:cTn>
                              </p:par>
                              <p:par>
                                <p:cTn id="18" presetID="29" presetClass="entr" presetSubtype="0" fill="hold" grpId="0" nodeType="withEffect">
                                  <p:stCondLst>
                                    <p:cond delay="0"/>
                                  </p:stCondLst>
                                  <p:childTnLst>
                                    <p:set>
                                      <p:cBhvr>
                                        <p:cTn id="19" dur="1" fill="hold">
                                          <p:stCondLst>
                                            <p:cond delay="0"/>
                                          </p:stCondLst>
                                        </p:cTn>
                                        <p:tgtEl>
                                          <p:spTgt spid="2056"/>
                                        </p:tgtEl>
                                        <p:attrNameLst>
                                          <p:attrName>style.visibility</p:attrName>
                                        </p:attrNameLst>
                                      </p:cBhvr>
                                      <p:to>
                                        <p:strVal val="visible"/>
                                      </p:to>
                                    </p:set>
                                    <p:anim calcmode="lin" valueType="num">
                                      <p:cBhvr>
                                        <p:cTn id="20" dur="1000" fill="hold"/>
                                        <p:tgtEl>
                                          <p:spTgt spid="2056"/>
                                        </p:tgtEl>
                                        <p:attrNameLst>
                                          <p:attrName>ppt_x</p:attrName>
                                        </p:attrNameLst>
                                      </p:cBhvr>
                                      <p:tavLst>
                                        <p:tav tm="0">
                                          <p:val>
                                            <p:strVal val="#ppt_x-.2"/>
                                          </p:val>
                                        </p:tav>
                                        <p:tav tm="100000">
                                          <p:val>
                                            <p:strVal val="#ppt_x"/>
                                          </p:val>
                                        </p:tav>
                                      </p:tavLst>
                                    </p:anim>
                                    <p:anim calcmode="lin" valueType="num">
                                      <p:cBhvr>
                                        <p:cTn id="21" dur="1000" fill="hold"/>
                                        <p:tgtEl>
                                          <p:spTgt spid="2056"/>
                                        </p:tgtEl>
                                        <p:attrNameLst>
                                          <p:attrName>ppt_y</p:attrName>
                                        </p:attrNameLst>
                                      </p:cBhvr>
                                      <p:tavLst>
                                        <p:tav tm="0">
                                          <p:val>
                                            <p:strVal val="#ppt_y"/>
                                          </p:val>
                                        </p:tav>
                                        <p:tav tm="100000">
                                          <p:val>
                                            <p:strVal val="#ppt_y"/>
                                          </p:val>
                                        </p:tav>
                                      </p:tavLst>
                                    </p:anim>
                                    <p:animEffect transition="in" filter="wipe(right)" prLst="gradientSize: 0.1">
                                      <p:cBhvr>
                                        <p:cTn id="22" dur="1000"/>
                                        <p:tgtEl>
                                          <p:spTgt spid="2056"/>
                                        </p:tgtEl>
                                      </p:cBhvr>
                                    </p:animEffect>
                                  </p:childTnLst>
                                </p:cTn>
                              </p:par>
                              <p:par>
                                <p:cTn id="23" presetID="29" presetClass="entr" presetSubtype="0" fill="hold" grpId="0" nodeType="withEffect">
                                  <p:stCondLst>
                                    <p:cond delay="0"/>
                                  </p:stCondLst>
                                  <p:childTnLst>
                                    <p:set>
                                      <p:cBhvr>
                                        <p:cTn id="24" dur="1" fill="hold">
                                          <p:stCondLst>
                                            <p:cond delay="0"/>
                                          </p:stCondLst>
                                        </p:cTn>
                                        <p:tgtEl>
                                          <p:spTgt spid="2057"/>
                                        </p:tgtEl>
                                        <p:attrNameLst>
                                          <p:attrName>style.visibility</p:attrName>
                                        </p:attrNameLst>
                                      </p:cBhvr>
                                      <p:to>
                                        <p:strVal val="visible"/>
                                      </p:to>
                                    </p:set>
                                    <p:anim calcmode="lin" valueType="num">
                                      <p:cBhvr>
                                        <p:cTn id="25" dur="1000" fill="hold"/>
                                        <p:tgtEl>
                                          <p:spTgt spid="2057"/>
                                        </p:tgtEl>
                                        <p:attrNameLst>
                                          <p:attrName>ppt_x</p:attrName>
                                        </p:attrNameLst>
                                      </p:cBhvr>
                                      <p:tavLst>
                                        <p:tav tm="0">
                                          <p:val>
                                            <p:strVal val="#ppt_x-.2"/>
                                          </p:val>
                                        </p:tav>
                                        <p:tav tm="100000">
                                          <p:val>
                                            <p:strVal val="#ppt_x"/>
                                          </p:val>
                                        </p:tav>
                                      </p:tavLst>
                                    </p:anim>
                                    <p:anim calcmode="lin" valueType="num">
                                      <p:cBhvr>
                                        <p:cTn id="26" dur="1000" fill="hold"/>
                                        <p:tgtEl>
                                          <p:spTgt spid="2057"/>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057"/>
                                        </p:tgtEl>
                                      </p:cBhvr>
                                    </p:animEffect>
                                  </p:childTnLst>
                                </p:cTn>
                              </p:par>
                              <p:par>
                                <p:cTn id="28" presetID="29" presetClass="entr" presetSubtype="0" fill="hold" grpId="0" nodeType="withEffect">
                                  <p:stCondLst>
                                    <p:cond delay="0"/>
                                  </p:stCondLst>
                                  <p:childTnLst>
                                    <p:set>
                                      <p:cBhvr>
                                        <p:cTn id="29" dur="1" fill="hold">
                                          <p:stCondLst>
                                            <p:cond delay="0"/>
                                          </p:stCondLst>
                                        </p:cTn>
                                        <p:tgtEl>
                                          <p:spTgt spid="2058"/>
                                        </p:tgtEl>
                                        <p:attrNameLst>
                                          <p:attrName>style.visibility</p:attrName>
                                        </p:attrNameLst>
                                      </p:cBhvr>
                                      <p:to>
                                        <p:strVal val="visible"/>
                                      </p:to>
                                    </p:set>
                                    <p:anim calcmode="lin" valueType="num">
                                      <p:cBhvr>
                                        <p:cTn id="30" dur="1000" fill="hold"/>
                                        <p:tgtEl>
                                          <p:spTgt spid="2058"/>
                                        </p:tgtEl>
                                        <p:attrNameLst>
                                          <p:attrName>ppt_x</p:attrName>
                                        </p:attrNameLst>
                                      </p:cBhvr>
                                      <p:tavLst>
                                        <p:tav tm="0">
                                          <p:val>
                                            <p:strVal val="#ppt_x-.2"/>
                                          </p:val>
                                        </p:tav>
                                        <p:tav tm="100000">
                                          <p:val>
                                            <p:strVal val="#ppt_x"/>
                                          </p:val>
                                        </p:tav>
                                      </p:tavLst>
                                    </p:anim>
                                    <p:anim calcmode="lin" valueType="num">
                                      <p:cBhvr>
                                        <p:cTn id="31" dur="1000" fill="hold"/>
                                        <p:tgtEl>
                                          <p:spTgt spid="2058"/>
                                        </p:tgtEl>
                                        <p:attrNameLst>
                                          <p:attrName>ppt_y</p:attrName>
                                        </p:attrNameLst>
                                      </p:cBhvr>
                                      <p:tavLst>
                                        <p:tav tm="0">
                                          <p:val>
                                            <p:strVal val="#ppt_y"/>
                                          </p:val>
                                        </p:tav>
                                        <p:tav tm="100000">
                                          <p:val>
                                            <p:strVal val="#ppt_y"/>
                                          </p:val>
                                        </p:tav>
                                      </p:tavLst>
                                    </p:anim>
                                    <p:animEffect transition="in" filter="wipe(right)" prLst="gradientSize: 0.1">
                                      <p:cBhvr>
                                        <p:cTn id="32" dur="10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4103" grpId="1"/>
      <p:bldP spid="2055" grpId="0" animBg="1"/>
      <p:bldP spid="2056" grpId="0" animBg="1"/>
      <p:bldP spid="2057" grpId="0" animBg="1"/>
      <p:bldP spid="20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905000" y="0"/>
            <a:ext cx="7239000" cy="838200"/>
          </a:xfrm>
        </p:spPr>
        <p:txBody>
          <a:bodyPr/>
          <a:lstStyle/>
          <a:p>
            <a:pPr eaLnBrk="1" hangingPunct="1"/>
            <a:r>
              <a:rPr lang="en-US" sz="3000" smtClean="0"/>
              <a:t>Coincidence?</a:t>
            </a:r>
          </a:p>
        </p:txBody>
      </p:sp>
      <p:sp>
        <p:nvSpPr>
          <p:cNvPr id="20483" name="Content Placeholder 2"/>
          <p:cNvSpPr>
            <a:spLocks noGrp="1"/>
          </p:cNvSpPr>
          <p:nvPr>
            <p:ph idx="1"/>
          </p:nvPr>
        </p:nvSpPr>
        <p:spPr>
          <a:xfrm>
            <a:off x="0" y="3429000"/>
            <a:ext cx="9144000" cy="3429000"/>
          </a:xfrm>
        </p:spPr>
        <p:txBody>
          <a:bodyPr/>
          <a:lstStyle/>
          <a:p>
            <a:pPr eaLnBrk="1" hangingPunct="1">
              <a:buFont typeface="Arial" charset="0"/>
              <a:buNone/>
            </a:pPr>
            <a:r>
              <a:rPr lang="en-US" sz="1800" smtClean="0"/>
              <a:t>Mendel was shocked to see that every recessive trait was expressed about 25% of the time and every dominant trait was expressed about 75% of the time. No way this can be coincidence!</a:t>
            </a:r>
          </a:p>
          <a:p>
            <a:pPr eaLnBrk="1" hangingPunct="1">
              <a:buFont typeface="Arial" charset="0"/>
              <a:buNone/>
            </a:pPr>
            <a:endParaRPr lang="en-US" sz="1800" smtClean="0"/>
          </a:p>
          <a:p>
            <a:pPr eaLnBrk="1" hangingPunct="1">
              <a:buFont typeface="Arial" charset="0"/>
              <a:buNone/>
            </a:pPr>
            <a:endParaRPr lang="en-US" sz="800" smtClean="0"/>
          </a:p>
          <a:p>
            <a:pPr eaLnBrk="1" hangingPunct="1">
              <a:buFont typeface="Arial" charset="0"/>
              <a:buNone/>
            </a:pPr>
            <a:r>
              <a:rPr lang="en-US" sz="1800" smtClean="0"/>
              <a:t>Mendel’s conclusions changed science and the world forever.  He concluded that 1 form of a gene can hide another form of a gene. For example, the purple form of a gene would hide the white form of a gene. This now explained why some traits and diseases would skip generations.</a:t>
            </a:r>
          </a:p>
          <a:p>
            <a:pPr eaLnBrk="1" hangingPunct="1">
              <a:buFont typeface="Arial" charset="0"/>
              <a:buNone/>
            </a:pPr>
            <a:endParaRPr lang="en-US" sz="1200" smtClean="0"/>
          </a:p>
          <a:p>
            <a:pPr eaLnBrk="1" hangingPunct="1">
              <a:buFont typeface="Arial" charset="0"/>
              <a:buNone/>
            </a:pPr>
            <a:endParaRPr lang="en-US" sz="1200" smtClean="0"/>
          </a:p>
        </p:txBody>
      </p:sp>
      <p:pic>
        <p:nvPicPr>
          <p:cNvPr id="20484" name="Picture 5" descr="http://rds.yahoo.com/_ylt=A0S020vlNUBJJsoAr0CjzbkF/SIG=12fjsnthd/EXP=1229031269/**http%3A/www.nndb.com/people/015/000083763/mendel-1-sized.jpg"/>
          <p:cNvPicPr>
            <a:picLocks noChangeAspect="1" noChangeArrowheads="1"/>
          </p:cNvPicPr>
          <p:nvPr/>
        </p:nvPicPr>
        <p:blipFill>
          <a:blip r:embed="rId2" cstate="print"/>
          <a:srcRect/>
          <a:stretch>
            <a:fillRect/>
          </a:stretch>
        </p:blipFill>
        <p:spPr bwMode="auto">
          <a:xfrm>
            <a:off x="76200" y="390525"/>
            <a:ext cx="2286000" cy="3038475"/>
          </a:xfrm>
          <a:prstGeom prst="rect">
            <a:avLst/>
          </a:prstGeom>
          <a:noFill/>
          <a:ln w="9525">
            <a:noFill/>
            <a:miter lim="800000"/>
            <a:headEnd/>
            <a:tailEnd/>
          </a:ln>
        </p:spPr>
      </p:pic>
      <p:sp>
        <p:nvSpPr>
          <p:cNvPr id="5" name="Rounded Rectangular Callout 4"/>
          <p:cNvSpPr/>
          <p:nvPr/>
        </p:nvSpPr>
        <p:spPr>
          <a:xfrm>
            <a:off x="1905000" y="314325"/>
            <a:ext cx="1447800" cy="914400"/>
          </a:xfrm>
          <a:prstGeom prst="wedgeRoundRectCallout">
            <a:avLst>
              <a:gd name="adj1" fmla="val -57304"/>
              <a:gd name="adj2" fmla="val 850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a:solidFill>
                  <a:srgbClr val="FFFFFF"/>
                </a:solidFill>
              </a:rPr>
              <a:t>All 3:1 ratios! No way that is coincidence!</a:t>
            </a:r>
          </a:p>
        </p:txBody>
      </p:sp>
      <p:pic>
        <p:nvPicPr>
          <p:cNvPr id="20486" name="Picture 7" descr="http://rds.yahoo.com/_ylt=A0S020v9NkBJidoAYPyjzbkF/SIG=12dnt884m/EXP=1229031549/**http%3A/dermnetnz.org/hair-nails-sweat/img/s/pattern-s.jpg"/>
          <p:cNvPicPr>
            <a:picLocks noChangeAspect="1" noChangeArrowheads="1"/>
          </p:cNvPicPr>
          <p:nvPr/>
        </p:nvPicPr>
        <p:blipFill>
          <a:blip r:embed="rId3" cstate="print"/>
          <a:srcRect/>
          <a:stretch>
            <a:fillRect/>
          </a:stretch>
        </p:blipFill>
        <p:spPr bwMode="auto">
          <a:xfrm>
            <a:off x="5181600" y="762000"/>
            <a:ext cx="3124200" cy="2343150"/>
          </a:xfrm>
          <a:prstGeom prst="rect">
            <a:avLst/>
          </a:prstGeom>
          <a:noFill/>
          <a:ln w="9525">
            <a:noFill/>
            <a:miter lim="800000"/>
            <a:headEnd/>
            <a:tailEnd/>
          </a:ln>
        </p:spPr>
      </p:pic>
      <p:sp>
        <p:nvSpPr>
          <p:cNvPr id="20487" name="TextBox 10"/>
          <p:cNvSpPr txBox="1">
            <a:spLocks noChangeArrowheads="1"/>
          </p:cNvSpPr>
          <p:nvPr/>
        </p:nvSpPr>
        <p:spPr bwMode="auto">
          <a:xfrm>
            <a:off x="3657600" y="1143000"/>
            <a:ext cx="1828800" cy="646113"/>
          </a:xfrm>
          <a:prstGeom prst="rect">
            <a:avLst/>
          </a:prstGeom>
          <a:noFill/>
          <a:ln w="9525">
            <a:noFill/>
            <a:miter lim="800000"/>
            <a:headEnd/>
            <a:tailEnd/>
          </a:ln>
        </p:spPr>
        <p:txBody>
          <a:bodyPr>
            <a:spAutoFit/>
          </a:bodyPr>
          <a:lstStyle/>
          <a:p>
            <a:r>
              <a:rPr lang="en-US" sz="1800">
                <a:solidFill>
                  <a:schemeClr val="tx1"/>
                </a:solidFill>
              </a:rPr>
              <a:t>Male Pattern Baldness</a:t>
            </a:r>
          </a:p>
        </p:txBody>
      </p:sp>
      <p:sp>
        <p:nvSpPr>
          <p:cNvPr id="15" name="Action Button: Forward or Next 14">
            <a:hlinkClick r:id="" action="ppaction://hlinkshowjump?jump=nextslide" highlightClick="1"/>
          </p:cNvPr>
          <p:cNvSpPr/>
          <p:nvPr/>
        </p:nvSpPr>
        <p:spPr>
          <a:xfrm>
            <a:off x="4267200" y="1981200"/>
            <a:ext cx="609600" cy="304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0490" name="AutoShape 10">
            <a:hlinkClick r:id="rId4"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11" name="Rectangle 10">
            <a:hlinkClick r:id="" action="ppaction://hlinkshowjump?jump=previousslide"/>
          </p:cNvPr>
          <p:cNvSpPr/>
          <p:nvPr/>
        </p:nvSpPr>
        <p:spPr>
          <a:xfrm>
            <a:off x="76200" y="76200"/>
            <a:ext cx="762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Back</a:t>
            </a:r>
            <a:endParaRPr lang="en-US" sz="1600" b="1"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05000" y="0"/>
            <a:ext cx="7239000" cy="838200"/>
          </a:xfrm>
        </p:spPr>
        <p:txBody>
          <a:bodyPr/>
          <a:lstStyle/>
          <a:p>
            <a:pPr eaLnBrk="1" hangingPunct="1"/>
            <a:r>
              <a:rPr lang="en-US" sz="3000" smtClean="0"/>
              <a:t>Coincidence?</a:t>
            </a:r>
          </a:p>
        </p:txBody>
      </p:sp>
      <p:sp>
        <p:nvSpPr>
          <p:cNvPr id="21507" name="Content Placeholder 2"/>
          <p:cNvSpPr>
            <a:spLocks noGrp="1"/>
          </p:cNvSpPr>
          <p:nvPr>
            <p:ph idx="1"/>
          </p:nvPr>
        </p:nvSpPr>
        <p:spPr>
          <a:xfrm>
            <a:off x="0" y="3429000"/>
            <a:ext cx="9144000" cy="2590800"/>
          </a:xfrm>
        </p:spPr>
        <p:txBody>
          <a:bodyPr/>
          <a:lstStyle/>
          <a:p>
            <a:pPr eaLnBrk="1" hangingPunct="1">
              <a:buFont typeface="Arial" charset="0"/>
              <a:buNone/>
            </a:pPr>
            <a:r>
              <a:rPr lang="en-US" sz="1800" smtClean="0"/>
              <a:t>Mendel was shocked to see that every recessive trait was expressed about 25% of the time and every dominant trait was expressed about 75% of the time. No way this can be coincidence!</a:t>
            </a:r>
          </a:p>
          <a:p>
            <a:pPr eaLnBrk="1" hangingPunct="1">
              <a:buFont typeface="Arial" charset="0"/>
              <a:buNone/>
            </a:pPr>
            <a:endParaRPr lang="en-US" sz="1800" smtClean="0"/>
          </a:p>
          <a:p>
            <a:pPr eaLnBrk="1" hangingPunct="1">
              <a:buFont typeface="Arial" charset="0"/>
              <a:buNone/>
            </a:pPr>
            <a:endParaRPr lang="en-US" sz="800" smtClean="0"/>
          </a:p>
          <a:p>
            <a:pPr eaLnBrk="1" hangingPunct="1">
              <a:buFont typeface="Arial" charset="0"/>
              <a:buNone/>
            </a:pPr>
            <a:r>
              <a:rPr lang="en-US" sz="1800" smtClean="0"/>
              <a:t>Mendel’s conclusions changed science and the world forever.  He concluded that 1 form of a gene can hide another form of a gene. For example, the purple form of a gene would hide the white form of a gene. This now explained why some traits and diseases would skip generations.</a:t>
            </a:r>
          </a:p>
          <a:p>
            <a:pPr eaLnBrk="1" hangingPunct="1">
              <a:buFont typeface="Arial" charset="0"/>
              <a:buNone/>
            </a:pPr>
            <a:endParaRPr lang="en-US" sz="1200" smtClean="0"/>
          </a:p>
          <a:p>
            <a:pPr eaLnBrk="1" hangingPunct="1">
              <a:buFont typeface="Arial" charset="0"/>
              <a:buNone/>
            </a:pPr>
            <a:endParaRPr lang="en-US" sz="1200" smtClean="0"/>
          </a:p>
        </p:txBody>
      </p:sp>
      <p:pic>
        <p:nvPicPr>
          <p:cNvPr id="21508" name="Picture 5" descr="http://rds.yahoo.com/_ylt=A0S020vlNUBJJsoAr0CjzbkF/SIG=12fjsnthd/EXP=1229031269/**http%3A/www.nndb.com/people/015/000083763/mendel-1-sized.jpg"/>
          <p:cNvPicPr>
            <a:picLocks noChangeAspect="1" noChangeArrowheads="1"/>
          </p:cNvPicPr>
          <p:nvPr/>
        </p:nvPicPr>
        <p:blipFill>
          <a:blip r:embed="rId2" cstate="print"/>
          <a:srcRect/>
          <a:stretch>
            <a:fillRect/>
          </a:stretch>
        </p:blipFill>
        <p:spPr bwMode="auto">
          <a:xfrm>
            <a:off x="76200" y="390525"/>
            <a:ext cx="2286000" cy="3038475"/>
          </a:xfrm>
          <a:prstGeom prst="rect">
            <a:avLst/>
          </a:prstGeom>
          <a:noFill/>
          <a:ln w="9525">
            <a:noFill/>
            <a:miter lim="800000"/>
            <a:headEnd/>
            <a:tailEnd/>
          </a:ln>
        </p:spPr>
      </p:pic>
      <p:sp>
        <p:nvSpPr>
          <p:cNvPr id="5" name="Rounded Rectangular Callout 4"/>
          <p:cNvSpPr/>
          <p:nvPr/>
        </p:nvSpPr>
        <p:spPr>
          <a:xfrm>
            <a:off x="1905000" y="314325"/>
            <a:ext cx="1447800" cy="914400"/>
          </a:xfrm>
          <a:prstGeom prst="wedgeRoundRectCallout">
            <a:avLst>
              <a:gd name="adj1" fmla="val -57304"/>
              <a:gd name="adj2" fmla="val 850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a:solidFill>
                  <a:srgbClr val="FFFFFF"/>
                </a:solidFill>
              </a:rPr>
              <a:t>All 3:1 ratios! No way that is coincidence!</a:t>
            </a:r>
          </a:p>
        </p:txBody>
      </p:sp>
      <p:pic>
        <p:nvPicPr>
          <p:cNvPr id="21510" name="Picture 9" descr="http://rds.yahoo.com/_ylt=A0S020lXN0BJ67QAI_OjzbkF/SIG=12lu589lu/EXP=1229031639/**http%3A/www.drstandley.com/images/health%2520topics/SickleCell.jpg"/>
          <p:cNvPicPr>
            <a:picLocks noChangeAspect="1" noChangeArrowheads="1"/>
          </p:cNvPicPr>
          <p:nvPr/>
        </p:nvPicPr>
        <p:blipFill>
          <a:blip r:embed="rId3" cstate="print"/>
          <a:srcRect/>
          <a:stretch>
            <a:fillRect/>
          </a:stretch>
        </p:blipFill>
        <p:spPr bwMode="auto">
          <a:xfrm>
            <a:off x="5791200" y="609600"/>
            <a:ext cx="1600200" cy="2743200"/>
          </a:xfrm>
          <a:prstGeom prst="rect">
            <a:avLst/>
          </a:prstGeom>
          <a:noFill/>
          <a:ln w="9525">
            <a:noFill/>
            <a:miter lim="800000"/>
            <a:headEnd/>
            <a:tailEnd/>
          </a:ln>
        </p:spPr>
      </p:pic>
      <p:sp>
        <p:nvSpPr>
          <p:cNvPr id="21511" name="TextBox 11"/>
          <p:cNvSpPr txBox="1">
            <a:spLocks noChangeArrowheads="1"/>
          </p:cNvSpPr>
          <p:nvPr/>
        </p:nvSpPr>
        <p:spPr bwMode="auto">
          <a:xfrm>
            <a:off x="4114800" y="1828800"/>
            <a:ext cx="1828800" cy="646113"/>
          </a:xfrm>
          <a:prstGeom prst="rect">
            <a:avLst/>
          </a:prstGeom>
          <a:noFill/>
          <a:ln w="9525">
            <a:noFill/>
            <a:miter lim="800000"/>
            <a:headEnd/>
            <a:tailEnd/>
          </a:ln>
        </p:spPr>
        <p:txBody>
          <a:bodyPr>
            <a:spAutoFit/>
          </a:bodyPr>
          <a:lstStyle/>
          <a:p>
            <a:r>
              <a:rPr lang="en-US" sz="1800">
                <a:solidFill>
                  <a:schemeClr val="tx1"/>
                </a:solidFill>
              </a:rPr>
              <a:t>Sickle Cell Anemia</a:t>
            </a:r>
          </a:p>
        </p:txBody>
      </p:sp>
      <p:sp>
        <p:nvSpPr>
          <p:cNvPr id="16" name="Action Button: Forward or Next 15">
            <a:hlinkClick r:id="" action="ppaction://hlinkshowjump?jump=nextslide" highlightClick="1"/>
          </p:cNvPr>
          <p:cNvSpPr/>
          <p:nvPr/>
        </p:nvSpPr>
        <p:spPr>
          <a:xfrm>
            <a:off x="4419600" y="2514600"/>
            <a:ext cx="609600" cy="304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1514" name="AutoShape 10">
            <a:hlinkClick r:id="rId4"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11" name="Rectangle 10">
            <a:hlinkClick r:id="" action="ppaction://hlinkshowjump?jump=previousslide"/>
          </p:cNvPr>
          <p:cNvSpPr/>
          <p:nvPr/>
        </p:nvSpPr>
        <p:spPr>
          <a:xfrm>
            <a:off x="76200" y="76200"/>
            <a:ext cx="762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Back</a:t>
            </a:r>
            <a:endParaRPr lang="en-US" sz="1600" b="1"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905000" y="0"/>
            <a:ext cx="7239000" cy="838200"/>
          </a:xfrm>
        </p:spPr>
        <p:txBody>
          <a:bodyPr/>
          <a:lstStyle/>
          <a:p>
            <a:pPr eaLnBrk="1" hangingPunct="1"/>
            <a:r>
              <a:rPr lang="en-US" sz="3000" smtClean="0"/>
              <a:t>Coincidence?</a:t>
            </a:r>
          </a:p>
        </p:txBody>
      </p:sp>
      <p:sp>
        <p:nvSpPr>
          <p:cNvPr id="22531" name="Content Placeholder 2"/>
          <p:cNvSpPr>
            <a:spLocks noGrp="1"/>
          </p:cNvSpPr>
          <p:nvPr>
            <p:ph idx="1"/>
          </p:nvPr>
        </p:nvSpPr>
        <p:spPr>
          <a:xfrm>
            <a:off x="0" y="3429000"/>
            <a:ext cx="9144000" cy="3429000"/>
          </a:xfrm>
        </p:spPr>
        <p:txBody>
          <a:bodyPr/>
          <a:lstStyle/>
          <a:p>
            <a:pPr eaLnBrk="1" hangingPunct="1">
              <a:buFont typeface="Arial" charset="0"/>
              <a:buNone/>
            </a:pPr>
            <a:r>
              <a:rPr lang="en-US" sz="1800" smtClean="0"/>
              <a:t>Mendel was shocked to see that every recessive trait was expressed about 25% of the time and every dominant trait was expressed about 75% of the time. No way this can be coincidence!</a:t>
            </a:r>
          </a:p>
          <a:p>
            <a:pPr eaLnBrk="1" hangingPunct="1">
              <a:buFont typeface="Arial" charset="0"/>
              <a:buNone/>
            </a:pPr>
            <a:endParaRPr lang="en-US" sz="1800" smtClean="0"/>
          </a:p>
          <a:p>
            <a:pPr eaLnBrk="1" hangingPunct="1">
              <a:buFont typeface="Arial" charset="0"/>
              <a:buNone/>
            </a:pPr>
            <a:endParaRPr lang="en-US" sz="800" smtClean="0"/>
          </a:p>
          <a:p>
            <a:pPr eaLnBrk="1" hangingPunct="1">
              <a:buFont typeface="Arial" charset="0"/>
              <a:buNone/>
            </a:pPr>
            <a:r>
              <a:rPr lang="en-US" sz="1800" smtClean="0"/>
              <a:t>Mendel’s conclusions changed science and the world forever.  He concluded that 1 form of a gene can hide another form of a gene. For example, the purple form of a gene would hide the white form of a gene. This now explained why some traits and diseases would skip generations.</a:t>
            </a:r>
          </a:p>
          <a:p>
            <a:pPr eaLnBrk="1" hangingPunct="1">
              <a:buFont typeface="Arial" charset="0"/>
              <a:buNone/>
            </a:pPr>
            <a:endParaRPr lang="en-US" sz="1200" smtClean="0"/>
          </a:p>
          <a:p>
            <a:pPr eaLnBrk="1" hangingPunct="1">
              <a:buFont typeface="Arial" charset="0"/>
              <a:buNone/>
            </a:pPr>
            <a:endParaRPr lang="en-US" sz="1200" smtClean="0"/>
          </a:p>
        </p:txBody>
      </p:sp>
      <p:pic>
        <p:nvPicPr>
          <p:cNvPr id="22532" name="Picture 5" descr="http://rds.yahoo.com/_ylt=A0S020vlNUBJJsoAr0CjzbkF/SIG=12fjsnthd/EXP=1229031269/**http%3A/www.nndb.com/people/015/000083763/mendel-1-sized.jpg"/>
          <p:cNvPicPr>
            <a:picLocks noChangeAspect="1" noChangeArrowheads="1"/>
          </p:cNvPicPr>
          <p:nvPr/>
        </p:nvPicPr>
        <p:blipFill>
          <a:blip r:embed="rId2" cstate="print"/>
          <a:srcRect/>
          <a:stretch>
            <a:fillRect/>
          </a:stretch>
        </p:blipFill>
        <p:spPr bwMode="auto">
          <a:xfrm>
            <a:off x="76200" y="390525"/>
            <a:ext cx="2286000" cy="3038475"/>
          </a:xfrm>
          <a:prstGeom prst="rect">
            <a:avLst/>
          </a:prstGeom>
          <a:noFill/>
          <a:ln w="9525">
            <a:noFill/>
            <a:miter lim="800000"/>
            <a:headEnd/>
            <a:tailEnd/>
          </a:ln>
        </p:spPr>
      </p:pic>
      <p:sp>
        <p:nvSpPr>
          <p:cNvPr id="5" name="Rounded Rectangular Callout 4"/>
          <p:cNvSpPr/>
          <p:nvPr/>
        </p:nvSpPr>
        <p:spPr>
          <a:xfrm>
            <a:off x="1905000" y="314325"/>
            <a:ext cx="1447800" cy="914400"/>
          </a:xfrm>
          <a:prstGeom prst="wedgeRoundRectCallout">
            <a:avLst>
              <a:gd name="adj1" fmla="val -57304"/>
              <a:gd name="adj2" fmla="val 850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a:solidFill>
                  <a:srgbClr val="FFFFFF"/>
                </a:solidFill>
              </a:rPr>
              <a:t>All 3:1 ratios! No way that is coincidence!</a:t>
            </a:r>
          </a:p>
        </p:txBody>
      </p:sp>
      <p:pic>
        <p:nvPicPr>
          <p:cNvPr id="22534" name="Picture 11" descr="http://rds.yahoo.com/_ylt=A0S0206zN0BJH9YA7Z2jzbkF/SIG=11t7ikmrr/EXP=1229031731/**http%3A/www.nbc6.net/2006/0209/6867097.jpg"/>
          <p:cNvPicPr>
            <a:picLocks noChangeAspect="1" noChangeArrowheads="1"/>
          </p:cNvPicPr>
          <p:nvPr/>
        </p:nvPicPr>
        <p:blipFill>
          <a:blip r:embed="rId3" cstate="print"/>
          <a:srcRect/>
          <a:stretch>
            <a:fillRect/>
          </a:stretch>
        </p:blipFill>
        <p:spPr bwMode="auto">
          <a:xfrm>
            <a:off x="5486400" y="685800"/>
            <a:ext cx="3352800" cy="2681288"/>
          </a:xfrm>
          <a:prstGeom prst="rect">
            <a:avLst/>
          </a:prstGeom>
          <a:noFill/>
          <a:ln w="9525">
            <a:noFill/>
            <a:miter lim="800000"/>
            <a:headEnd/>
            <a:tailEnd/>
          </a:ln>
        </p:spPr>
      </p:pic>
      <p:sp>
        <p:nvSpPr>
          <p:cNvPr id="22535" name="TextBox 12"/>
          <p:cNvSpPr txBox="1">
            <a:spLocks noChangeArrowheads="1"/>
          </p:cNvSpPr>
          <p:nvPr/>
        </p:nvSpPr>
        <p:spPr bwMode="auto">
          <a:xfrm>
            <a:off x="3657600" y="1600200"/>
            <a:ext cx="1828800" cy="369888"/>
          </a:xfrm>
          <a:prstGeom prst="rect">
            <a:avLst/>
          </a:prstGeom>
          <a:noFill/>
          <a:ln w="9525">
            <a:noFill/>
            <a:miter lim="800000"/>
            <a:headEnd/>
            <a:tailEnd/>
          </a:ln>
        </p:spPr>
        <p:txBody>
          <a:bodyPr>
            <a:spAutoFit/>
          </a:bodyPr>
          <a:lstStyle/>
          <a:p>
            <a:r>
              <a:rPr lang="en-US" sz="1800">
                <a:solidFill>
                  <a:schemeClr val="tx1"/>
                </a:solidFill>
              </a:rPr>
              <a:t>Cystic fibrosis</a:t>
            </a:r>
          </a:p>
        </p:txBody>
      </p:sp>
      <p:sp>
        <p:nvSpPr>
          <p:cNvPr id="17" name="Action Button: Forward or Next 16">
            <a:hlinkClick r:id="" action="ppaction://hlinkshowjump?jump=nextslide" highlightClick="1"/>
          </p:cNvPr>
          <p:cNvSpPr/>
          <p:nvPr/>
        </p:nvSpPr>
        <p:spPr>
          <a:xfrm>
            <a:off x="4495800" y="2057400"/>
            <a:ext cx="6858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2538" name="AutoShape 10">
            <a:hlinkClick r:id="rId4"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11" name="Rectangle 10">
            <a:hlinkClick r:id="" action="ppaction://hlinkshowjump?jump=previousslide"/>
          </p:cNvPr>
          <p:cNvSpPr/>
          <p:nvPr/>
        </p:nvSpPr>
        <p:spPr>
          <a:xfrm>
            <a:off x="76200" y="76200"/>
            <a:ext cx="762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Back</a:t>
            </a:r>
            <a:endParaRPr lang="en-US" sz="1600" b="1"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905000" y="0"/>
            <a:ext cx="7239000" cy="838200"/>
          </a:xfrm>
        </p:spPr>
        <p:txBody>
          <a:bodyPr/>
          <a:lstStyle/>
          <a:p>
            <a:pPr eaLnBrk="1" hangingPunct="1"/>
            <a:r>
              <a:rPr lang="en-US" sz="3000" smtClean="0"/>
              <a:t>Coincidence?</a:t>
            </a:r>
          </a:p>
        </p:txBody>
      </p:sp>
      <p:sp>
        <p:nvSpPr>
          <p:cNvPr id="9219" name="Content Placeholder 2"/>
          <p:cNvSpPr>
            <a:spLocks noGrp="1"/>
          </p:cNvSpPr>
          <p:nvPr>
            <p:ph idx="1"/>
          </p:nvPr>
        </p:nvSpPr>
        <p:spPr>
          <a:xfrm>
            <a:off x="0" y="3429000"/>
            <a:ext cx="9144000" cy="3429000"/>
          </a:xfrm>
        </p:spPr>
        <p:txBody>
          <a:bodyPr/>
          <a:lstStyle/>
          <a:p>
            <a:pPr eaLnBrk="1" hangingPunct="1">
              <a:buFont typeface="Arial" charset="0"/>
              <a:buNone/>
            </a:pPr>
            <a:r>
              <a:rPr lang="en-US" sz="1800" smtClean="0"/>
              <a:t>Mendel was shocked to see that every recessive trait was expressed about 25% of the time and every dominant trait was expressed about 75% of the time. No way this can be coincidence!</a:t>
            </a:r>
          </a:p>
          <a:p>
            <a:pPr eaLnBrk="1" hangingPunct="1">
              <a:buFont typeface="Arial" charset="0"/>
              <a:buNone/>
            </a:pPr>
            <a:endParaRPr lang="en-US" sz="1800" smtClean="0"/>
          </a:p>
          <a:p>
            <a:pPr eaLnBrk="1" hangingPunct="1">
              <a:buFont typeface="Arial" charset="0"/>
              <a:buNone/>
            </a:pPr>
            <a:endParaRPr lang="en-US" sz="800" smtClean="0"/>
          </a:p>
          <a:p>
            <a:pPr eaLnBrk="1" hangingPunct="1">
              <a:buFont typeface="Arial" charset="0"/>
              <a:buNone/>
            </a:pPr>
            <a:r>
              <a:rPr lang="en-US" sz="1800" smtClean="0"/>
              <a:t>Mendel’s conclusions changed science and the world forever.  He concluded that 1 form of a gene can hide another form of a gene. For example, the purple form of a gene would hide the white form of a gene. This now explained why some traits and diseases would skip generations.</a:t>
            </a:r>
          </a:p>
          <a:p>
            <a:pPr eaLnBrk="1" hangingPunct="1">
              <a:buFont typeface="Arial" charset="0"/>
              <a:buNone/>
            </a:pPr>
            <a:endParaRPr lang="en-US" sz="1200" smtClean="0"/>
          </a:p>
          <a:p>
            <a:pPr eaLnBrk="1" hangingPunct="1">
              <a:buFont typeface="Arial" charset="0"/>
              <a:buNone/>
            </a:pPr>
            <a:endParaRPr lang="en-US" sz="1200" smtClean="0"/>
          </a:p>
          <a:p>
            <a:pPr eaLnBrk="1" hangingPunct="1">
              <a:buFont typeface="Arial" charset="0"/>
              <a:buNone/>
            </a:pPr>
            <a:r>
              <a:rPr lang="en-US" sz="1800" smtClean="0"/>
              <a:t>Even though Mendel didn’t know it yet. His work would later be used to help predict and treat illnesses.</a:t>
            </a:r>
          </a:p>
        </p:txBody>
      </p:sp>
      <p:pic>
        <p:nvPicPr>
          <p:cNvPr id="23556" name="Picture 5" descr="http://rds.yahoo.com/_ylt=A0S020vlNUBJJsoAr0CjzbkF/SIG=12fjsnthd/EXP=1229031269/**http%3A/www.nndb.com/people/015/000083763/mendel-1-sized.jpg"/>
          <p:cNvPicPr>
            <a:picLocks noChangeAspect="1" noChangeArrowheads="1"/>
          </p:cNvPicPr>
          <p:nvPr/>
        </p:nvPicPr>
        <p:blipFill>
          <a:blip r:embed="rId2" cstate="print"/>
          <a:srcRect/>
          <a:stretch>
            <a:fillRect/>
          </a:stretch>
        </p:blipFill>
        <p:spPr bwMode="auto">
          <a:xfrm>
            <a:off x="76200" y="390525"/>
            <a:ext cx="2286000" cy="3038475"/>
          </a:xfrm>
          <a:prstGeom prst="rect">
            <a:avLst/>
          </a:prstGeom>
          <a:noFill/>
          <a:ln w="9525">
            <a:noFill/>
            <a:miter lim="800000"/>
            <a:headEnd/>
            <a:tailEnd/>
          </a:ln>
        </p:spPr>
      </p:pic>
      <p:sp>
        <p:nvSpPr>
          <p:cNvPr id="5" name="Rounded Rectangular Callout 4"/>
          <p:cNvSpPr/>
          <p:nvPr/>
        </p:nvSpPr>
        <p:spPr>
          <a:xfrm>
            <a:off x="1905000" y="314325"/>
            <a:ext cx="1447800" cy="914400"/>
          </a:xfrm>
          <a:prstGeom prst="wedgeRoundRectCallout">
            <a:avLst>
              <a:gd name="adj1" fmla="val -57304"/>
              <a:gd name="adj2" fmla="val 850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a:solidFill>
                  <a:srgbClr val="FFFFFF"/>
                </a:solidFill>
              </a:rPr>
              <a:t>All 3:1 ratios! No way that is coincidence!</a:t>
            </a:r>
          </a:p>
        </p:txBody>
      </p:sp>
      <p:pic>
        <p:nvPicPr>
          <p:cNvPr id="23558" name="Picture 11" descr="http://rds.yahoo.com/_ylt=A0S0206zN0BJH9YA7Z2jzbkF/SIG=11t7ikmrr/EXP=1229031731/**http%3A/www.nbc6.net/2006/0209/6867097.jpg"/>
          <p:cNvPicPr>
            <a:picLocks noChangeAspect="1" noChangeArrowheads="1"/>
          </p:cNvPicPr>
          <p:nvPr/>
        </p:nvPicPr>
        <p:blipFill>
          <a:blip r:embed="rId3" cstate="print"/>
          <a:srcRect/>
          <a:stretch>
            <a:fillRect/>
          </a:stretch>
        </p:blipFill>
        <p:spPr bwMode="auto">
          <a:xfrm>
            <a:off x="5486400" y="685800"/>
            <a:ext cx="3352800" cy="2681288"/>
          </a:xfrm>
          <a:prstGeom prst="rect">
            <a:avLst/>
          </a:prstGeom>
          <a:noFill/>
          <a:ln w="9525">
            <a:noFill/>
            <a:miter lim="800000"/>
            <a:headEnd/>
            <a:tailEnd/>
          </a:ln>
        </p:spPr>
      </p:pic>
      <p:sp>
        <p:nvSpPr>
          <p:cNvPr id="23559" name="TextBox 12"/>
          <p:cNvSpPr txBox="1">
            <a:spLocks noChangeArrowheads="1"/>
          </p:cNvSpPr>
          <p:nvPr/>
        </p:nvSpPr>
        <p:spPr bwMode="auto">
          <a:xfrm>
            <a:off x="3657600" y="1600200"/>
            <a:ext cx="1828800" cy="369888"/>
          </a:xfrm>
          <a:prstGeom prst="rect">
            <a:avLst/>
          </a:prstGeom>
          <a:noFill/>
          <a:ln w="9525">
            <a:noFill/>
            <a:miter lim="800000"/>
            <a:headEnd/>
            <a:tailEnd/>
          </a:ln>
        </p:spPr>
        <p:txBody>
          <a:bodyPr>
            <a:spAutoFit/>
          </a:bodyPr>
          <a:lstStyle/>
          <a:p>
            <a:r>
              <a:rPr lang="en-US" sz="1800">
                <a:solidFill>
                  <a:schemeClr val="tx1"/>
                </a:solidFill>
              </a:rPr>
              <a:t>Cystic fibrosis</a:t>
            </a:r>
          </a:p>
        </p:txBody>
      </p:sp>
      <p:sp>
        <p:nvSpPr>
          <p:cNvPr id="18" name="Action Button: Forward or Next 17">
            <a:hlinkClick r:id="" action="ppaction://hlinkshowjump?jump=nextslide" highlightClick="1"/>
          </p:cNvPr>
          <p:cNvSpPr/>
          <p:nvPr/>
        </p:nvSpPr>
        <p:spPr>
          <a:xfrm>
            <a:off x="1828800" y="6477000"/>
            <a:ext cx="609600" cy="304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3562" name="AutoShape 10">
            <a:hlinkClick r:id="rId4"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11" name="Rectangle 10">
            <a:hlinkClick r:id="" action="ppaction://hlinkshowjump?jump=previousslide"/>
          </p:cNvPr>
          <p:cNvSpPr/>
          <p:nvPr/>
        </p:nvSpPr>
        <p:spPr>
          <a:xfrm>
            <a:off x="76200" y="76200"/>
            <a:ext cx="762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Back</a:t>
            </a:r>
            <a:endParaRPr lang="en-US" sz="1600" b="1"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wd">
                                    <p:tmPct val="50000"/>
                                  </p:iterate>
                                  <p:childTnLst>
                                    <p:set>
                                      <p:cBhvr>
                                        <p:cTn id="6" dur="1" fill="hold">
                                          <p:stCondLst>
                                            <p:cond delay="0"/>
                                          </p:stCondLst>
                                        </p:cTn>
                                        <p:tgtEl>
                                          <p:spTgt spid="9219">
                                            <p:txEl>
                                              <p:pRg st="6" end="6"/>
                                            </p:txEl>
                                          </p:spTgt>
                                        </p:tgtEl>
                                        <p:attrNameLst>
                                          <p:attrName>style.visibility</p:attrName>
                                        </p:attrNameLst>
                                      </p:cBhvr>
                                      <p:to>
                                        <p:strVal val="visible"/>
                                      </p:to>
                                    </p:set>
                                    <p:anim calcmode="discrete" valueType="clr">
                                      <p:cBhvr override="childStyle">
                                        <p:cTn id="7" dur="80"/>
                                        <p:tgtEl>
                                          <p:spTgt spid="9219">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19">
                                            <p:txEl>
                                              <p:pRg st="6" end="6"/>
                                            </p:txEl>
                                          </p:spTgt>
                                        </p:tgtEl>
                                        <p:attrNameLst>
                                          <p:attrName>fillcolor</p:attrName>
                                        </p:attrNameLst>
                                      </p:cBhvr>
                                      <p:tavLst>
                                        <p:tav tm="0">
                                          <p:val>
                                            <p:clrVal>
                                              <a:schemeClr val="accent2"/>
                                            </p:clrVal>
                                          </p:val>
                                        </p:tav>
                                        <p:tav tm="50000">
                                          <p:val>
                                            <p:clrVal>
                                              <a:schemeClr val="hlink"/>
                                            </p:clrVal>
                                          </p:val>
                                        </p:tav>
                                      </p:tavLst>
                                    </p:anim>
                                    <p:set>
                                      <p:cBhvr>
                                        <p:cTn id="9" dur="80"/>
                                        <p:tgtEl>
                                          <p:spTgt spid="9219">
                                            <p:txEl>
                                              <p:pRg st="6" end="6"/>
                                            </p:txEl>
                                          </p:spTgt>
                                        </p:tgtEl>
                                        <p:attrNameLst>
                                          <p:attrName>fill.type</p:attrName>
                                        </p:attrNameLst>
                                      </p:cBhvr>
                                      <p:to>
                                        <p:strVal val="solid"/>
                                      </p:to>
                                    </p:set>
                                  </p:childTnLst>
                                </p:cTn>
                              </p:par>
                            </p:childTnLst>
                          </p:cTn>
                        </p:par>
                        <p:par>
                          <p:cTn id="10" fill="hold">
                            <p:stCondLst>
                              <p:cond delay="880"/>
                            </p:stCondLst>
                            <p:childTnLst>
                              <p:par>
                                <p:cTn id="11" presetID="9"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srcRect/>
          <a:stretch>
            <a:fillRect/>
          </a:stretch>
        </p:blipFill>
        <p:spPr bwMode="auto">
          <a:xfrm>
            <a:off x="6096000" y="7938"/>
            <a:ext cx="1920875" cy="2201862"/>
          </a:xfrm>
          <a:prstGeom prst="rect">
            <a:avLst/>
          </a:prstGeom>
          <a:noFill/>
          <a:ln w="9525">
            <a:noFill/>
            <a:miter lim="800000"/>
            <a:headEnd/>
            <a:tailEnd/>
          </a:ln>
        </p:spPr>
      </p:pic>
      <p:sp>
        <p:nvSpPr>
          <p:cNvPr id="24579" name="Title 1"/>
          <p:cNvSpPr>
            <a:spLocks noGrp="1"/>
          </p:cNvSpPr>
          <p:nvPr>
            <p:ph type="title"/>
          </p:nvPr>
        </p:nvSpPr>
        <p:spPr>
          <a:xfrm>
            <a:off x="0" y="0"/>
            <a:ext cx="9144000" cy="838200"/>
          </a:xfrm>
        </p:spPr>
        <p:txBody>
          <a:bodyPr/>
          <a:lstStyle/>
          <a:p>
            <a:pPr eaLnBrk="1" hangingPunct="1"/>
            <a:r>
              <a:rPr lang="en-US" sz="3000" smtClean="0"/>
              <a:t>The Genetics</a:t>
            </a:r>
          </a:p>
        </p:txBody>
      </p:sp>
      <p:sp>
        <p:nvSpPr>
          <p:cNvPr id="2" name="Content Placeholder 2"/>
          <p:cNvSpPr>
            <a:spLocks noGrp="1"/>
          </p:cNvSpPr>
          <p:nvPr>
            <p:ph idx="1"/>
          </p:nvPr>
        </p:nvSpPr>
        <p:spPr>
          <a:xfrm>
            <a:off x="0" y="2057400"/>
            <a:ext cx="9144000" cy="4800600"/>
          </a:xfrm>
        </p:spPr>
        <p:txBody>
          <a:bodyPr/>
          <a:lstStyle/>
          <a:p>
            <a:pPr>
              <a:buFont typeface="Arial" charset="0"/>
              <a:buNone/>
            </a:pPr>
            <a:r>
              <a:rPr lang="en-US" sz="1700" smtClean="0"/>
              <a:t>The gene for flower color has two varieties: purple and white. These alternative forms of a gene are called </a:t>
            </a:r>
            <a:r>
              <a:rPr lang="en-US" sz="1700" b="1" smtClean="0"/>
              <a:t>alleles</a:t>
            </a:r>
            <a:r>
              <a:rPr lang="en-US" sz="1700" smtClean="0"/>
              <a:t>. The purple flower has two alleles that determine it's flower color. One allele came from each parent. We use capital letters to abbreviate the two dominant alleles (PP). </a:t>
            </a:r>
          </a:p>
          <a:p>
            <a:pPr>
              <a:buFont typeface="Arial" charset="0"/>
              <a:buNone/>
            </a:pPr>
            <a:endParaRPr lang="en-US" sz="1200" smtClean="0"/>
          </a:p>
          <a:p>
            <a:pPr>
              <a:buFont typeface="Arial" charset="0"/>
              <a:buNone/>
            </a:pPr>
            <a:r>
              <a:rPr lang="en-US" sz="1700" smtClean="0"/>
              <a:t>The white flower has two alleles that determine it's flower color. One allele came from each parent. We use lowercase letters to abbreviate the two recessive alleles (pp). When these two plants reproduced, they contributed one of their alleles to each baby flower.</a:t>
            </a:r>
          </a:p>
        </p:txBody>
      </p:sp>
      <p:pic>
        <p:nvPicPr>
          <p:cNvPr id="24581" name="Picture 16"/>
          <p:cNvPicPr>
            <a:picLocks noChangeAspect="1" noChangeArrowheads="1"/>
          </p:cNvPicPr>
          <p:nvPr/>
        </p:nvPicPr>
        <p:blipFill>
          <a:blip r:embed="rId3" cstate="print"/>
          <a:srcRect/>
          <a:stretch>
            <a:fillRect/>
          </a:stretch>
        </p:blipFill>
        <p:spPr bwMode="auto">
          <a:xfrm>
            <a:off x="914400" y="7938"/>
            <a:ext cx="1981200" cy="2106612"/>
          </a:xfrm>
          <a:prstGeom prst="rect">
            <a:avLst/>
          </a:prstGeom>
          <a:noFill/>
          <a:ln w="9525">
            <a:noFill/>
            <a:miter lim="800000"/>
            <a:headEnd/>
            <a:tailEnd/>
          </a:ln>
        </p:spPr>
      </p:pic>
      <p:pic>
        <p:nvPicPr>
          <p:cNvPr id="3" name="Picture 5" descr="http://houstonsgarden.com/newplants/shockwave.jpg"/>
          <p:cNvPicPr>
            <a:picLocks noChangeAspect="1" noChangeArrowheads="1"/>
          </p:cNvPicPr>
          <p:nvPr/>
        </p:nvPicPr>
        <p:blipFill>
          <a:blip r:embed="rId4" cstate="print"/>
          <a:srcRect/>
          <a:stretch>
            <a:fillRect/>
          </a:stretch>
        </p:blipFill>
        <p:spPr bwMode="auto">
          <a:xfrm>
            <a:off x="6400800" y="4670425"/>
            <a:ext cx="2209800" cy="2187575"/>
          </a:xfrm>
          <a:prstGeom prst="rect">
            <a:avLst/>
          </a:prstGeom>
          <a:noFill/>
          <a:ln w="9525">
            <a:noFill/>
            <a:miter lim="800000"/>
            <a:headEnd/>
            <a:tailEnd/>
          </a:ln>
        </p:spPr>
      </p:pic>
      <p:sp>
        <p:nvSpPr>
          <p:cNvPr id="24583" name="TextBox 6"/>
          <p:cNvSpPr txBox="1">
            <a:spLocks noChangeArrowheads="1"/>
          </p:cNvSpPr>
          <p:nvPr/>
        </p:nvSpPr>
        <p:spPr bwMode="auto">
          <a:xfrm>
            <a:off x="0" y="1066800"/>
            <a:ext cx="381000" cy="554038"/>
          </a:xfrm>
          <a:prstGeom prst="rect">
            <a:avLst/>
          </a:prstGeom>
          <a:noFill/>
          <a:ln w="9525">
            <a:noFill/>
            <a:miter lim="800000"/>
            <a:headEnd/>
            <a:tailEnd/>
          </a:ln>
        </p:spPr>
        <p:txBody>
          <a:bodyPr>
            <a:spAutoFit/>
          </a:bodyPr>
          <a:lstStyle/>
          <a:p>
            <a:r>
              <a:rPr lang="en-US" sz="3000">
                <a:solidFill>
                  <a:schemeClr val="tx1"/>
                </a:solidFill>
              </a:rPr>
              <a:t>P</a:t>
            </a:r>
          </a:p>
        </p:txBody>
      </p:sp>
      <p:sp>
        <p:nvSpPr>
          <p:cNvPr id="24584" name="TextBox 7"/>
          <p:cNvSpPr txBox="1">
            <a:spLocks noChangeArrowheads="1"/>
          </p:cNvSpPr>
          <p:nvPr/>
        </p:nvSpPr>
        <p:spPr bwMode="auto">
          <a:xfrm>
            <a:off x="381000" y="1066800"/>
            <a:ext cx="381000" cy="554038"/>
          </a:xfrm>
          <a:prstGeom prst="rect">
            <a:avLst/>
          </a:prstGeom>
          <a:noFill/>
          <a:ln w="9525">
            <a:noFill/>
            <a:miter lim="800000"/>
            <a:headEnd/>
            <a:tailEnd/>
          </a:ln>
        </p:spPr>
        <p:txBody>
          <a:bodyPr>
            <a:spAutoFit/>
          </a:bodyPr>
          <a:lstStyle/>
          <a:p>
            <a:r>
              <a:rPr lang="en-US" sz="3000">
                <a:solidFill>
                  <a:schemeClr val="tx1"/>
                </a:solidFill>
              </a:rPr>
              <a:t>P</a:t>
            </a:r>
          </a:p>
        </p:txBody>
      </p:sp>
      <p:sp>
        <p:nvSpPr>
          <p:cNvPr id="9" name="TextBox 8"/>
          <p:cNvSpPr txBox="1">
            <a:spLocks noChangeArrowheads="1"/>
          </p:cNvSpPr>
          <p:nvPr/>
        </p:nvSpPr>
        <p:spPr bwMode="auto">
          <a:xfrm>
            <a:off x="8001000" y="1143000"/>
            <a:ext cx="381000" cy="477838"/>
          </a:xfrm>
          <a:prstGeom prst="rect">
            <a:avLst/>
          </a:prstGeom>
          <a:noFill/>
          <a:ln w="9525">
            <a:noFill/>
            <a:miter lim="800000"/>
            <a:headEnd/>
            <a:tailEnd/>
          </a:ln>
        </p:spPr>
        <p:txBody>
          <a:bodyPr>
            <a:spAutoFit/>
          </a:bodyPr>
          <a:lstStyle/>
          <a:p>
            <a:r>
              <a:rPr lang="en-US" sz="2500">
                <a:solidFill>
                  <a:schemeClr val="tx1"/>
                </a:solidFill>
              </a:rPr>
              <a:t>p</a:t>
            </a:r>
          </a:p>
        </p:txBody>
      </p:sp>
      <p:sp>
        <p:nvSpPr>
          <p:cNvPr id="10" name="TextBox 9"/>
          <p:cNvSpPr txBox="1">
            <a:spLocks noChangeArrowheads="1"/>
          </p:cNvSpPr>
          <p:nvPr/>
        </p:nvSpPr>
        <p:spPr bwMode="auto">
          <a:xfrm>
            <a:off x="8305800" y="1143000"/>
            <a:ext cx="381000" cy="477838"/>
          </a:xfrm>
          <a:prstGeom prst="rect">
            <a:avLst/>
          </a:prstGeom>
          <a:noFill/>
          <a:ln w="9525">
            <a:noFill/>
            <a:miter lim="800000"/>
            <a:headEnd/>
            <a:tailEnd/>
          </a:ln>
        </p:spPr>
        <p:txBody>
          <a:bodyPr>
            <a:spAutoFit/>
          </a:bodyPr>
          <a:lstStyle/>
          <a:p>
            <a:r>
              <a:rPr lang="en-US" sz="2500">
                <a:solidFill>
                  <a:schemeClr val="tx1"/>
                </a:solidFill>
              </a:rPr>
              <a:t>p</a:t>
            </a:r>
          </a:p>
        </p:txBody>
      </p:sp>
      <p:sp>
        <p:nvSpPr>
          <p:cNvPr id="11" name="Action Button: Forward or Next 10">
            <a:hlinkClick r:id="" action="ppaction://noaction" highlightClick="1"/>
          </p:cNvPr>
          <p:cNvSpPr/>
          <p:nvPr/>
        </p:nvSpPr>
        <p:spPr>
          <a:xfrm>
            <a:off x="6629400" y="3733800"/>
            <a:ext cx="609600" cy="304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2" name="TextBox 11"/>
          <p:cNvSpPr txBox="1">
            <a:spLocks noChangeArrowheads="1"/>
          </p:cNvSpPr>
          <p:nvPr/>
        </p:nvSpPr>
        <p:spPr bwMode="auto">
          <a:xfrm>
            <a:off x="381000" y="1066800"/>
            <a:ext cx="381000" cy="554038"/>
          </a:xfrm>
          <a:prstGeom prst="rect">
            <a:avLst/>
          </a:prstGeom>
          <a:noFill/>
          <a:ln w="9525">
            <a:noFill/>
            <a:miter lim="800000"/>
            <a:headEnd/>
            <a:tailEnd/>
          </a:ln>
        </p:spPr>
        <p:txBody>
          <a:bodyPr>
            <a:spAutoFit/>
          </a:bodyPr>
          <a:lstStyle/>
          <a:p>
            <a:r>
              <a:rPr lang="en-US" sz="3000">
                <a:solidFill>
                  <a:schemeClr val="tx1"/>
                </a:solidFill>
              </a:rPr>
              <a:t>P</a:t>
            </a:r>
          </a:p>
        </p:txBody>
      </p:sp>
      <p:sp>
        <p:nvSpPr>
          <p:cNvPr id="13" name="TextBox 12"/>
          <p:cNvSpPr txBox="1">
            <a:spLocks noChangeArrowheads="1"/>
          </p:cNvSpPr>
          <p:nvPr/>
        </p:nvSpPr>
        <p:spPr bwMode="auto">
          <a:xfrm>
            <a:off x="8305800" y="1143000"/>
            <a:ext cx="381000" cy="477838"/>
          </a:xfrm>
          <a:prstGeom prst="rect">
            <a:avLst/>
          </a:prstGeom>
          <a:noFill/>
          <a:ln w="9525">
            <a:noFill/>
            <a:miter lim="800000"/>
            <a:headEnd/>
            <a:tailEnd/>
          </a:ln>
        </p:spPr>
        <p:txBody>
          <a:bodyPr>
            <a:spAutoFit/>
          </a:bodyPr>
          <a:lstStyle/>
          <a:p>
            <a:r>
              <a:rPr lang="en-US" sz="2500">
                <a:solidFill>
                  <a:schemeClr val="tx1"/>
                </a:solidFill>
              </a:rPr>
              <a:t>p</a:t>
            </a:r>
          </a:p>
        </p:txBody>
      </p:sp>
      <p:sp>
        <p:nvSpPr>
          <p:cNvPr id="14" name="TextBox 13"/>
          <p:cNvSpPr txBox="1">
            <a:spLocks noChangeArrowheads="1"/>
          </p:cNvSpPr>
          <p:nvPr/>
        </p:nvSpPr>
        <p:spPr bwMode="auto">
          <a:xfrm>
            <a:off x="0" y="4964994"/>
            <a:ext cx="4114800" cy="1077218"/>
          </a:xfrm>
          <a:prstGeom prst="rect">
            <a:avLst/>
          </a:prstGeom>
          <a:noFill/>
          <a:ln w="9525">
            <a:noFill/>
            <a:miter lim="800000"/>
            <a:headEnd/>
            <a:tailEnd/>
          </a:ln>
        </p:spPr>
        <p:txBody>
          <a:bodyPr wrap="square">
            <a:spAutoFit/>
          </a:bodyPr>
          <a:lstStyle/>
          <a:p>
            <a:r>
              <a:rPr lang="en-US" sz="1600" dirty="0">
                <a:solidFill>
                  <a:schemeClr val="tx1"/>
                </a:solidFill>
              </a:rPr>
              <a:t>What just happened? Each parent gave 1 allele to it’s babies. The purple plant gave a purple allele and the white plant gave a white allele. But which color is dominant?</a:t>
            </a:r>
          </a:p>
        </p:txBody>
      </p:sp>
      <p:sp>
        <p:nvSpPr>
          <p:cNvPr id="15" name="Action Button: Custom 14">
            <a:hlinkClick r:id="" action="ppaction://noaction" highlightClick="1"/>
          </p:cNvPr>
          <p:cNvSpPr/>
          <p:nvPr/>
        </p:nvSpPr>
        <p:spPr>
          <a:xfrm>
            <a:off x="4343400" y="5181600"/>
            <a:ext cx="990600" cy="304800"/>
          </a:xfrm>
          <a:prstGeom prst="actionButtonBlan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rPr>
              <a:t>purple</a:t>
            </a:r>
          </a:p>
        </p:txBody>
      </p:sp>
      <p:sp>
        <p:nvSpPr>
          <p:cNvPr id="16" name="Action Button: Custom 15">
            <a:hlinkClick r:id="" action="ppaction://noaction" highlightClick="1"/>
          </p:cNvPr>
          <p:cNvSpPr/>
          <p:nvPr/>
        </p:nvSpPr>
        <p:spPr>
          <a:xfrm>
            <a:off x="4343400" y="5715000"/>
            <a:ext cx="990600" cy="304800"/>
          </a:xfrm>
          <a:prstGeom prst="actionButtonBlank">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rPr>
              <a:t>white</a:t>
            </a:r>
          </a:p>
        </p:txBody>
      </p:sp>
      <p:sp>
        <p:nvSpPr>
          <p:cNvPr id="17" name="Action Button: Forward or Next 16">
            <a:hlinkClick r:id="" action="ppaction://noaction" highlightClick="1"/>
          </p:cNvPr>
          <p:cNvSpPr/>
          <p:nvPr/>
        </p:nvSpPr>
        <p:spPr>
          <a:xfrm>
            <a:off x="1752600" y="2895600"/>
            <a:ext cx="5334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260" name="AutoShape 20"/>
          <p:cNvSpPr>
            <a:spLocks noChangeArrowheads="1"/>
          </p:cNvSpPr>
          <p:nvPr/>
        </p:nvSpPr>
        <p:spPr bwMode="auto">
          <a:xfrm>
            <a:off x="3429000" y="6248400"/>
            <a:ext cx="2286000" cy="533400"/>
          </a:xfrm>
          <a:prstGeom prst="wedgeRectCallout">
            <a:avLst>
              <a:gd name="adj1" fmla="val 15505"/>
              <a:gd name="adj2" fmla="val -112514"/>
            </a:avLst>
          </a:prstGeom>
          <a:solidFill>
            <a:srgbClr val="FF0000">
              <a:alpha val="79999"/>
            </a:srgbClr>
          </a:solidFill>
          <a:ln w="9525">
            <a:solidFill>
              <a:schemeClr val="tx1"/>
            </a:solidFill>
            <a:miter lim="800000"/>
            <a:headEnd/>
            <a:tailEnd/>
          </a:ln>
        </p:spPr>
        <p:txBody>
          <a:bodyPr/>
          <a:lstStyle/>
          <a:p>
            <a:pPr algn="ctr"/>
            <a:r>
              <a:rPr lang="en-US" b="1"/>
              <a:t>Because white was hidden, it is recessive</a:t>
            </a:r>
          </a:p>
        </p:txBody>
      </p:sp>
      <p:sp>
        <p:nvSpPr>
          <p:cNvPr id="24596" name="AutoShape 10">
            <a:hlinkClick r:id="rId5"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22" name="AutoShape 21"/>
          <p:cNvSpPr>
            <a:spLocks noChangeArrowheads="1"/>
          </p:cNvSpPr>
          <p:nvPr/>
        </p:nvSpPr>
        <p:spPr bwMode="auto">
          <a:xfrm>
            <a:off x="4114800" y="3886200"/>
            <a:ext cx="2209800" cy="990600"/>
          </a:xfrm>
          <a:prstGeom prst="wedgeRectCallout">
            <a:avLst>
              <a:gd name="adj1" fmla="val -13009"/>
              <a:gd name="adj2" fmla="val 82148"/>
            </a:avLst>
          </a:prstGeom>
          <a:solidFill>
            <a:schemeClr val="accent1"/>
          </a:solidFill>
          <a:ln w="9525">
            <a:solidFill>
              <a:schemeClr val="tx1"/>
            </a:solidFill>
            <a:miter lim="800000"/>
            <a:headEnd/>
            <a:tailEnd/>
          </a:ln>
        </p:spPr>
        <p:txBody>
          <a:bodyPr/>
          <a:lstStyle/>
          <a:p>
            <a:pPr algn="ctr"/>
            <a:r>
              <a:rPr lang="en-US" sz="1200" b="1"/>
              <a:t>Purple is dominant so it hides the instructions for white flower.</a:t>
            </a:r>
          </a:p>
        </p:txBody>
      </p:sp>
      <p:sp>
        <p:nvSpPr>
          <p:cNvPr id="23" name="Action Button: Forward or Next 22">
            <a:hlinkClick r:id="" action="ppaction://hlinkshowjump?jump=nextslide" highlightClick="1"/>
          </p:cNvPr>
          <p:cNvSpPr/>
          <p:nvPr/>
        </p:nvSpPr>
        <p:spPr>
          <a:xfrm>
            <a:off x="4876800" y="4495800"/>
            <a:ext cx="762000" cy="304800"/>
          </a:xfrm>
          <a:prstGeom prst="actionButtonForwardNex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a:hlinkClick r:id="" action="ppaction://hlinkshowjump?jump=previousslide"/>
          </p:cNvPr>
          <p:cNvSpPr/>
          <p:nvPr/>
        </p:nvSpPr>
        <p:spPr>
          <a:xfrm>
            <a:off x="76200" y="76200"/>
            <a:ext cx="762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Back</a:t>
            </a:r>
            <a:endParaRPr lang="en-US" sz="1600" b="1"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par>
                          <p:cTn id="17" fill="hold">
                            <p:stCondLst>
                              <p:cond delay="500"/>
                            </p:stCondLst>
                            <p:childTnLst>
                              <p:par>
                                <p:cTn id="18" presetID="27" presetClass="entr" presetSubtype="0" fill="hold" nodeType="afterEffect">
                                  <p:stCondLst>
                                    <p:cond delay="0"/>
                                  </p:stCondLst>
                                  <p:iterate type="wd">
                                    <p:tmPct val="50000"/>
                                  </p:iterate>
                                  <p:childTnLst>
                                    <p:set>
                                      <p:cBhvr>
                                        <p:cTn id="19" dur="1" fill="hold">
                                          <p:stCondLst>
                                            <p:cond delay="0"/>
                                          </p:stCondLst>
                                        </p:cTn>
                                        <p:tgtEl>
                                          <p:spTgt spid="2">
                                            <p:txEl>
                                              <p:pRg st="2" end="2"/>
                                            </p:txEl>
                                          </p:spTgt>
                                        </p:tgtEl>
                                        <p:attrNameLst>
                                          <p:attrName>style.visibility</p:attrName>
                                        </p:attrNameLst>
                                      </p:cBhvr>
                                      <p:to>
                                        <p:strVal val="visible"/>
                                      </p:to>
                                    </p:set>
                                    <p:anim calcmode="discrete" valueType="clr">
                                      <p:cBhvr override="childStyle">
                                        <p:cTn id="20" dur="80"/>
                                        <p:tgtEl>
                                          <p:spTgt spid="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2">
                                            <p:txEl>
                                              <p:pRg st="2" end="2"/>
                                            </p:txEl>
                                          </p:spTgt>
                                        </p:tgtEl>
                                        <p:attrNameLst>
                                          <p:attrName>fillcolor</p:attrName>
                                        </p:attrNameLst>
                                      </p:cBhvr>
                                      <p:tavLst>
                                        <p:tav tm="0">
                                          <p:val>
                                            <p:clrVal>
                                              <a:schemeClr val="accent2"/>
                                            </p:clrVal>
                                          </p:val>
                                        </p:tav>
                                        <p:tav tm="50000">
                                          <p:val>
                                            <p:clrVal>
                                              <a:schemeClr val="hlink"/>
                                            </p:clrVal>
                                          </p:val>
                                        </p:tav>
                                      </p:tavLst>
                                    </p:anim>
                                    <p:set>
                                      <p:cBhvr>
                                        <p:cTn id="22" dur="80"/>
                                        <p:tgtEl>
                                          <p:spTgt spid="2">
                                            <p:txEl>
                                              <p:pRg st="2" end="2"/>
                                            </p:txEl>
                                          </p:spTgt>
                                        </p:tgtEl>
                                        <p:attrNameLst>
                                          <p:attrName>fill.type</p:attrName>
                                        </p:attrNameLst>
                                      </p:cBhvr>
                                      <p:to>
                                        <p:strVal val="solid"/>
                                      </p:to>
                                    </p:set>
                                  </p:childTnLst>
                                </p:cTn>
                              </p:par>
                            </p:childTnLst>
                          </p:cTn>
                        </p:par>
                        <p:par>
                          <p:cTn id="23" fill="hold">
                            <p:stCondLst>
                              <p:cond delay="2500"/>
                            </p:stCondLst>
                            <p:childTnLst>
                              <p:par>
                                <p:cTn id="24" presetID="9"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childTnLst>
                    </p:cTn>
                  </p:par>
                </p:childTnLst>
              </p:cTn>
              <p:nextCondLst>
                <p:cond evt="onClick" delay="0">
                  <p:tgtEl>
                    <p:spTgt spid="17"/>
                  </p:tgtEl>
                </p:cond>
              </p:nextCondLst>
            </p:seq>
            <p:seq concurrent="1" nextAc="seek">
              <p:cTn id="27" restart="whenNotActive" fill="hold" evtFilter="cancelBubble" nodeType="interactiveSeq">
                <p:stCondLst>
                  <p:cond evt="onClick" delay="0">
                    <p:tgtEl>
                      <p:spTgt spid="11"/>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grpId="1" nodeType="clickEffect">
                                  <p:stCondLst>
                                    <p:cond delay="0"/>
                                  </p:stCondLst>
                                  <p:childTnLst>
                                    <p:animMotion origin="layout" path="M 3.33333E-6 -2.59019E-6 L -0.2625 0.68687 " pathEditMode="relative" rAng="0" ptsTypes="AA">
                                      <p:cBhvr>
                                        <p:cTn id="31" dur="3000" fill="hold"/>
                                        <p:tgtEl>
                                          <p:spTgt spid="13"/>
                                        </p:tgtEl>
                                        <p:attrNameLst>
                                          <p:attrName>ppt_x</p:attrName>
                                          <p:attrName>ppt_y</p:attrName>
                                        </p:attrNameLst>
                                      </p:cBhvr>
                                      <p:rCtr x="-13100" y="34300"/>
                                    </p:animMotion>
                                  </p:childTnLst>
                                </p:cTn>
                              </p:par>
                              <p:par>
                                <p:cTn id="32" presetID="42" presetClass="path" presetSubtype="0" accel="50000" decel="50000" fill="hold" grpId="0" nodeType="withEffect">
                                  <p:stCondLst>
                                    <p:cond delay="0"/>
                                  </p:stCondLst>
                                  <p:childTnLst>
                                    <p:animMotion origin="layout" path="M 1.38778E-17 -2.17391E-6 L 0.57083 0.68132 " pathEditMode="relative" rAng="0" ptsTypes="AA">
                                      <p:cBhvr>
                                        <p:cTn id="33" dur="3000" fill="hold"/>
                                        <p:tgtEl>
                                          <p:spTgt spid="12"/>
                                        </p:tgtEl>
                                        <p:attrNameLst>
                                          <p:attrName>ppt_x</p:attrName>
                                          <p:attrName>ppt_y</p:attrName>
                                        </p:attrNameLst>
                                      </p:cBhvr>
                                      <p:rCtr x="28500" y="34100"/>
                                    </p:animMotion>
                                  </p:childTnLst>
                                </p:cTn>
                              </p:par>
                            </p:childTnLst>
                          </p:cTn>
                        </p:par>
                        <p:par>
                          <p:cTn id="34" fill="hold">
                            <p:stCondLst>
                              <p:cond delay="3000"/>
                            </p:stCondLst>
                            <p:childTnLst>
                              <p:par>
                                <p:cTn id="35" presetID="9" presetClass="entr" presetSubtype="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dissolve">
                                      <p:cBhvr>
                                        <p:cTn id="37" dur="500"/>
                                        <p:tgtEl>
                                          <p:spTgt spid="3"/>
                                        </p:tgtEl>
                                      </p:cBhvr>
                                    </p:animEffect>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dissolve">
                                      <p:cBhvr>
                                        <p:cTn id="41" dur="500"/>
                                        <p:tgtEl>
                                          <p:spTgt spid="16"/>
                                        </p:tgtEl>
                                      </p:cBhvr>
                                    </p:animEffect>
                                  </p:childTnLst>
                                </p:cTn>
                              </p:par>
                            </p:childTnLst>
                          </p:cTn>
                        </p:par>
                        <p:par>
                          <p:cTn id="42" fill="hold">
                            <p:stCondLst>
                              <p:cond delay="4000"/>
                            </p:stCondLst>
                            <p:childTnLst>
                              <p:par>
                                <p:cTn id="43" presetID="9" presetClass="entr" presetSubtype="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dissolve">
                                      <p:cBhvr>
                                        <p:cTn id="45" dur="500"/>
                                        <p:tgtEl>
                                          <p:spTgt spid="15"/>
                                        </p:tgtEl>
                                      </p:cBhvr>
                                    </p:animEffect>
                                  </p:childTnLst>
                                </p:cTn>
                              </p:par>
                            </p:childTnLst>
                          </p:cTn>
                        </p:par>
                        <p:par>
                          <p:cTn id="46" fill="hold">
                            <p:stCondLst>
                              <p:cond delay="4500"/>
                            </p:stCondLst>
                            <p:childTnLst>
                              <p:par>
                                <p:cTn id="47" presetID="9"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dissolve">
                                      <p:cBhvr>
                                        <p:cTn id="49" dur="500"/>
                                        <p:tgtEl>
                                          <p:spTgt spid="14"/>
                                        </p:tgtEl>
                                      </p:cBhvr>
                                    </p:animEffect>
                                  </p:childTnLst>
                                </p:cTn>
                              </p:par>
                            </p:childTnLst>
                          </p:cTn>
                        </p:par>
                      </p:childTnLst>
                    </p:cTn>
                  </p:par>
                </p:childTnLst>
              </p:cTn>
              <p:nextCondLst>
                <p:cond evt="onClick" delay="0">
                  <p:tgtEl>
                    <p:spTgt spid="11"/>
                  </p:tgtEl>
                </p:cond>
              </p:nextCondLst>
            </p:seq>
            <p:seq concurrent="1" nextAc="seek">
              <p:cTn id="50" restart="whenNotActive" fill="hold" evtFilter="cancelBubble" nodeType="interactiveSeq">
                <p:stCondLst>
                  <p:cond evt="onClick" delay="0">
                    <p:tgtEl>
                      <p:spTgt spid="16"/>
                    </p:tgtEl>
                  </p:cond>
                </p:stCondLst>
                <p:endSync evt="end" delay="0">
                  <p:rtn val="all"/>
                </p:endSync>
                <p:childTnLst>
                  <p:par>
                    <p:cTn id="51" fill="hold">
                      <p:stCondLst>
                        <p:cond delay="0"/>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260"/>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15"/>
                    </p:tgtEl>
                  </p:cond>
                </p:stCondLst>
                <p:endSync evt="end" delay="0">
                  <p:rtn val="all"/>
                </p:endSync>
                <p:childTnLst>
                  <p:par>
                    <p:cTn id="56" fill="hold">
                      <p:stCondLst>
                        <p:cond delay="0"/>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9" grpId="0"/>
      <p:bldP spid="10" grpId="0"/>
      <p:bldP spid="11" grpId="0" animBg="1"/>
      <p:bldP spid="12" grpId="0"/>
      <p:bldP spid="13" grpId="0"/>
      <p:bldP spid="13" grpId="1"/>
      <p:bldP spid="14" grpId="0"/>
      <p:bldP spid="15" grpId="0" animBg="1"/>
      <p:bldP spid="16" grpId="0" animBg="1"/>
      <p:bldP spid="10260" grpId="0" animBg="1"/>
      <p:bldP spid="22"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0"/>
            <a:ext cx="9144000" cy="762000"/>
          </a:xfrm>
        </p:spPr>
        <p:txBody>
          <a:bodyPr/>
          <a:lstStyle/>
          <a:p>
            <a:pPr eaLnBrk="1" hangingPunct="1"/>
            <a:r>
              <a:rPr lang="en-US" sz="3000" smtClean="0"/>
              <a:t>Genotypes?</a:t>
            </a:r>
          </a:p>
        </p:txBody>
      </p:sp>
      <p:sp>
        <p:nvSpPr>
          <p:cNvPr id="25603" name="Content Placeholder 2"/>
          <p:cNvSpPr>
            <a:spLocks noGrp="1"/>
          </p:cNvSpPr>
          <p:nvPr>
            <p:ph idx="1"/>
          </p:nvPr>
        </p:nvSpPr>
        <p:spPr>
          <a:xfrm>
            <a:off x="0" y="3886200"/>
            <a:ext cx="9144000" cy="2362200"/>
          </a:xfrm>
        </p:spPr>
        <p:txBody>
          <a:bodyPr/>
          <a:lstStyle/>
          <a:p>
            <a:pPr eaLnBrk="1" hangingPunct="1">
              <a:buFont typeface="Arial" charset="0"/>
              <a:buNone/>
            </a:pPr>
            <a:r>
              <a:rPr lang="en-US" sz="1600" smtClean="0"/>
              <a:t>Purple is dominant to white. And that is important to remember. </a:t>
            </a:r>
          </a:p>
          <a:p>
            <a:pPr eaLnBrk="1" hangingPunct="1">
              <a:buFont typeface="Arial" charset="0"/>
              <a:buNone/>
            </a:pPr>
            <a:r>
              <a:rPr lang="en-US" sz="1600" smtClean="0"/>
              <a:t>These are chromosomes above. Remember we have two of every chromosome (one from mom…one from dad.) The actual allele combination that an organism contains is called it's genotype. Organisms have one of the three possible combinations you see above. Click on the chromosomes above to see their names.</a:t>
            </a:r>
          </a:p>
          <a:p>
            <a:pPr eaLnBrk="1" hangingPunct="1">
              <a:buFont typeface="Arial" charset="0"/>
              <a:buNone/>
            </a:pPr>
            <a:endParaRPr lang="en-US" sz="500" smtClean="0"/>
          </a:p>
        </p:txBody>
      </p:sp>
      <p:pic>
        <p:nvPicPr>
          <p:cNvPr id="4" name="Picture 19"/>
          <p:cNvPicPr>
            <a:picLocks noChangeAspect="1" noChangeArrowheads="1"/>
          </p:cNvPicPr>
          <p:nvPr/>
        </p:nvPicPr>
        <p:blipFill>
          <a:blip r:embed="rId2" cstate="print"/>
          <a:srcRect/>
          <a:stretch>
            <a:fillRect/>
          </a:stretch>
        </p:blipFill>
        <p:spPr bwMode="auto">
          <a:xfrm>
            <a:off x="6767513" y="685800"/>
            <a:ext cx="2224087" cy="3200400"/>
          </a:xfrm>
          <a:prstGeom prst="rect">
            <a:avLst/>
          </a:prstGeom>
          <a:noFill/>
          <a:ln w="9525">
            <a:solidFill>
              <a:schemeClr val="accent1">
                <a:shade val="50000"/>
              </a:schemeClr>
            </a:solidFill>
            <a:miter lim="800000"/>
            <a:headEnd/>
            <a:tailEnd/>
          </a:ln>
        </p:spPr>
      </p:pic>
      <p:pic>
        <p:nvPicPr>
          <p:cNvPr id="13316" name="Picture 4"/>
          <p:cNvPicPr>
            <a:picLocks noChangeAspect="1" noChangeArrowheads="1"/>
          </p:cNvPicPr>
          <p:nvPr/>
        </p:nvPicPr>
        <p:blipFill>
          <a:blip r:embed="rId3" cstate="print"/>
          <a:srcRect/>
          <a:stretch>
            <a:fillRect/>
          </a:stretch>
        </p:blipFill>
        <p:spPr bwMode="auto">
          <a:xfrm>
            <a:off x="228600" y="685800"/>
            <a:ext cx="2009775" cy="3219450"/>
          </a:xfrm>
          <a:prstGeom prst="rect">
            <a:avLst/>
          </a:prstGeom>
          <a:noFill/>
          <a:ln w="9525">
            <a:solidFill>
              <a:schemeClr val="accent1">
                <a:shade val="50000"/>
              </a:schemeClr>
            </a:solidFill>
            <a:miter lim="800000"/>
            <a:headEnd/>
            <a:tailEnd/>
          </a:ln>
          <a:effectLst/>
        </p:spPr>
      </p:pic>
      <p:pic>
        <p:nvPicPr>
          <p:cNvPr id="13317" name="Picture 5"/>
          <p:cNvPicPr>
            <a:picLocks noChangeAspect="1" noChangeArrowheads="1"/>
          </p:cNvPicPr>
          <p:nvPr/>
        </p:nvPicPr>
        <p:blipFill>
          <a:blip r:embed="rId4" cstate="print"/>
          <a:srcRect/>
          <a:stretch>
            <a:fillRect/>
          </a:stretch>
        </p:blipFill>
        <p:spPr bwMode="auto">
          <a:xfrm>
            <a:off x="3657600" y="685800"/>
            <a:ext cx="1914525" cy="3181350"/>
          </a:xfrm>
          <a:prstGeom prst="rect">
            <a:avLst/>
          </a:prstGeom>
          <a:noFill/>
          <a:ln w="9525">
            <a:solidFill>
              <a:schemeClr val="accent1">
                <a:shade val="50000"/>
              </a:schemeClr>
            </a:solidFill>
            <a:miter lim="800000"/>
            <a:headEnd/>
            <a:tailEnd/>
          </a:ln>
          <a:effectLst/>
        </p:spPr>
      </p:pic>
      <p:sp>
        <p:nvSpPr>
          <p:cNvPr id="11" name="Action Button: Custom 10">
            <a:hlinkClick r:id="" action="ppaction://hlinkshowjump?jump=nextslide" highlightClick="1"/>
          </p:cNvPr>
          <p:cNvSpPr>
            <a:spLocks noChangeArrowheads="1"/>
          </p:cNvSpPr>
          <p:nvPr/>
        </p:nvSpPr>
        <p:spPr bwMode="auto">
          <a:xfrm>
            <a:off x="228600" y="609600"/>
            <a:ext cx="2057400" cy="3352800"/>
          </a:xfrm>
          <a:prstGeom prst="actionButtonBlank">
            <a:avLst/>
          </a:prstGeom>
          <a:solidFill>
            <a:schemeClr val="accent1">
              <a:alpha val="30196"/>
            </a:schemeClr>
          </a:solidFill>
          <a:ln w="25400" algn="ctr">
            <a:noFill/>
            <a:miter lim="800000"/>
            <a:headEnd/>
            <a:tailEnd/>
          </a:ln>
        </p:spPr>
        <p:txBody>
          <a:bodyPr anchor="ctr"/>
          <a:lstStyle/>
          <a:p>
            <a:pPr algn="ctr"/>
            <a:r>
              <a:rPr lang="en-US" sz="1800">
                <a:solidFill>
                  <a:schemeClr val="tx1"/>
                </a:solidFill>
                <a:latin typeface="Calibri" pitchFamily="34" charset="0"/>
              </a:rPr>
              <a:t>Click the picture</a:t>
            </a:r>
          </a:p>
        </p:txBody>
      </p:sp>
      <p:sp>
        <p:nvSpPr>
          <p:cNvPr id="25608" name="TextBox 17"/>
          <p:cNvSpPr txBox="1">
            <a:spLocks noChangeArrowheads="1"/>
          </p:cNvSpPr>
          <p:nvPr/>
        </p:nvSpPr>
        <p:spPr bwMode="auto">
          <a:xfrm>
            <a:off x="1371600" y="3352800"/>
            <a:ext cx="381000" cy="461963"/>
          </a:xfrm>
          <a:prstGeom prst="rect">
            <a:avLst/>
          </a:prstGeom>
          <a:noFill/>
          <a:ln w="9525">
            <a:noFill/>
            <a:miter lim="800000"/>
            <a:headEnd/>
            <a:tailEnd/>
          </a:ln>
        </p:spPr>
        <p:txBody>
          <a:bodyPr>
            <a:spAutoFit/>
          </a:bodyPr>
          <a:lstStyle/>
          <a:p>
            <a:r>
              <a:rPr lang="en-US" sz="2400">
                <a:solidFill>
                  <a:schemeClr val="tx1"/>
                </a:solidFill>
              </a:rPr>
              <a:t>P</a:t>
            </a:r>
          </a:p>
        </p:txBody>
      </p:sp>
      <p:sp>
        <p:nvSpPr>
          <p:cNvPr id="25609" name="TextBox 18"/>
          <p:cNvSpPr txBox="1">
            <a:spLocks noChangeArrowheads="1"/>
          </p:cNvSpPr>
          <p:nvPr/>
        </p:nvSpPr>
        <p:spPr bwMode="auto">
          <a:xfrm>
            <a:off x="381000" y="3352800"/>
            <a:ext cx="381000" cy="461963"/>
          </a:xfrm>
          <a:prstGeom prst="rect">
            <a:avLst/>
          </a:prstGeom>
          <a:noFill/>
          <a:ln w="9525">
            <a:noFill/>
            <a:miter lim="800000"/>
            <a:headEnd/>
            <a:tailEnd/>
          </a:ln>
        </p:spPr>
        <p:txBody>
          <a:bodyPr>
            <a:spAutoFit/>
          </a:bodyPr>
          <a:lstStyle/>
          <a:p>
            <a:r>
              <a:rPr lang="en-US" sz="2400">
                <a:solidFill>
                  <a:schemeClr val="tx1"/>
                </a:solidFill>
              </a:rPr>
              <a:t>P</a:t>
            </a:r>
          </a:p>
        </p:txBody>
      </p:sp>
      <p:sp>
        <p:nvSpPr>
          <p:cNvPr id="25610" name="TextBox 19"/>
          <p:cNvSpPr txBox="1">
            <a:spLocks noChangeArrowheads="1"/>
          </p:cNvSpPr>
          <p:nvPr/>
        </p:nvSpPr>
        <p:spPr bwMode="auto">
          <a:xfrm>
            <a:off x="6858000" y="3429000"/>
            <a:ext cx="381000" cy="457200"/>
          </a:xfrm>
          <a:prstGeom prst="rect">
            <a:avLst/>
          </a:prstGeom>
          <a:noFill/>
          <a:ln w="9525">
            <a:noFill/>
            <a:miter lim="800000"/>
            <a:headEnd/>
            <a:tailEnd/>
          </a:ln>
        </p:spPr>
        <p:txBody>
          <a:bodyPr>
            <a:spAutoFit/>
          </a:bodyPr>
          <a:lstStyle/>
          <a:p>
            <a:r>
              <a:rPr lang="en-US" sz="2400">
                <a:solidFill>
                  <a:schemeClr val="tx1"/>
                </a:solidFill>
              </a:rPr>
              <a:t>P</a:t>
            </a:r>
          </a:p>
        </p:txBody>
      </p:sp>
      <p:sp>
        <p:nvSpPr>
          <p:cNvPr id="25611" name="TextBox 20"/>
          <p:cNvSpPr txBox="1">
            <a:spLocks noChangeArrowheads="1"/>
          </p:cNvSpPr>
          <p:nvPr/>
        </p:nvSpPr>
        <p:spPr bwMode="auto">
          <a:xfrm>
            <a:off x="3810000" y="3429000"/>
            <a:ext cx="381000" cy="369888"/>
          </a:xfrm>
          <a:prstGeom prst="rect">
            <a:avLst/>
          </a:prstGeom>
          <a:noFill/>
          <a:ln w="9525">
            <a:noFill/>
            <a:miter lim="800000"/>
            <a:headEnd/>
            <a:tailEnd/>
          </a:ln>
        </p:spPr>
        <p:txBody>
          <a:bodyPr>
            <a:spAutoFit/>
          </a:bodyPr>
          <a:lstStyle/>
          <a:p>
            <a:r>
              <a:rPr lang="en-US" sz="1800">
                <a:solidFill>
                  <a:schemeClr val="tx1"/>
                </a:solidFill>
              </a:rPr>
              <a:t>p</a:t>
            </a:r>
          </a:p>
        </p:txBody>
      </p:sp>
      <p:sp>
        <p:nvSpPr>
          <p:cNvPr id="25612" name="TextBox 21"/>
          <p:cNvSpPr txBox="1">
            <a:spLocks noChangeArrowheads="1"/>
          </p:cNvSpPr>
          <p:nvPr/>
        </p:nvSpPr>
        <p:spPr bwMode="auto">
          <a:xfrm>
            <a:off x="4800600" y="3429000"/>
            <a:ext cx="381000" cy="369888"/>
          </a:xfrm>
          <a:prstGeom prst="rect">
            <a:avLst/>
          </a:prstGeom>
          <a:noFill/>
          <a:ln w="9525">
            <a:noFill/>
            <a:miter lim="800000"/>
            <a:headEnd/>
            <a:tailEnd/>
          </a:ln>
        </p:spPr>
        <p:txBody>
          <a:bodyPr>
            <a:spAutoFit/>
          </a:bodyPr>
          <a:lstStyle/>
          <a:p>
            <a:r>
              <a:rPr lang="en-US" sz="1800">
                <a:solidFill>
                  <a:schemeClr val="tx1"/>
                </a:solidFill>
              </a:rPr>
              <a:t>p</a:t>
            </a:r>
          </a:p>
        </p:txBody>
      </p:sp>
      <p:sp>
        <p:nvSpPr>
          <p:cNvPr id="25613" name="TextBox 22"/>
          <p:cNvSpPr txBox="1">
            <a:spLocks noChangeArrowheads="1"/>
          </p:cNvSpPr>
          <p:nvPr/>
        </p:nvSpPr>
        <p:spPr bwMode="auto">
          <a:xfrm>
            <a:off x="8229600" y="3581400"/>
            <a:ext cx="381000" cy="366713"/>
          </a:xfrm>
          <a:prstGeom prst="rect">
            <a:avLst/>
          </a:prstGeom>
          <a:noFill/>
          <a:ln w="9525">
            <a:noFill/>
            <a:miter lim="800000"/>
            <a:headEnd/>
            <a:tailEnd/>
          </a:ln>
        </p:spPr>
        <p:txBody>
          <a:bodyPr>
            <a:spAutoFit/>
          </a:bodyPr>
          <a:lstStyle/>
          <a:p>
            <a:r>
              <a:rPr lang="en-US" sz="1800">
                <a:solidFill>
                  <a:schemeClr val="tx1"/>
                </a:solidFill>
              </a:rPr>
              <a:t>p</a:t>
            </a:r>
          </a:p>
        </p:txBody>
      </p:sp>
      <p:sp>
        <p:nvSpPr>
          <p:cNvPr id="25615" name="AutoShape 10">
            <a:hlinkClick r:id="rId5"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16" name="Rectangle 15">
            <a:hlinkClick r:id="" action="ppaction://hlinkshowjump?jump=previousslide"/>
          </p:cNvPr>
          <p:cNvSpPr/>
          <p:nvPr/>
        </p:nvSpPr>
        <p:spPr>
          <a:xfrm>
            <a:off x="76200" y="76200"/>
            <a:ext cx="762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Back</a:t>
            </a:r>
            <a:endParaRPr lang="en-US" sz="1600" b="1"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762000"/>
          </a:xfrm>
        </p:spPr>
        <p:txBody>
          <a:bodyPr/>
          <a:lstStyle/>
          <a:p>
            <a:pPr eaLnBrk="1" hangingPunct="1"/>
            <a:r>
              <a:rPr lang="en-US" sz="3000" smtClean="0"/>
              <a:t>Genotypes?</a:t>
            </a:r>
          </a:p>
        </p:txBody>
      </p:sp>
      <p:sp>
        <p:nvSpPr>
          <p:cNvPr id="26627" name="Content Placeholder 2"/>
          <p:cNvSpPr>
            <a:spLocks noGrp="1"/>
          </p:cNvSpPr>
          <p:nvPr>
            <p:ph idx="1"/>
          </p:nvPr>
        </p:nvSpPr>
        <p:spPr>
          <a:xfrm>
            <a:off x="0" y="3886200"/>
            <a:ext cx="9144000" cy="2362200"/>
          </a:xfrm>
        </p:spPr>
        <p:txBody>
          <a:bodyPr/>
          <a:lstStyle/>
          <a:p>
            <a:pPr eaLnBrk="1" hangingPunct="1">
              <a:buFont typeface="Arial" charset="0"/>
              <a:buNone/>
            </a:pPr>
            <a:r>
              <a:rPr lang="en-US" sz="1600" smtClean="0"/>
              <a:t>Purple is dominant to white. And that is important to remember. </a:t>
            </a:r>
          </a:p>
          <a:p>
            <a:pPr eaLnBrk="1" hangingPunct="1">
              <a:buFont typeface="Arial" charset="0"/>
              <a:buNone/>
            </a:pPr>
            <a:r>
              <a:rPr lang="en-US" sz="1600" smtClean="0"/>
              <a:t>These are chromosomes above. Remember we have two of every chromosome (one from mom…one from dad.) The actual allele combination that an organism contains is called it's genotype. Organisms have one of the three possible combinations you see above. Click on the chromosomes above to see their names.</a:t>
            </a:r>
          </a:p>
          <a:p>
            <a:pPr eaLnBrk="1" hangingPunct="1">
              <a:buFont typeface="Arial" charset="0"/>
              <a:buNone/>
            </a:pPr>
            <a:endParaRPr lang="en-US" sz="500" smtClean="0"/>
          </a:p>
        </p:txBody>
      </p:sp>
      <p:pic>
        <p:nvPicPr>
          <p:cNvPr id="4" name="Picture 19"/>
          <p:cNvPicPr>
            <a:picLocks noChangeAspect="1" noChangeArrowheads="1"/>
          </p:cNvPicPr>
          <p:nvPr/>
        </p:nvPicPr>
        <p:blipFill>
          <a:blip r:embed="rId2" cstate="print"/>
          <a:srcRect/>
          <a:stretch>
            <a:fillRect/>
          </a:stretch>
        </p:blipFill>
        <p:spPr bwMode="auto">
          <a:xfrm>
            <a:off x="6767513" y="685800"/>
            <a:ext cx="2224087" cy="3200400"/>
          </a:xfrm>
          <a:prstGeom prst="rect">
            <a:avLst/>
          </a:prstGeom>
          <a:noFill/>
          <a:ln w="9525">
            <a:solidFill>
              <a:schemeClr val="accent1">
                <a:shade val="50000"/>
              </a:schemeClr>
            </a:solidFill>
            <a:miter lim="800000"/>
            <a:headEnd/>
            <a:tailEnd/>
          </a:ln>
        </p:spPr>
      </p:pic>
      <p:pic>
        <p:nvPicPr>
          <p:cNvPr id="13316" name="Picture 4"/>
          <p:cNvPicPr>
            <a:picLocks noChangeAspect="1" noChangeArrowheads="1"/>
          </p:cNvPicPr>
          <p:nvPr/>
        </p:nvPicPr>
        <p:blipFill>
          <a:blip r:embed="rId3" cstate="print"/>
          <a:srcRect/>
          <a:stretch>
            <a:fillRect/>
          </a:stretch>
        </p:blipFill>
        <p:spPr bwMode="auto">
          <a:xfrm>
            <a:off x="228600" y="685800"/>
            <a:ext cx="2009775" cy="3219450"/>
          </a:xfrm>
          <a:prstGeom prst="rect">
            <a:avLst/>
          </a:prstGeom>
          <a:noFill/>
          <a:ln w="9525">
            <a:solidFill>
              <a:schemeClr val="accent1">
                <a:shade val="50000"/>
              </a:schemeClr>
            </a:solidFill>
            <a:miter lim="800000"/>
            <a:headEnd/>
            <a:tailEnd/>
          </a:ln>
          <a:effectLst/>
        </p:spPr>
      </p:pic>
      <p:pic>
        <p:nvPicPr>
          <p:cNvPr id="13317" name="Picture 5"/>
          <p:cNvPicPr>
            <a:picLocks noChangeAspect="1" noChangeArrowheads="1"/>
          </p:cNvPicPr>
          <p:nvPr/>
        </p:nvPicPr>
        <p:blipFill>
          <a:blip r:embed="rId4" cstate="print"/>
          <a:srcRect/>
          <a:stretch>
            <a:fillRect/>
          </a:stretch>
        </p:blipFill>
        <p:spPr bwMode="auto">
          <a:xfrm>
            <a:off x="3657600" y="685800"/>
            <a:ext cx="1914525" cy="3181350"/>
          </a:xfrm>
          <a:prstGeom prst="rect">
            <a:avLst/>
          </a:prstGeom>
          <a:noFill/>
          <a:ln w="9525">
            <a:solidFill>
              <a:schemeClr val="accent1">
                <a:shade val="50000"/>
              </a:schemeClr>
            </a:solidFill>
            <a:miter lim="800000"/>
            <a:headEnd/>
            <a:tailEnd/>
          </a:ln>
          <a:effectLst/>
        </p:spPr>
      </p:pic>
      <p:sp>
        <p:nvSpPr>
          <p:cNvPr id="26631" name="Action Button: Custom 11">
            <a:hlinkClick r:id="" action="ppaction://hlinkshowjump?jump=nextslide" highlightClick="1"/>
          </p:cNvPr>
          <p:cNvSpPr>
            <a:spLocks noChangeArrowheads="1"/>
          </p:cNvSpPr>
          <p:nvPr/>
        </p:nvSpPr>
        <p:spPr bwMode="auto">
          <a:xfrm>
            <a:off x="3581400" y="609600"/>
            <a:ext cx="1981200" cy="3352800"/>
          </a:xfrm>
          <a:prstGeom prst="actionButtonBlank">
            <a:avLst/>
          </a:prstGeom>
          <a:solidFill>
            <a:schemeClr val="accent1">
              <a:alpha val="30196"/>
            </a:schemeClr>
          </a:solidFill>
          <a:ln w="25400" algn="ctr">
            <a:noFill/>
            <a:miter lim="800000"/>
            <a:headEnd/>
            <a:tailEnd/>
          </a:ln>
        </p:spPr>
        <p:txBody>
          <a:bodyPr anchor="ctr"/>
          <a:lstStyle/>
          <a:p>
            <a:pPr algn="ctr"/>
            <a:r>
              <a:rPr lang="en-US" sz="1800">
                <a:solidFill>
                  <a:schemeClr val="tx1"/>
                </a:solidFill>
                <a:latin typeface="Calibri" pitchFamily="34" charset="0"/>
              </a:rPr>
              <a:t>Click the picture</a:t>
            </a:r>
          </a:p>
        </p:txBody>
      </p:sp>
      <p:sp>
        <p:nvSpPr>
          <p:cNvPr id="26632" name="TextBox 17"/>
          <p:cNvSpPr txBox="1">
            <a:spLocks noChangeArrowheads="1"/>
          </p:cNvSpPr>
          <p:nvPr/>
        </p:nvSpPr>
        <p:spPr bwMode="auto">
          <a:xfrm>
            <a:off x="1371600" y="3352800"/>
            <a:ext cx="381000" cy="461963"/>
          </a:xfrm>
          <a:prstGeom prst="rect">
            <a:avLst/>
          </a:prstGeom>
          <a:noFill/>
          <a:ln w="9525">
            <a:noFill/>
            <a:miter lim="800000"/>
            <a:headEnd/>
            <a:tailEnd/>
          </a:ln>
        </p:spPr>
        <p:txBody>
          <a:bodyPr>
            <a:spAutoFit/>
          </a:bodyPr>
          <a:lstStyle/>
          <a:p>
            <a:r>
              <a:rPr lang="en-US" sz="2400">
                <a:solidFill>
                  <a:schemeClr val="tx1"/>
                </a:solidFill>
              </a:rPr>
              <a:t>P</a:t>
            </a:r>
          </a:p>
        </p:txBody>
      </p:sp>
      <p:sp>
        <p:nvSpPr>
          <p:cNvPr id="26633" name="TextBox 18"/>
          <p:cNvSpPr txBox="1">
            <a:spLocks noChangeArrowheads="1"/>
          </p:cNvSpPr>
          <p:nvPr/>
        </p:nvSpPr>
        <p:spPr bwMode="auto">
          <a:xfrm>
            <a:off x="381000" y="3352800"/>
            <a:ext cx="381000" cy="461963"/>
          </a:xfrm>
          <a:prstGeom prst="rect">
            <a:avLst/>
          </a:prstGeom>
          <a:noFill/>
          <a:ln w="9525">
            <a:noFill/>
            <a:miter lim="800000"/>
            <a:headEnd/>
            <a:tailEnd/>
          </a:ln>
        </p:spPr>
        <p:txBody>
          <a:bodyPr>
            <a:spAutoFit/>
          </a:bodyPr>
          <a:lstStyle/>
          <a:p>
            <a:r>
              <a:rPr lang="en-US" sz="2400">
                <a:solidFill>
                  <a:schemeClr val="tx1"/>
                </a:solidFill>
              </a:rPr>
              <a:t>P</a:t>
            </a:r>
          </a:p>
        </p:txBody>
      </p:sp>
      <p:sp>
        <p:nvSpPr>
          <p:cNvPr id="26634" name="TextBox 19"/>
          <p:cNvSpPr txBox="1">
            <a:spLocks noChangeArrowheads="1"/>
          </p:cNvSpPr>
          <p:nvPr/>
        </p:nvSpPr>
        <p:spPr bwMode="auto">
          <a:xfrm>
            <a:off x="6858000" y="3429000"/>
            <a:ext cx="381000" cy="457200"/>
          </a:xfrm>
          <a:prstGeom prst="rect">
            <a:avLst/>
          </a:prstGeom>
          <a:noFill/>
          <a:ln w="9525">
            <a:noFill/>
            <a:miter lim="800000"/>
            <a:headEnd/>
            <a:tailEnd/>
          </a:ln>
        </p:spPr>
        <p:txBody>
          <a:bodyPr>
            <a:spAutoFit/>
          </a:bodyPr>
          <a:lstStyle/>
          <a:p>
            <a:r>
              <a:rPr lang="en-US" sz="2400">
                <a:solidFill>
                  <a:schemeClr val="tx1"/>
                </a:solidFill>
              </a:rPr>
              <a:t>P</a:t>
            </a:r>
          </a:p>
        </p:txBody>
      </p:sp>
      <p:sp>
        <p:nvSpPr>
          <p:cNvPr id="26635" name="TextBox 20"/>
          <p:cNvSpPr txBox="1">
            <a:spLocks noChangeArrowheads="1"/>
          </p:cNvSpPr>
          <p:nvPr/>
        </p:nvSpPr>
        <p:spPr bwMode="auto">
          <a:xfrm>
            <a:off x="3810000" y="3429000"/>
            <a:ext cx="381000" cy="369888"/>
          </a:xfrm>
          <a:prstGeom prst="rect">
            <a:avLst/>
          </a:prstGeom>
          <a:noFill/>
          <a:ln w="9525">
            <a:noFill/>
            <a:miter lim="800000"/>
            <a:headEnd/>
            <a:tailEnd/>
          </a:ln>
        </p:spPr>
        <p:txBody>
          <a:bodyPr>
            <a:spAutoFit/>
          </a:bodyPr>
          <a:lstStyle/>
          <a:p>
            <a:r>
              <a:rPr lang="en-US" sz="1800">
                <a:solidFill>
                  <a:schemeClr val="tx1"/>
                </a:solidFill>
              </a:rPr>
              <a:t>p</a:t>
            </a:r>
          </a:p>
        </p:txBody>
      </p:sp>
      <p:sp>
        <p:nvSpPr>
          <p:cNvPr id="26636" name="TextBox 21"/>
          <p:cNvSpPr txBox="1">
            <a:spLocks noChangeArrowheads="1"/>
          </p:cNvSpPr>
          <p:nvPr/>
        </p:nvSpPr>
        <p:spPr bwMode="auto">
          <a:xfrm>
            <a:off x="4800600" y="3429000"/>
            <a:ext cx="381000" cy="369888"/>
          </a:xfrm>
          <a:prstGeom prst="rect">
            <a:avLst/>
          </a:prstGeom>
          <a:noFill/>
          <a:ln w="9525">
            <a:noFill/>
            <a:miter lim="800000"/>
            <a:headEnd/>
            <a:tailEnd/>
          </a:ln>
        </p:spPr>
        <p:txBody>
          <a:bodyPr>
            <a:spAutoFit/>
          </a:bodyPr>
          <a:lstStyle/>
          <a:p>
            <a:r>
              <a:rPr lang="en-US" sz="1800">
                <a:solidFill>
                  <a:schemeClr val="tx1"/>
                </a:solidFill>
              </a:rPr>
              <a:t>p</a:t>
            </a:r>
          </a:p>
        </p:txBody>
      </p:sp>
      <p:sp>
        <p:nvSpPr>
          <p:cNvPr id="26637" name="TextBox 22"/>
          <p:cNvSpPr txBox="1">
            <a:spLocks noChangeArrowheads="1"/>
          </p:cNvSpPr>
          <p:nvPr/>
        </p:nvSpPr>
        <p:spPr bwMode="auto">
          <a:xfrm>
            <a:off x="8229600" y="3581400"/>
            <a:ext cx="381000" cy="366713"/>
          </a:xfrm>
          <a:prstGeom prst="rect">
            <a:avLst/>
          </a:prstGeom>
          <a:noFill/>
          <a:ln w="9525">
            <a:noFill/>
            <a:miter lim="800000"/>
            <a:headEnd/>
            <a:tailEnd/>
          </a:ln>
        </p:spPr>
        <p:txBody>
          <a:bodyPr>
            <a:spAutoFit/>
          </a:bodyPr>
          <a:lstStyle/>
          <a:p>
            <a:r>
              <a:rPr lang="en-US" sz="1800">
                <a:solidFill>
                  <a:schemeClr val="tx1"/>
                </a:solidFill>
              </a:rPr>
              <a:t>p</a:t>
            </a:r>
          </a:p>
        </p:txBody>
      </p:sp>
      <p:sp>
        <p:nvSpPr>
          <p:cNvPr id="26639" name="AutoShape 10">
            <a:hlinkClick r:id="rId5"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29" name="Rectangular Callout 28"/>
          <p:cNvSpPr/>
          <p:nvPr/>
        </p:nvSpPr>
        <p:spPr>
          <a:xfrm>
            <a:off x="1828800" y="1295400"/>
            <a:ext cx="1524000" cy="1219200"/>
          </a:xfrm>
          <a:prstGeom prst="wedgeRectCallout">
            <a:avLst>
              <a:gd name="adj1" fmla="val -115105"/>
              <a:gd name="adj2" fmla="val 419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rPr>
              <a:t>Two dominant alleles is called Homozygous Dominant.</a:t>
            </a:r>
          </a:p>
        </p:txBody>
      </p:sp>
      <p:sp>
        <p:nvSpPr>
          <p:cNvPr id="17" name="Rectangle 16">
            <a:hlinkClick r:id="" action="ppaction://hlinkshowjump?jump=previousslide"/>
          </p:cNvPr>
          <p:cNvSpPr/>
          <p:nvPr/>
        </p:nvSpPr>
        <p:spPr>
          <a:xfrm>
            <a:off x="76200" y="76200"/>
            <a:ext cx="762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Back</a:t>
            </a:r>
            <a:endParaRPr lang="en-US" sz="1600" b="1"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0"/>
            <a:ext cx="9144000" cy="762000"/>
          </a:xfrm>
        </p:spPr>
        <p:txBody>
          <a:bodyPr/>
          <a:lstStyle/>
          <a:p>
            <a:pPr eaLnBrk="1" hangingPunct="1"/>
            <a:r>
              <a:rPr lang="en-US" sz="3000" smtClean="0"/>
              <a:t>Genotypes?</a:t>
            </a:r>
          </a:p>
        </p:txBody>
      </p:sp>
      <p:sp>
        <p:nvSpPr>
          <p:cNvPr id="27651" name="Content Placeholder 2"/>
          <p:cNvSpPr>
            <a:spLocks noGrp="1"/>
          </p:cNvSpPr>
          <p:nvPr>
            <p:ph idx="1"/>
          </p:nvPr>
        </p:nvSpPr>
        <p:spPr>
          <a:xfrm>
            <a:off x="0" y="3886200"/>
            <a:ext cx="9144000" cy="2362200"/>
          </a:xfrm>
        </p:spPr>
        <p:txBody>
          <a:bodyPr/>
          <a:lstStyle/>
          <a:p>
            <a:pPr eaLnBrk="1" hangingPunct="1">
              <a:buFont typeface="Arial" charset="0"/>
              <a:buNone/>
            </a:pPr>
            <a:r>
              <a:rPr lang="en-US" sz="1600" smtClean="0"/>
              <a:t>Purple is dominant to white. And that is important to remember. </a:t>
            </a:r>
          </a:p>
          <a:p>
            <a:pPr eaLnBrk="1" hangingPunct="1">
              <a:buFont typeface="Arial" charset="0"/>
              <a:buNone/>
            </a:pPr>
            <a:r>
              <a:rPr lang="en-US" sz="1600" smtClean="0"/>
              <a:t>These are chromosomes above. Remember we have two of every chromosome (one from mom…one from dad.) The actual allele combination that an organism contains is called it's genotype. Organisms have one of the three possible combinations you see above. Click on the chromosomes above to see their names.</a:t>
            </a:r>
          </a:p>
          <a:p>
            <a:pPr eaLnBrk="1" hangingPunct="1">
              <a:buFont typeface="Arial" charset="0"/>
              <a:buNone/>
            </a:pPr>
            <a:endParaRPr lang="en-US" sz="500" smtClean="0"/>
          </a:p>
        </p:txBody>
      </p:sp>
      <p:pic>
        <p:nvPicPr>
          <p:cNvPr id="4" name="Picture 19"/>
          <p:cNvPicPr>
            <a:picLocks noChangeAspect="1" noChangeArrowheads="1"/>
          </p:cNvPicPr>
          <p:nvPr/>
        </p:nvPicPr>
        <p:blipFill>
          <a:blip r:embed="rId2" cstate="print"/>
          <a:srcRect/>
          <a:stretch>
            <a:fillRect/>
          </a:stretch>
        </p:blipFill>
        <p:spPr bwMode="auto">
          <a:xfrm>
            <a:off x="6767513" y="685800"/>
            <a:ext cx="2224087" cy="3200400"/>
          </a:xfrm>
          <a:prstGeom prst="rect">
            <a:avLst/>
          </a:prstGeom>
          <a:noFill/>
          <a:ln w="9525">
            <a:solidFill>
              <a:schemeClr val="accent1">
                <a:shade val="50000"/>
              </a:schemeClr>
            </a:solidFill>
            <a:miter lim="800000"/>
            <a:headEnd/>
            <a:tailEnd/>
          </a:ln>
        </p:spPr>
      </p:pic>
      <p:pic>
        <p:nvPicPr>
          <p:cNvPr id="13316" name="Picture 4"/>
          <p:cNvPicPr>
            <a:picLocks noChangeAspect="1" noChangeArrowheads="1"/>
          </p:cNvPicPr>
          <p:nvPr/>
        </p:nvPicPr>
        <p:blipFill>
          <a:blip r:embed="rId3" cstate="print"/>
          <a:srcRect/>
          <a:stretch>
            <a:fillRect/>
          </a:stretch>
        </p:blipFill>
        <p:spPr bwMode="auto">
          <a:xfrm>
            <a:off x="228600" y="685800"/>
            <a:ext cx="2009775" cy="3219450"/>
          </a:xfrm>
          <a:prstGeom prst="rect">
            <a:avLst/>
          </a:prstGeom>
          <a:noFill/>
          <a:ln w="9525">
            <a:solidFill>
              <a:schemeClr val="accent1">
                <a:shade val="50000"/>
              </a:schemeClr>
            </a:solidFill>
            <a:miter lim="800000"/>
            <a:headEnd/>
            <a:tailEnd/>
          </a:ln>
          <a:effectLst/>
        </p:spPr>
      </p:pic>
      <p:pic>
        <p:nvPicPr>
          <p:cNvPr id="13317" name="Picture 5"/>
          <p:cNvPicPr>
            <a:picLocks noChangeAspect="1" noChangeArrowheads="1"/>
          </p:cNvPicPr>
          <p:nvPr/>
        </p:nvPicPr>
        <p:blipFill>
          <a:blip r:embed="rId4" cstate="print"/>
          <a:srcRect/>
          <a:stretch>
            <a:fillRect/>
          </a:stretch>
        </p:blipFill>
        <p:spPr bwMode="auto">
          <a:xfrm>
            <a:off x="3657600" y="685800"/>
            <a:ext cx="1914525" cy="3181350"/>
          </a:xfrm>
          <a:prstGeom prst="rect">
            <a:avLst/>
          </a:prstGeom>
          <a:noFill/>
          <a:ln w="9525">
            <a:solidFill>
              <a:schemeClr val="accent1">
                <a:shade val="50000"/>
              </a:schemeClr>
            </a:solidFill>
            <a:miter lim="800000"/>
            <a:headEnd/>
            <a:tailEnd/>
          </a:ln>
          <a:effectLst/>
        </p:spPr>
      </p:pic>
      <p:sp>
        <p:nvSpPr>
          <p:cNvPr id="8" name="Rectangular Callout 7"/>
          <p:cNvSpPr/>
          <p:nvPr/>
        </p:nvSpPr>
        <p:spPr>
          <a:xfrm>
            <a:off x="1828800" y="1295400"/>
            <a:ext cx="1524000" cy="1219200"/>
          </a:xfrm>
          <a:prstGeom prst="wedgeRectCallout">
            <a:avLst>
              <a:gd name="adj1" fmla="val -115105"/>
              <a:gd name="adj2" fmla="val 419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rPr>
              <a:t>Two dominant alleles is called Homozygous Dominant.</a:t>
            </a:r>
          </a:p>
        </p:txBody>
      </p:sp>
      <p:sp>
        <p:nvSpPr>
          <p:cNvPr id="9" name="Rectangular Callout 8"/>
          <p:cNvSpPr/>
          <p:nvPr/>
        </p:nvSpPr>
        <p:spPr>
          <a:xfrm>
            <a:off x="5029200" y="990600"/>
            <a:ext cx="1524000" cy="1219200"/>
          </a:xfrm>
          <a:prstGeom prst="wedgeRectCallout">
            <a:avLst>
              <a:gd name="adj1" fmla="val -84683"/>
              <a:gd name="adj2" fmla="val 4412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Two recessive alleles is called Homozygous Recessive.</a:t>
            </a:r>
          </a:p>
        </p:txBody>
      </p:sp>
      <p:sp>
        <p:nvSpPr>
          <p:cNvPr id="27657" name="Action Button: Custom 12">
            <a:hlinkClick r:id="" action="ppaction://hlinkshowjump?jump=nextslide" highlightClick="1"/>
          </p:cNvPr>
          <p:cNvSpPr>
            <a:spLocks noChangeArrowheads="1"/>
          </p:cNvSpPr>
          <p:nvPr/>
        </p:nvSpPr>
        <p:spPr bwMode="auto">
          <a:xfrm>
            <a:off x="6705600" y="533400"/>
            <a:ext cx="2286000" cy="3352800"/>
          </a:xfrm>
          <a:prstGeom prst="actionButtonBlank">
            <a:avLst/>
          </a:prstGeom>
          <a:solidFill>
            <a:schemeClr val="accent1">
              <a:alpha val="30196"/>
            </a:schemeClr>
          </a:solidFill>
          <a:ln w="25400" algn="ctr">
            <a:noFill/>
            <a:miter lim="800000"/>
            <a:headEnd/>
            <a:tailEnd/>
          </a:ln>
        </p:spPr>
        <p:txBody>
          <a:bodyPr anchor="ctr"/>
          <a:lstStyle/>
          <a:p>
            <a:pPr algn="ctr"/>
            <a:r>
              <a:rPr lang="en-US" sz="1800">
                <a:solidFill>
                  <a:schemeClr val="tx1"/>
                </a:solidFill>
                <a:latin typeface="Calibri" pitchFamily="34" charset="0"/>
              </a:rPr>
              <a:t>Click the</a:t>
            </a:r>
          </a:p>
          <a:p>
            <a:pPr algn="ctr"/>
            <a:r>
              <a:rPr lang="en-US" sz="1800">
                <a:solidFill>
                  <a:schemeClr val="tx1"/>
                </a:solidFill>
                <a:latin typeface="Calibri" pitchFamily="34" charset="0"/>
              </a:rPr>
              <a:t>picture</a:t>
            </a:r>
          </a:p>
        </p:txBody>
      </p:sp>
      <p:sp>
        <p:nvSpPr>
          <p:cNvPr id="27658" name="TextBox 17"/>
          <p:cNvSpPr txBox="1">
            <a:spLocks noChangeArrowheads="1"/>
          </p:cNvSpPr>
          <p:nvPr/>
        </p:nvSpPr>
        <p:spPr bwMode="auto">
          <a:xfrm>
            <a:off x="1371600" y="3352800"/>
            <a:ext cx="381000" cy="461963"/>
          </a:xfrm>
          <a:prstGeom prst="rect">
            <a:avLst/>
          </a:prstGeom>
          <a:noFill/>
          <a:ln w="9525">
            <a:noFill/>
            <a:miter lim="800000"/>
            <a:headEnd/>
            <a:tailEnd/>
          </a:ln>
        </p:spPr>
        <p:txBody>
          <a:bodyPr>
            <a:spAutoFit/>
          </a:bodyPr>
          <a:lstStyle/>
          <a:p>
            <a:r>
              <a:rPr lang="en-US" sz="2400">
                <a:solidFill>
                  <a:schemeClr val="tx1"/>
                </a:solidFill>
              </a:rPr>
              <a:t>P</a:t>
            </a:r>
          </a:p>
        </p:txBody>
      </p:sp>
      <p:sp>
        <p:nvSpPr>
          <p:cNvPr id="27659" name="TextBox 18"/>
          <p:cNvSpPr txBox="1">
            <a:spLocks noChangeArrowheads="1"/>
          </p:cNvSpPr>
          <p:nvPr/>
        </p:nvSpPr>
        <p:spPr bwMode="auto">
          <a:xfrm>
            <a:off x="381000" y="3352800"/>
            <a:ext cx="381000" cy="461963"/>
          </a:xfrm>
          <a:prstGeom prst="rect">
            <a:avLst/>
          </a:prstGeom>
          <a:noFill/>
          <a:ln w="9525">
            <a:noFill/>
            <a:miter lim="800000"/>
            <a:headEnd/>
            <a:tailEnd/>
          </a:ln>
        </p:spPr>
        <p:txBody>
          <a:bodyPr>
            <a:spAutoFit/>
          </a:bodyPr>
          <a:lstStyle/>
          <a:p>
            <a:r>
              <a:rPr lang="en-US" sz="2400">
                <a:solidFill>
                  <a:schemeClr val="tx1"/>
                </a:solidFill>
              </a:rPr>
              <a:t>P</a:t>
            </a:r>
          </a:p>
        </p:txBody>
      </p:sp>
      <p:sp>
        <p:nvSpPr>
          <p:cNvPr id="27660" name="TextBox 19"/>
          <p:cNvSpPr txBox="1">
            <a:spLocks noChangeArrowheads="1"/>
          </p:cNvSpPr>
          <p:nvPr/>
        </p:nvSpPr>
        <p:spPr bwMode="auto">
          <a:xfrm>
            <a:off x="6858000" y="3429000"/>
            <a:ext cx="381000" cy="457200"/>
          </a:xfrm>
          <a:prstGeom prst="rect">
            <a:avLst/>
          </a:prstGeom>
          <a:noFill/>
          <a:ln w="9525">
            <a:noFill/>
            <a:miter lim="800000"/>
            <a:headEnd/>
            <a:tailEnd/>
          </a:ln>
        </p:spPr>
        <p:txBody>
          <a:bodyPr>
            <a:spAutoFit/>
          </a:bodyPr>
          <a:lstStyle/>
          <a:p>
            <a:r>
              <a:rPr lang="en-US" sz="2400">
                <a:solidFill>
                  <a:schemeClr val="tx1"/>
                </a:solidFill>
              </a:rPr>
              <a:t>P</a:t>
            </a:r>
          </a:p>
        </p:txBody>
      </p:sp>
      <p:sp>
        <p:nvSpPr>
          <p:cNvPr id="27661" name="TextBox 20"/>
          <p:cNvSpPr txBox="1">
            <a:spLocks noChangeArrowheads="1"/>
          </p:cNvSpPr>
          <p:nvPr/>
        </p:nvSpPr>
        <p:spPr bwMode="auto">
          <a:xfrm>
            <a:off x="3810000" y="3429000"/>
            <a:ext cx="381000" cy="369888"/>
          </a:xfrm>
          <a:prstGeom prst="rect">
            <a:avLst/>
          </a:prstGeom>
          <a:noFill/>
          <a:ln w="9525">
            <a:noFill/>
            <a:miter lim="800000"/>
            <a:headEnd/>
            <a:tailEnd/>
          </a:ln>
        </p:spPr>
        <p:txBody>
          <a:bodyPr>
            <a:spAutoFit/>
          </a:bodyPr>
          <a:lstStyle/>
          <a:p>
            <a:r>
              <a:rPr lang="en-US" sz="1800">
                <a:solidFill>
                  <a:schemeClr val="tx1"/>
                </a:solidFill>
              </a:rPr>
              <a:t>p</a:t>
            </a:r>
          </a:p>
        </p:txBody>
      </p:sp>
      <p:sp>
        <p:nvSpPr>
          <p:cNvPr id="27662" name="TextBox 21"/>
          <p:cNvSpPr txBox="1">
            <a:spLocks noChangeArrowheads="1"/>
          </p:cNvSpPr>
          <p:nvPr/>
        </p:nvSpPr>
        <p:spPr bwMode="auto">
          <a:xfrm>
            <a:off x="4800600" y="3429000"/>
            <a:ext cx="381000" cy="369888"/>
          </a:xfrm>
          <a:prstGeom prst="rect">
            <a:avLst/>
          </a:prstGeom>
          <a:noFill/>
          <a:ln w="9525">
            <a:noFill/>
            <a:miter lim="800000"/>
            <a:headEnd/>
            <a:tailEnd/>
          </a:ln>
        </p:spPr>
        <p:txBody>
          <a:bodyPr>
            <a:spAutoFit/>
          </a:bodyPr>
          <a:lstStyle/>
          <a:p>
            <a:r>
              <a:rPr lang="en-US" sz="1800">
                <a:solidFill>
                  <a:schemeClr val="tx1"/>
                </a:solidFill>
              </a:rPr>
              <a:t>p</a:t>
            </a:r>
          </a:p>
        </p:txBody>
      </p:sp>
      <p:sp>
        <p:nvSpPr>
          <p:cNvPr id="27663" name="TextBox 22"/>
          <p:cNvSpPr txBox="1">
            <a:spLocks noChangeArrowheads="1"/>
          </p:cNvSpPr>
          <p:nvPr/>
        </p:nvSpPr>
        <p:spPr bwMode="auto">
          <a:xfrm>
            <a:off x="8229600" y="3581400"/>
            <a:ext cx="381000" cy="366713"/>
          </a:xfrm>
          <a:prstGeom prst="rect">
            <a:avLst/>
          </a:prstGeom>
          <a:noFill/>
          <a:ln w="9525">
            <a:noFill/>
            <a:miter lim="800000"/>
            <a:headEnd/>
            <a:tailEnd/>
          </a:ln>
        </p:spPr>
        <p:txBody>
          <a:bodyPr>
            <a:spAutoFit/>
          </a:bodyPr>
          <a:lstStyle/>
          <a:p>
            <a:r>
              <a:rPr lang="en-US" sz="1800">
                <a:solidFill>
                  <a:schemeClr val="tx1"/>
                </a:solidFill>
              </a:rPr>
              <a:t>p</a:t>
            </a:r>
          </a:p>
        </p:txBody>
      </p:sp>
      <p:sp>
        <p:nvSpPr>
          <p:cNvPr id="27665" name="AutoShape 10">
            <a:hlinkClick r:id="rId5"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18" name="Rectangle 17">
            <a:hlinkClick r:id="" action="ppaction://hlinkshowjump?jump=previousslide"/>
          </p:cNvPr>
          <p:cNvSpPr/>
          <p:nvPr/>
        </p:nvSpPr>
        <p:spPr>
          <a:xfrm>
            <a:off x="76200" y="76200"/>
            <a:ext cx="762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Back</a:t>
            </a:r>
            <a:endParaRPr lang="en-US" sz="1600" b="1"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0"/>
            <a:ext cx="9144000" cy="762000"/>
          </a:xfrm>
        </p:spPr>
        <p:txBody>
          <a:bodyPr/>
          <a:lstStyle/>
          <a:p>
            <a:pPr eaLnBrk="1" hangingPunct="1"/>
            <a:r>
              <a:rPr lang="en-US" sz="3000" smtClean="0"/>
              <a:t>Genotypes?</a:t>
            </a:r>
          </a:p>
        </p:txBody>
      </p:sp>
      <p:sp>
        <p:nvSpPr>
          <p:cNvPr id="28675" name="Content Placeholder 2"/>
          <p:cNvSpPr>
            <a:spLocks noGrp="1"/>
          </p:cNvSpPr>
          <p:nvPr>
            <p:ph idx="1"/>
          </p:nvPr>
        </p:nvSpPr>
        <p:spPr>
          <a:xfrm>
            <a:off x="0" y="3886200"/>
            <a:ext cx="9144000" cy="2362200"/>
          </a:xfrm>
        </p:spPr>
        <p:txBody>
          <a:bodyPr/>
          <a:lstStyle/>
          <a:p>
            <a:pPr eaLnBrk="1" hangingPunct="1">
              <a:buFont typeface="Arial" charset="0"/>
              <a:buNone/>
            </a:pPr>
            <a:r>
              <a:rPr lang="en-US" sz="1600" smtClean="0"/>
              <a:t>Purple is dominant to white. And that is important to remember. </a:t>
            </a:r>
          </a:p>
          <a:p>
            <a:pPr eaLnBrk="1" hangingPunct="1">
              <a:buFont typeface="Arial" charset="0"/>
              <a:buNone/>
            </a:pPr>
            <a:r>
              <a:rPr lang="en-US" sz="1600" smtClean="0"/>
              <a:t>These are chromosomes above. Remember we have two of every chromosome (one from mom…one from dad.) The actual allele combination that an organism contains is called it's genotype. Organisms have one of the three possible combinations you see above. Click on the chromosomes above to see their names.</a:t>
            </a:r>
          </a:p>
          <a:p>
            <a:pPr eaLnBrk="1" hangingPunct="1">
              <a:buFont typeface="Arial" charset="0"/>
              <a:buNone/>
            </a:pPr>
            <a:endParaRPr lang="en-US" sz="500" smtClean="0"/>
          </a:p>
        </p:txBody>
      </p:sp>
      <p:pic>
        <p:nvPicPr>
          <p:cNvPr id="4" name="Picture 19"/>
          <p:cNvPicPr>
            <a:picLocks noChangeAspect="1" noChangeArrowheads="1"/>
          </p:cNvPicPr>
          <p:nvPr/>
        </p:nvPicPr>
        <p:blipFill>
          <a:blip r:embed="rId2" cstate="print"/>
          <a:srcRect/>
          <a:stretch>
            <a:fillRect/>
          </a:stretch>
        </p:blipFill>
        <p:spPr bwMode="auto">
          <a:xfrm>
            <a:off x="6767513" y="685800"/>
            <a:ext cx="2224087" cy="3200400"/>
          </a:xfrm>
          <a:prstGeom prst="rect">
            <a:avLst/>
          </a:prstGeom>
          <a:noFill/>
          <a:ln w="9525">
            <a:solidFill>
              <a:schemeClr val="accent1">
                <a:shade val="50000"/>
              </a:schemeClr>
            </a:solidFill>
            <a:miter lim="800000"/>
            <a:headEnd/>
            <a:tailEnd/>
          </a:ln>
        </p:spPr>
      </p:pic>
      <p:pic>
        <p:nvPicPr>
          <p:cNvPr id="13316" name="Picture 4"/>
          <p:cNvPicPr>
            <a:picLocks noChangeAspect="1" noChangeArrowheads="1"/>
          </p:cNvPicPr>
          <p:nvPr/>
        </p:nvPicPr>
        <p:blipFill>
          <a:blip r:embed="rId3" cstate="print"/>
          <a:srcRect/>
          <a:stretch>
            <a:fillRect/>
          </a:stretch>
        </p:blipFill>
        <p:spPr bwMode="auto">
          <a:xfrm>
            <a:off x="228600" y="685800"/>
            <a:ext cx="2009775" cy="3219450"/>
          </a:xfrm>
          <a:prstGeom prst="rect">
            <a:avLst/>
          </a:prstGeom>
          <a:noFill/>
          <a:ln w="9525">
            <a:solidFill>
              <a:schemeClr val="accent1">
                <a:shade val="50000"/>
              </a:schemeClr>
            </a:solidFill>
            <a:miter lim="800000"/>
            <a:headEnd/>
            <a:tailEnd/>
          </a:ln>
          <a:effectLst/>
        </p:spPr>
      </p:pic>
      <p:pic>
        <p:nvPicPr>
          <p:cNvPr id="13317" name="Picture 5"/>
          <p:cNvPicPr>
            <a:picLocks noChangeAspect="1" noChangeArrowheads="1"/>
          </p:cNvPicPr>
          <p:nvPr/>
        </p:nvPicPr>
        <p:blipFill>
          <a:blip r:embed="rId4" cstate="print"/>
          <a:srcRect/>
          <a:stretch>
            <a:fillRect/>
          </a:stretch>
        </p:blipFill>
        <p:spPr bwMode="auto">
          <a:xfrm>
            <a:off x="3657600" y="685800"/>
            <a:ext cx="1914525" cy="3181350"/>
          </a:xfrm>
          <a:prstGeom prst="rect">
            <a:avLst/>
          </a:prstGeom>
          <a:noFill/>
          <a:ln w="9525">
            <a:solidFill>
              <a:schemeClr val="accent1">
                <a:shade val="50000"/>
              </a:schemeClr>
            </a:solidFill>
            <a:miter lim="800000"/>
            <a:headEnd/>
            <a:tailEnd/>
          </a:ln>
          <a:effectLst/>
        </p:spPr>
      </p:pic>
      <p:sp>
        <p:nvSpPr>
          <p:cNvPr id="8" name="Rectangular Callout 7"/>
          <p:cNvSpPr/>
          <p:nvPr/>
        </p:nvSpPr>
        <p:spPr>
          <a:xfrm>
            <a:off x="1828800" y="1295400"/>
            <a:ext cx="1524000" cy="1219200"/>
          </a:xfrm>
          <a:prstGeom prst="wedgeRectCallout">
            <a:avLst>
              <a:gd name="adj1" fmla="val -115105"/>
              <a:gd name="adj2" fmla="val 419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rPr>
              <a:t>Two dominant alleles is called Homozygous Dominant.</a:t>
            </a:r>
          </a:p>
        </p:txBody>
      </p:sp>
      <p:sp>
        <p:nvSpPr>
          <p:cNvPr id="9" name="Rectangular Callout 8"/>
          <p:cNvSpPr/>
          <p:nvPr/>
        </p:nvSpPr>
        <p:spPr>
          <a:xfrm>
            <a:off x="5029200" y="990600"/>
            <a:ext cx="1524000" cy="1219200"/>
          </a:xfrm>
          <a:prstGeom prst="wedgeRectCallout">
            <a:avLst>
              <a:gd name="adj1" fmla="val -84683"/>
              <a:gd name="adj2" fmla="val 4412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Two recessive alleles is called Homozygous Recessive.</a:t>
            </a:r>
          </a:p>
        </p:txBody>
      </p:sp>
      <p:sp>
        <p:nvSpPr>
          <p:cNvPr id="28681" name="TextBox 17"/>
          <p:cNvSpPr txBox="1">
            <a:spLocks noChangeArrowheads="1"/>
          </p:cNvSpPr>
          <p:nvPr/>
        </p:nvSpPr>
        <p:spPr bwMode="auto">
          <a:xfrm>
            <a:off x="1371600" y="3352800"/>
            <a:ext cx="381000" cy="461963"/>
          </a:xfrm>
          <a:prstGeom prst="rect">
            <a:avLst/>
          </a:prstGeom>
          <a:noFill/>
          <a:ln w="9525">
            <a:noFill/>
            <a:miter lim="800000"/>
            <a:headEnd/>
            <a:tailEnd/>
          </a:ln>
        </p:spPr>
        <p:txBody>
          <a:bodyPr>
            <a:spAutoFit/>
          </a:bodyPr>
          <a:lstStyle/>
          <a:p>
            <a:r>
              <a:rPr lang="en-US" sz="2400">
                <a:solidFill>
                  <a:schemeClr val="tx1"/>
                </a:solidFill>
              </a:rPr>
              <a:t>P</a:t>
            </a:r>
          </a:p>
        </p:txBody>
      </p:sp>
      <p:sp>
        <p:nvSpPr>
          <p:cNvPr id="28682" name="TextBox 18"/>
          <p:cNvSpPr txBox="1">
            <a:spLocks noChangeArrowheads="1"/>
          </p:cNvSpPr>
          <p:nvPr/>
        </p:nvSpPr>
        <p:spPr bwMode="auto">
          <a:xfrm>
            <a:off x="381000" y="3352800"/>
            <a:ext cx="381000" cy="461963"/>
          </a:xfrm>
          <a:prstGeom prst="rect">
            <a:avLst/>
          </a:prstGeom>
          <a:noFill/>
          <a:ln w="9525">
            <a:noFill/>
            <a:miter lim="800000"/>
            <a:headEnd/>
            <a:tailEnd/>
          </a:ln>
        </p:spPr>
        <p:txBody>
          <a:bodyPr>
            <a:spAutoFit/>
          </a:bodyPr>
          <a:lstStyle/>
          <a:p>
            <a:r>
              <a:rPr lang="en-US" sz="2400">
                <a:solidFill>
                  <a:schemeClr val="tx1"/>
                </a:solidFill>
              </a:rPr>
              <a:t>P</a:t>
            </a:r>
          </a:p>
        </p:txBody>
      </p:sp>
      <p:sp>
        <p:nvSpPr>
          <p:cNvPr id="28683" name="TextBox 19"/>
          <p:cNvSpPr txBox="1">
            <a:spLocks noChangeArrowheads="1"/>
          </p:cNvSpPr>
          <p:nvPr/>
        </p:nvSpPr>
        <p:spPr bwMode="auto">
          <a:xfrm>
            <a:off x="6858000" y="3429000"/>
            <a:ext cx="381000" cy="457200"/>
          </a:xfrm>
          <a:prstGeom prst="rect">
            <a:avLst/>
          </a:prstGeom>
          <a:noFill/>
          <a:ln w="9525">
            <a:noFill/>
            <a:miter lim="800000"/>
            <a:headEnd/>
            <a:tailEnd/>
          </a:ln>
        </p:spPr>
        <p:txBody>
          <a:bodyPr>
            <a:spAutoFit/>
          </a:bodyPr>
          <a:lstStyle/>
          <a:p>
            <a:r>
              <a:rPr lang="en-US" sz="2400">
                <a:solidFill>
                  <a:schemeClr val="tx1"/>
                </a:solidFill>
              </a:rPr>
              <a:t>P</a:t>
            </a:r>
          </a:p>
        </p:txBody>
      </p:sp>
      <p:sp>
        <p:nvSpPr>
          <p:cNvPr id="28684" name="TextBox 20"/>
          <p:cNvSpPr txBox="1">
            <a:spLocks noChangeArrowheads="1"/>
          </p:cNvSpPr>
          <p:nvPr/>
        </p:nvSpPr>
        <p:spPr bwMode="auto">
          <a:xfrm>
            <a:off x="3810000" y="3429000"/>
            <a:ext cx="381000" cy="369888"/>
          </a:xfrm>
          <a:prstGeom prst="rect">
            <a:avLst/>
          </a:prstGeom>
          <a:noFill/>
          <a:ln w="9525">
            <a:noFill/>
            <a:miter lim="800000"/>
            <a:headEnd/>
            <a:tailEnd/>
          </a:ln>
        </p:spPr>
        <p:txBody>
          <a:bodyPr>
            <a:spAutoFit/>
          </a:bodyPr>
          <a:lstStyle/>
          <a:p>
            <a:r>
              <a:rPr lang="en-US" sz="1800">
                <a:solidFill>
                  <a:schemeClr val="tx1"/>
                </a:solidFill>
              </a:rPr>
              <a:t>p</a:t>
            </a:r>
          </a:p>
        </p:txBody>
      </p:sp>
      <p:sp>
        <p:nvSpPr>
          <p:cNvPr id="28685" name="TextBox 21"/>
          <p:cNvSpPr txBox="1">
            <a:spLocks noChangeArrowheads="1"/>
          </p:cNvSpPr>
          <p:nvPr/>
        </p:nvSpPr>
        <p:spPr bwMode="auto">
          <a:xfrm>
            <a:off x="4800600" y="3429000"/>
            <a:ext cx="381000" cy="369888"/>
          </a:xfrm>
          <a:prstGeom prst="rect">
            <a:avLst/>
          </a:prstGeom>
          <a:noFill/>
          <a:ln w="9525">
            <a:noFill/>
            <a:miter lim="800000"/>
            <a:headEnd/>
            <a:tailEnd/>
          </a:ln>
        </p:spPr>
        <p:txBody>
          <a:bodyPr>
            <a:spAutoFit/>
          </a:bodyPr>
          <a:lstStyle/>
          <a:p>
            <a:r>
              <a:rPr lang="en-US" sz="1800">
                <a:solidFill>
                  <a:schemeClr val="tx1"/>
                </a:solidFill>
              </a:rPr>
              <a:t>p</a:t>
            </a:r>
          </a:p>
        </p:txBody>
      </p:sp>
      <p:sp>
        <p:nvSpPr>
          <p:cNvPr id="28686" name="TextBox 22"/>
          <p:cNvSpPr txBox="1">
            <a:spLocks noChangeArrowheads="1"/>
          </p:cNvSpPr>
          <p:nvPr/>
        </p:nvSpPr>
        <p:spPr bwMode="auto">
          <a:xfrm>
            <a:off x="8229600" y="3581400"/>
            <a:ext cx="381000" cy="366713"/>
          </a:xfrm>
          <a:prstGeom prst="rect">
            <a:avLst/>
          </a:prstGeom>
          <a:noFill/>
          <a:ln w="9525">
            <a:noFill/>
            <a:miter lim="800000"/>
            <a:headEnd/>
            <a:tailEnd/>
          </a:ln>
        </p:spPr>
        <p:txBody>
          <a:bodyPr>
            <a:spAutoFit/>
          </a:bodyPr>
          <a:lstStyle/>
          <a:p>
            <a:r>
              <a:rPr lang="en-US" sz="1800">
                <a:solidFill>
                  <a:schemeClr val="tx1"/>
                </a:solidFill>
              </a:rPr>
              <a:t>p</a:t>
            </a:r>
          </a:p>
        </p:txBody>
      </p:sp>
      <p:sp>
        <p:nvSpPr>
          <p:cNvPr id="28688" name="AutoShape 10">
            <a:hlinkClick r:id="rId5"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18" name="Rectangular Callout 17"/>
          <p:cNvSpPr/>
          <p:nvPr/>
        </p:nvSpPr>
        <p:spPr>
          <a:xfrm>
            <a:off x="6934200" y="304800"/>
            <a:ext cx="1676400" cy="1219200"/>
          </a:xfrm>
          <a:prstGeom prst="wedgeRectCallout">
            <a:avLst>
              <a:gd name="adj1" fmla="val 516"/>
              <a:gd name="adj2" fmla="val 10982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rPr>
              <a:t>One dominant &amp; one recessive allele is called Heterozygous.</a:t>
            </a:r>
          </a:p>
        </p:txBody>
      </p:sp>
      <p:sp>
        <p:nvSpPr>
          <p:cNvPr id="20" name="Action Button: Forward or Next 19">
            <a:hlinkClick r:id="" action="ppaction://hlinkshowjump?jump=nextslide" highlightClick="1"/>
          </p:cNvPr>
          <p:cNvSpPr/>
          <p:nvPr/>
        </p:nvSpPr>
        <p:spPr>
          <a:xfrm>
            <a:off x="7467600" y="5029200"/>
            <a:ext cx="762000" cy="304800"/>
          </a:xfrm>
          <a:prstGeom prst="actionButtonForwardNex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a:hlinkClick r:id="" action="ppaction://hlinkshowjump?jump=previousslide"/>
          </p:cNvPr>
          <p:cNvSpPr/>
          <p:nvPr/>
        </p:nvSpPr>
        <p:spPr>
          <a:xfrm>
            <a:off x="76200" y="76200"/>
            <a:ext cx="762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Back</a:t>
            </a:r>
            <a:endParaRPr lang="en-US" sz="1600" b="1"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0"/>
            <a:ext cx="9144000" cy="762000"/>
          </a:xfrm>
        </p:spPr>
        <p:txBody>
          <a:bodyPr/>
          <a:lstStyle/>
          <a:p>
            <a:pPr eaLnBrk="1" hangingPunct="1"/>
            <a:r>
              <a:rPr lang="en-US" sz="3000" smtClean="0"/>
              <a:t>Genotypes?</a:t>
            </a:r>
          </a:p>
        </p:txBody>
      </p:sp>
      <p:sp>
        <p:nvSpPr>
          <p:cNvPr id="13315" name="Content Placeholder 2"/>
          <p:cNvSpPr>
            <a:spLocks noGrp="1"/>
          </p:cNvSpPr>
          <p:nvPr>
            <p:ph idx="1"/>
          </p:nvPr>
        </p:nvSpPr>
        <p:spPr>
          <a:xfrm>
            <a:off x="0" y="3886200"/>
            <a:ext cx="9144000" cy="2362200"/>
          </a:xfrm>
        </p:spPr>
        <p:txBody>
          <a:bodyPr/>
          <a:lstStyle/>
          <a:p>
            <a:pPr eaLnBrk="1" hangingPunct="1">
              <a:buFont typeface="Arial" charset="0"/>
              <a:buNone/>
            </a:pPr>
            <a:r>
              <a:rPr lang="en-US" sz="1600" smtClean="0"/>
              <a:t>Purple is dominant to white. And that is important to remember. </a:t>
            </a:r>
          </a:p>
          <a:p>
            <a:pPr eaLnBrk="1" hangingPunct="1">
              <a:buFont typeface="Arial" charset="0"/>
              <a:buNone/>
            </a:pPr>
            <a:r>
              <a:rPr lang="en-US" sz="1600" smtClean="0"/>
              <a:t>These are chromosomes above. Remember we have two of every chromosome (one from mom…one from dad.) The actual allele combination that an organism contains is called it's genotype. Organisms have one of the three possible combinations you see above. Click on the chromosomes above to see their names.</a:t>
            </a:r>
          </a:p>
          <a:p>
            <a:pPr eaLnBrk="1" hangingPunct="1">
              <a:buFont typeface="Arial" charset="0"/>
              <a:buNone/>
            </a:pPr>
            <a:endParaRPr lang="en-US" sz="500" smtClean="0"/>
          </a:p>
          <a:p>
            <a:pPr eaLnBrk="1" hangingPunct="1">
              <a:buFont typeface="Arial" charset="0"/>
              <a:buNone/>
            </a:pPr>
            <a:r>
              <a:rPr lang="en-US" sz="1600" smtClean="0"/>
              <a:t>Remember that the F1 generation was created from a purple parent (PP) and a white parent (pp), but all the babies were purple (Pp) in color. What do you think was the genotype of the F1 generation?</a:t>
            </a:r>
          </a:p>
        </p:txBody>
      </p:sp>
      <p:pic>
        <p:nvPicPr>
          <p:cNvPr id="4" name="Picture 19"/>
          <p:cNvPicPr>
            <a:picLocks noChangeAspect="1" noChangeArrowheads="1"/>
          </p:cNvPicPr>
          <p:nvPr/>
        </p:nvPicPr>
        <p:blipFill>
          <a:blip r:embed="rId2" cstate="print"/>
          <a:srcRect/>
          <a:stretch>
            <a:fillRect/>
          </a:stretch>
        </p:blipFill>
        <p:spPr bwMode="auto">
          <a:xfrm>
            <a:off x="6767513" y="685800"/>
            <a:ext cx="2224087" cy="3200400"/>
          </a:xfrm>
          <a:prstGeom prst="rect">
            <a:avLst/>
          </a:prstGeom>
          <a:noFill/>
          <a:ln w="9525">
            <a:solidFill>
              <a:schemeClr val="accent1">
                <a:shade val="50000"/>
              </a:schemeClr>
            </a:solidFill>
            <a:miter lim="800000"/>
            <a:headEnd/>
            <a:tailEnd/>
          </a:ln>
        </p:spPr>
      </p:pic>
      <p:pic>
        <p:nvPicPr>
          <p:cNvPr id="13316" name="Picture 4"/>
          <p:cNvPicPr>
            <a:picLocks noChangeAspect="1" noChangeArrowheads="1"/>
          </p:cNvPicPr>
          <p:nvPr/>
        </p:nvPicPr>
        <p:blipFill>
          <a:blip r:embed="rId3" cstate="print"/>
          <a:srcRect/>
          <a:stretch>
            <a:fillRect/>
          </a:stretch>
        </p:blipFill>
        <p:spPr bwMode="auto">
          <a:xfrm>
            <a:off x="228600" y="685800"/>
            <a:ext cx="2009775" cy="3219450"/>
          </a:xfrm>
          <a:prstGeom prst="rect">
            <a:avLst/>
          </a:prstGeom>
          <a:noFill/>
          <a:ln w="9525">
            <a:solidFill>
              <a:schemeClr val="accent1">
                <a:shade val="50000"/>
              </a:schemeClr>
            </a:solidFill>
            <a:miter lim="800000"/>
            <a:headEnd/>
            <a:tailEnd/>
          </a:ln>
          <a:effectLst/>
        </p:spPr>
      </p:pic>
      <p:pic>
        <p:nvPicPr>
          <p:cNvPr id="13317" name="Picture 5"/>
          <p:cNvPicPr>
            <a:picLocks noChangeAspect="1" noChangeArrowheads="1"/>
          </p:cNvPicPr>
          <p:nvPr/>
        </p:nvPicPr>
        <p:blipFill>
          <a:blip r:embed="rId4" cstate="print"/>
          <a:srcRect/>
          <a:stretch>
            <a:fillRect/>
          </a:stretch>
        </p:blipFill>
        <p:spPr bwMode="auto">
          <a:xfrm>
            <a:off x="3657600" y="685800"/>
            <a:ext cx="1914525" cy="3181350"/>
          </a:xfrm>
          <a:prstGeom prst="rect">
            <a:avLst/>
          </a:prstGeom>
          <a:noFill/>
          <a:ln w="9525">
            <a:solidFill>
              <a:schemeClr val="accent1">
                <a:shade val="50000"/>
              </a:schemeClr>
            </a:solidFill>
            <a:miter lim="800000"/>
            <a:headEnd/>
            <a:tailEnd/>
          </a:ln>
          <a:effectLst/>
        </p:spPr>
      </p:pic>
      <p:sp>
        <p:nvSpPr>
          <p:cNvPr id="8" name="Rectangular Callout 7"/>
          <p:cNvSpPr/>
          <p:nvPr/>
        </p:nvSpPr>
        <p:spPr>
          <a:xfrm>
            <a:off x="1828800" y="1295400"/>
            <a:ext cx="1524000" cy="1219200"/>
          </a:xfrm>
          <a:prstGeom prst="wedgeRectCallout">
            <a:avLst>
              <a:gd name="adj1" fmla="val -115105"/>
              <a:gd name="adj2" fmla="val 419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rPr>
              <a:t>Two dominant alleles is called Homozygous Dominant.</a:t>
            </a:r>
          </a:p>
        </p:txBody>
      </p:sp>
      <p:sp>
        <p:nvSpPr>
          <p:cNvPr id="9" name="Rectangular Callout 8"/>
          <p:cNvSpPr/>
          <p:nvPr/>
        </p:nvSpPr>
        <p:spPr>
          <a:xfrm>
            <a:off x="5029200" y="990600"/>
            <a:ext cx="1524000" cy="1219200"/>
          </a:xfrm>
          <a:prstGeom prst="wedgeRectCallout">
            <a:avLst>
              <a:gd name="adj1" fmla="val -84683"/>
              <a:gd name="adj2" fmla="val 4412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Two recessive alleles is called Homozygous Recessive.</a:t>
            </a:r>
          </a:p>
        </p:txBody>
      </p:sp>
      <p:sp>
        <p:nvSpPr>
          <p:cNvPr id="10" name="Rectangular Callout 9"/>
          <p:cNvSpPr/>
          <p:nvPr/>
        </p:nvSpPr>
        <p:spPr>
          <a:xfrm>
            <a:off x="6934200" y="304800"/>
            <a:ext cx="1676400" cy="1219200"/>
          </a:xfrm>
          <a:prstGeom prst="wedgeRectCallout">
            <a:avLst>
              <a:gd name="adj1" fmla="val 516"/>
              <a:gd name="adj2" fmla="val 10982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rPr>
              <a:t>One dominant &amp; one recessive allele is called Heterozygous.</a:t>
            </a:r>
          </a:p>
        </p:txBody>
      </p:sp>
      <p:sp>
        <p:nvSpPr>
          <p:cNvPr id="14" name="Action Button: Custom 13">
            <a:hlinkClick r:id="" action="ppaction://noaction" highlightClick="1"/>
          </p:cNvPr>
          <p:cNvSpPr/>
          <p:nvPr/>
        </p:nvSpPr>
        <p:spPr>
          <a:xfrm>
            <a:off x="990600" y="6400800"/>
            <a:ext cx="2590800" cy="381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a:solidFill>
                  <a:srgbClr val="FFFFFF"/>
                </a:solidFill>
              </a:rPr>
              <a:t>Homozygous dominant</a:t>
            </a:r>
          </a:p>
        </p:txBody>
      </p:sp>
      <p:sp>
        <p:nvSpPr>
          <p:cNvPr id="15" name="Action Button: Custom 14">
            <a:hlinkClick r:id="" action="ppaction://noaction" highlightClick="1"/>
          </p:cNvPr>
          <p:cNvSpPr/>
          <p:nvPr/>
        </p:nvSpPr>
        <p:spPr>
          <a:xfrm>
            <a:off x="3810000" y="6400800"/>
            <a:ext cx="2590800" cy="381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a:solidFill>
                  <a:srgbClr val="FFFFFF"/>
                </a:solidFill>
              </a:rPr>
              <a:t>Homozygous recessive</a:t>
            </a:r>
          </a:p>
        </p:txBody>
      </p:sp>
      <p:sp>
        <p:nvSpPr>
          <p:cNvPr id="16" name="Action Button: Custom 15">
            <a:hlinkClick r:id="" action="ppaction://noaction" highlightClick="1"/>
          </p:cNvPr>
          <p:cNvSpPr/>
          <p:nvPr/>
        </p:nvSpPr>
        <p:spPr>
          <a:xfrm>
            <a:off x="6934200" y="6400800"/>
            <a:ext cx="1905000" cy="381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a:solidFill>
                  <a:srgbClr val="FFFFFF"/>
                </a:solidFill>
              </a:rPr>
              <a:t>Heterozygous</a:t>
            </a:r>
          </a:p>
        </p:txBody>
      </p:sp>
      <p:sp>
        <p:nvSpPr>
          <p:cNvPr id="29709" name="TextBox 17"/>
          <p:cNvSpPr txBox="1">
            <a:spLocks noChangeArrowheads="1"/>
          </p:cNvSpPr>
          <p:nvPr/>
        </p:nvSpPr>
        <p:spPr bwMode="auto">
          <a:xfrm>
            <a:off x="1371600" y="3352800"/>
            <a:ext cx="381000" cy="461963"/>
          </a:xfrm>
          <a:prstGeom prst="rect">
            <a:avLst/>
          </a:prstGeom>
          <a:noFill/>
          <a:ln w="9525">
            <a:noFill/>
            <a:miter lim="800000"/>
            <a:headEnd/>
            <a:tailEnd/>
          </a:ln>
        </p:spPr>
        <p:txBody>
          <a:bodyPr>
            <a:spAutoFit/>
          </a:bodyPr>
          <a:lstStyle/>
          <a:p>
            <a:r>
              <a:rPr lang="en-US" sz="2400">
                <a:solidFill>
                  <a:schemeClr val="tx1"/>
                </a:solidFill>
              </a:rPr>
              <a:t>P</a:t>
            </a:r>
          </a:p>
        </p:txBody>
      </p:sp>
      <p:sp>
        <p:nvSpPr>
          <p:cNvPr id="29710" name="TextBox 18"/>
          <p:cNvSpPr txBox="1">
            <a:spLocks noChangeArrowheads="1"/>
          </p:cNvSpPr>
          <p:nvPr/>
        </p:nvSpPr>
        <p:spPr bwMode="auto">
          <a:xfrm>
            <a:off x="381000" y="3352800"/>
            <a:ext cx="381000" cy="461963"/>
          </a:xfrm>
          <a:prstGeom prst="rect">
            <a:avLst/>
          </a:prstGeom>
          <a:noFill/>
          <a:ln w="9525">
            <a:noFill/>
            <a:miter lim="800000"/>
            <a:headEnd/>
            <a:tailEnd/>
          </a:ln>
        </p:spPr>
        <p:txBody>
          <a:bodyPr>
            <a:spAutoFit/>
          </a:bodyPr>
          <a:lstStyle/>
          <a:p>
            <a:r>
              <a:rPr lang="en-US" sz="2400">
                <a:solidFill>
                  <a:schemeClr val="tx1"/>
                </a:solidFill>
              </a:rPr>
              <a:t>P</a:t>
            </a:r>
          </a:p>
        </p:txBody>
      </p:sp>
      <p:sp>
        <p:nvSpPr>
          <p:cNvPr id="29711" name="TextBox 19"/>
          <p:cNvSpPr txBox="1">
            <a:spLocks noChangeArrowheads="1"/>
          </p:cNvSpPr>
          <p:nvPr/>
        </p:nvSpPr>
        <p:spPr bwMode="auto">
          <a:xfrm>
            <a:off x="6858000" y="3429000"/>
            <a:ext cx="381000" cy="457200"/>
          </a:xfrm>
          <a:prstGeom prst="rect">
            <a:avLst/>
          </a:prstGeom>
          <a:noFill/>
          <a:ln w="9525">
            <a:noFill/>
            <a:miter lim="800000"/>
            <a:headEnd/>
            <a:tailEnd/>
          </a:ln>
        </p:spPr>
        <p:txBody>
          <a:bodyPr>
            <a:spAutoFit/>
          </a:bodyPr>
          <a:lstStyle/>
          <a:p>
            <a:r>
              <a:rPr lang="en-US" sz="2400">
                <a:solidFill>
                  <a:schemeClr val="tx1"/>
                </a:solidFill>
              </a:rPr>
              <a:t>P</a:t>
            </a:r>
          </a:p>
        </p:txBody>
      </p:sp>
      <p:sp>
        <p:nvSpPr>
          <p:cNvPr id="29712" name="TextBox 20"/>
          <p:cNvSpPr txBox="1">
            <a:spLocks noChangeArrowheads="1"/>
          </p:cNvSpPr>
          <p:nvPr/>
        </p:nvSpPr>
        <p:spPr bwMode="auto">
          <a:xfrm>
            <a:off x="3810000" y="3429000"/>
            <a:ext cx="381000" cy="369888"/>
          </a:xfrm>
          <a:prstGeom prst="rect">
            <a:avLst/>
          </a:prstGeom>
          <a:noFill/>
          <a:ln w="9525">
            <a:noFill/>
            <a:miter lim="800000"/>
            <a:headEnd/>
            <a:tailEnd/>
          </a:ln>
        </p:spPr>
        <p:txBody>
          <a:bodyPr>
            <a:spAutoFit/>
          </a:bodyPr>
          <a:lstStyle/>
          <a:p>
            <a:r>
              <a:rPr lang="en-US" sz="1800">
                <a:solidFill>
                  <a:schemeClr val="tx1"/>
                </a:solidFill>
              </a:rPr>
              <a:t>p</a:t>
            </a:r>
          </a:p>
        </p:txBody>
      </p:sp>
      <p:sp>
        <p:nvSpPr>
          <p:cNvPr id="29713" name="TextBox 21"/>
          <p:cNvSpPr txBox="1">
            <a:spLocks noChangeArrowheads="1"/>
          </p:cNvSpPr>
          <p:nvPr/>
        </p:nvSpPr>
        <p:spPr bwMode="auto">
          <a:xfrm>
            <a:off x="4800600" y="3429000"/>
            <a:ext cx="381000" cy="369888"/>
          </a:xfrm>
          <a:prstGeom prst="rect">
            <a:avLst/>
          </a:prstGeom>
          <a:noFill/>
          <a:ln w="9525">
            <a:noFill/>
            <a:miter lim="800000"/>
            <a:headEnd/>
            <a:tailEnd/>
          </a:ln>
        </p:spPr>
        <p:txBody>
          <a:bodyPr>
            <a:spAutoFit/>
          </a:bodyPr>
          <a:lstStyle/>
          <a:p>
            <a:r>
              <a:rPr lang="en-US" sz="1800">
                <a:solidFill>
                  <a:schemeClr val="tx1"/>
                </a:solidFill>
              </a:rPr>
              <a:t>p</a:t>
            </a:r>
          </a:p>
        </p:txBody>
      </p:sp>
      <p:sp>
        <p:nvSpPr>
          <p:cNvPr id="29714" name="TextBox 22"/>
          <p:cNvSpPr txBox="1">
            <a:spLocks noChangeArrowheads="1"/>
          </p:cNvSpPr>
          <p:nvPr/>
        </p:nvSpPr>
        <p:spPr bwMode="auto">
          <a:xfrm>
            <a:off x="8229600" y="3581400"/>
            <a:ext cx="381000" cy="366713"/>
          </a:xfrm>
          <a:prstGeom prst="rect">
            <a:avLst/>
          </a:prstGeom>
          <a:noFill/>
          <a:ln w="9525">
            <a:noFill/>
            <a:miter lim="800000"/>
            <a:headEnd/>
            <a:tailEnd/>
          </a:ln>
        </p:spPr>
        <p:txBody>
          <a:bodyPr>
            <a:spAutoFit/>
          </a:bodyPr>
          <a:lstStyle/>
          <a:p>
            <a:r>
              <a:rPr lang="en-US" sz="1800">
                <a:solidFill>
                  <a:schemeClr val="tx1"/>
                </a:solidFill>
              </a:rPr>
              <a:t>p</a:t>
            </a:r>
          </a:p>
        </p:txBody>
      </p:sp>
      <p:sp>
        <p:nvSpPr>
          <p:cNvPr id="11289" name="AutoShape 25"/>
          <p:cNvSpPr>
            <a:spLocks noChangeArrowheads="1"/>
          </p:cNvSpPr>
          <p:nvPr/>
        </p:nvSpPr>
        <p:spPr bwMode="auto">
          <a:xfrm>
            <a:off x="4267200" y="5791200"/>
            <a:ext cx="1057275" cy="457200"/>
          </a:xfrm>
          <a:prstGeom prst="wedgeRectCallout">
            <a:avLst>
              <a:gd name="adj1" fmla="val -10046"/>
              <a:gd name="adj2" fmla="val 108773"/>
            </a:avLst>
          </a:prstGeom>
          <a:solidFill>
            <a:srgbClr val="FFFF00">
              <a:alpha val="50195"/>
            </a:srgbClr>
          </a:solidFill>
          <a:ln w="9525">
            <a:solidFill>
              <a:schemeClr val="tx1"/>
            </a:solidFill>
            <a:miter lim="800000"/>
            <a:headEnd/>
            <a:tailEnd/>
          </a:ln>
        </p:spPr>
        <p:txBody>
          <a:bodyPr/>
          <a:lstStyle/>
          <a:p>
            <a:pPr algn="ctr"/>
            <a:r>
              <a:rPr lang="en-US" sz="1200">
                <a:solidFill>
                  <a:schemeClr val="tx1"/>
                </a:solidFill>
              </a:rPr>
              <a:t>What is Pp called?</a:t>
            </a:r>
          </a:p>
        </p:txBody>
      </p:sp>
      <p:sp>
        <p:nvSpPr>
          <p:cNvPr id="11290" name="AutoShape 26"/>
          <p:cNvSpPr>
            <a:spLocks noChangeArrowheads="1"/>
          </p:cNvSpPr>
          <p:nvPr/>
        </p:nvSpPr>
        <p:spPr bwMode="auto">
          <a:xfrm>
            <a:off x="838200" y="5791200"/>
            <a:ext cx="1066800" cy="457200"/>
          </a:xfrm>
          <a:prstGeom prst="wedgeRectCallout">
            <a:avLst>
              <a:gd name="adj1" fmla="val -4801"/>
              <a:gd name="adj2" fmla="val 109171"/>
            </a:avLst>
          </a:prstGeom>
          <a:solidFill>
            <a:srgbClr val="FFFF00">
              <a:alpha val="50195"/>
            </a:srgbClr>
          </a:solidFill>
          <a:ln w="9525">
            <a:solidFill>
              <a:schemeClr val="tx1"/>
            </a:solidFill>
            <a:miter lim="800000"/>
            <a:headEnd/>
            <a:tailEnd/>
          </a:ln>
        </p:spPr>
        <p:txBody>
          <a:bodyPr/>
          <a:lstStyle/>
          <a:p>
            <a:pPr algn="ctr"/>
            <a:r>
              <a:rPr lang="en-US" sz="1200">
                <a:solidFill>
                  <a:schemeClr val="tx1"/>
                </a:solidFill>
              </a:rPr>
              <a:t>What is Pp called?</a:t>
            </a:r>
          </a:p>
        </p:txBody>
      </p:sp>
      <p:sp>
        <p:nvSpPr>
          <p:cNvPr id="29718" name="AutoShape 10">
            <a:hlinkClick r:id="rId5"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27" name="AutoShape 21"/>
          <p:cNvSpPr>
            <a:spLocks noChangeArrowheads="1"/>
          </p:cNvSpPr>
          <p:nvPr/>
        </p:nvSpPr>
        <p:spPr bwMode="auto">
          <a:xfrm>
            <a:off x="6858000" y="5867400"/>
            <a:ext cx="1828800" cy="457200"/>
          </a:xfrm>
          <a:prstGeom prst="wedgeRectCallout">
            <a:avLst>
              <a:gd name="adj1" fmla="val 12476"/>
              <a:gd name="adj2" fmla="val 88218"/>
            </a:avLst>
          </a:prstGeom>
          <a:solidFill>
            <a:schemeClr val="tx2">
              <a:lumMod val="40000"/>
              <a:lumOff val="60000"/>
            </a:schemeClr>
          </a:solidFill>
          <a:ln w="9525">
            <a:solidFill>
              <a:schemeClr val="tx1"/>
            </a:solidFill>
            <a:miter lim="800000"/>
            <a:headEnd/>
            <a:tailEnd/>
          </a:ln>
        </p:spPr>
        <p:txBody>
          <a:bodyPr/>
          <a:lstStyle/>
          <a:p>
            <a:pPr>
              <a:defRPr/>
            </a:pPr>
            <a:r>
              <a:rPr lang="en-US" sz="1200" b="1" dirty="0"/>
              <a:t>Correct</a:t>
            </a:r>
          </a:p>
        </p:txBody>
      </p:sp>
      <p:sp>
        <p:nvSpPr>
          <p:cNvPr id="28" name="Action Button: Forward or Next 27">
            <a:hlinkClick r:id="" action="ppaction://hlinkshowjump?jump=nextslide" highlightClick="1"/>
          </p:cNvPr>
          <p:cNvSpPr/>
          <p:nvPr/>
        </p:nvSpPr>
        <p:spPr>
          <a:xfrm>
            <a:off x="7848600" y="5943600"/>
            <a:ext cx="762000" cy="304800"/>
          </a:xfrm>
          <a:prstGeom prst="actionButtonForwardNex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a:hlinkClick r:id="" action="ppaction://hlinkshowjump?jump=previousslide"/>
          </p:cNvPr>
          <p:cNvSpPr/>
          <p:nvPr/>
        </p:nvSpPr>
        <p:spPr>
          <a:xfrm>
            <a:off x="76200" y="76200"/>
            <a:ext cx="762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Back</a:t>
            </a:r>
            <a:endParaRPr lang="en-US" sz="1600" b="1"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wd">
                                    <p:tmPct val="50000"/>
                                  </p:iterate>
                                  <p:childTnLst>
                                    <p:set>
                                      <p:cBhvr>
                                        <p:cTn id="6" dur="1" fill="hold">
                                          <p:stCondLst>
                                            <p:cond delay="0"/>
                                          </p:stCondLst>
                                        </p:cTn>
                                        <p:tgtEl>
                                          <p:spTgt spid="13315">
                                            <p:txEl>
                                              <p:pRg st="3" end="3"/>
                                            </p:txEl>
                                          </p:spTgt>
                                        </p:tgtEl>
                                        <p:attrNameLst>
                                          <p:attrName>style.visibility</p:attrName>
                                        </p:attrNameLst>
                                      </p:cBhvr>
                                      <p:to>
                                        <p:strVal val="visible"/>
                                      </p:to>
                                    </p:set>
                                    <p:anim calcmode="discrete" valueType="clr">
                                      <p:cBhvr override="childStyle">
                                        <p:cTn id="7" dur="80"/>
                                        <p:tgtEl>
                                          <p:spTgt spid="1331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315">
                                            <p:txEl>
                                              <p:pRg st="3" end="3"/>
                                            </p:txEl>
                                          </p:spTgt>
                                        </p:tgtEl>
                                        <p:attrNameLst>
                                          <p:attrName>fillcolor</p:attrName>
                                        </p:attrNameLst>
                                      </p:cBhvr>
                                      <p:tavLst>
                                        <p:tav tm="0">
                                          <p:val>
                                            <p:clrVal>
                                              <a:schemeClr val="accent2"/>
                                            </p:clrVal>
                                          </p:val>
                                        </p:tav>
                                        <p:tav tm="50000">
                                          <p:val>
                                            <p:clrVal>
                                              <a:schemeClr val="hlink"/>
                                            </p:clrVal>
                                          </p:val>
                                        </p:tav>
                                      </p:tavLst>
                                    </p:anim>
                                    <p:set>
                                      <p:cBhvr>
                                        <p:cTn id="9" dur="80"/>
                                        <p:tgtEl>
                                          <p:spTgt spid="13315">
                                            <p:txEl>
                                              <p:pRg st="3" end="3"/>
                                            </p:txEl>
                                          </p:spTgt>
                                        </p:tgtEl>
                                        <p:attrNameLst>
                                          <p:attrName>fill.type</p:attrName>
                                        </p:attrNameLst>
                                      </p:cBhvr>
                                      <p:to>
                                        <p:strVal val="solid"/>
                                      </p:to>
                                    </p:set>
                                  </p:childTnLst>
                                </p:cTn>
                              </p:par>
                            </p:childTnLst>
                          </p:cTn>
                        </p:par>
                        <p:par>
                          <p:cTn id="10" fill="hold">
                            <p:stCondLst>
                              <p:cond delay="1840"/>
                            </p:stCondLst>
                            <p:childTnLst>
                              <p:par>
                                <p:cTn id="11" presetID="1"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4"/>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290"/>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89"/>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27" restart="whenNotActive" fill="hold" evtFilter="cancelBubble" nodeType="interactiveSeq">
                <p:stCondLst>
                  <p:cond evt="onClick" delay="0">
                    <p:tgtEl>
                      <p:spTgt spid="16"/>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P spid="11289" grpId="0" animBg="1"/>
      <p:bldP spid="11290" grpId="0" animBg="1"/>
      <p:bldP spid="27"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838200"/>
          </a:xfrm>
        </p:spPr>
        <p:txBody>
          <a:bodyPr/>
          <a:lstStyle/>
          <a:p>
            <a:pPr eaLnBrk="1" hangingPunct="1"/>
            <a:r>
              <a:rPr lang="en-US" sz="3000" smtClean="0"/>
              <a:t>What is Genetics?</a:t>
            </a:r>
          </a:p>
        </p:txBody>
      </p:sp>
      <p:sp>
        <p:nvSpPr>
          <p:cNvPr id="3075" name="Content Placeholder 2"/>
          <p:cNvSpPr>
            <a:spLocks noGrp="1"/>
          </p:cNvSpPr>
          <p:nvPr>
            <p:ph idx="1"/>
          </p:nvPr>
        </p:nvSpPr>
        <p:spPr>
          <a:xfrm>
            <a:off x="0" y="3886200"/>
            <a:ext cx="9144000" cy="2971800"/>
          </a:xfrm>
        </p:spPr>
        <p:txBody>
          <a:bodyPr/>
          <a:lstStyle/>
          <a:p>
            <a:pPr eaLnBrk="1" hangingPunct="1">
              <a:buFont typeface="Arial" charset="0"/>
              <a:buNone/>
            </a:pPr>
            <a:r>
              <a:rPr lang="en-US" sz="2000" smtClean="0"/>
              <a:t>Genetics is a branch of science that studies the patterns of heredity. This means that genetics tries to understand how traits are passed from parent to child.  A better understanding of genetics and heredity will hopefully give those with genetic disorders a better quality of life as new medications and therapies can be designed to help treat illness.</a:t>
            </a:r>
          </a:p>
        </p:txBody>
      </p:sp>
      <p:pic>
        <p:nvPicPr>
          <p:cNvPr id="4100" name="Picture 5" descr="Image215"/>
          <p:cNvPicPr>
            <a:picLocks noChangeAspect="1" noChangeArrowheads="1"/>
          </p:cNvPicPr>
          <p:nvPr/>
        </p:nvPicPr>
        <p:blipFill>
          <a:blip r:embed="rId2" cstate="print"/>
          <a:srcRect/>
          <a:stretch>
            <a:fillRect/>
          </a:stretch>
        </p:blipFill>
        <p:spPr bwMode="auto">
          <a:xfrm>
            <a:off x="228600" y="685800"/>
            <a:ext cx="2565400" cy="3200400"/>
          </a:xfrm>
          <a:prstGeom prst="rect">
            <a:avLst/>
          </a:prstGeom>
          <a:noFill/>
          <a:ln w="9525">
            <a:noFill/>
            <a:miter lim="800000"/>
            <a:headEnd/>
            <a:tailEnd/>
          </a:ln>
        </p:spPr>
      </p:pic>
      <p:sp>
        <p:nvSpPr>
          <p:cNvPr id="3080" name="AutoShape 8">
            <a:hlinkClick r:id="" action="ppaction://hlinkshowjump?jump=nextslide" highlightClick="1"/>
          </p:cNvPr>
          <p:cNvSpPr>
            <a:spLocks noChangeArrowheads="1"/>
          </p:cNvSpPr>
          <p:nvPr/>
        </p:nvSpPr>
        <p:spPr bwMode="auto">
          <a:xfrm>
            <a:off x="5867400" y="5181600"/>
            <a:ext cx="533400" cy="304800"/>
          </a:xfrm>
          <a:prstGeom prst="actionButtonForwardNext">
            <a:avLst/>
          </a:prstGeom>
          <a:solidFill>
            <a:schemeClr val="accent1"/>
          </a:solidFill>
          <a:ln w="9525">
            <a:noFill/>
            <a:miter lim="800000"/>
            <a:headEnd/>
            <a:tailEnd/>
          </a:ln>
        </p:spPr>
        <p:txBody>
          <a:bodyPr wrap="none" anchor="ctr"/>
          <a:lstStyle/>
          <a:p>
            <a:endParaRPr lang="en-US" sz="1800">
              <a:solidFill>
                <a:schemeClr val="tx1"/>
              </a:solidFill>
            </a:endParaRPr>
          </a:p>
        </p:txBody>
      </p:sp>
      <p:sp>
        <p:nvSpPr>
          <p:cNvPr id="4103" name="AutoShape 10">
            <a:hlinkClick r:id="rId3"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pic>
        <p:nvPicPr>
          <p:cNvPr id="4104" name="Picture 11" descr="au-map"/>
          <p:cNvPicPr>
            <a:picLocks noChangeAspect="1" noChangeArrowheads="1"/>
          </p:cNvPicPr>
          <p:nvPr/>
        </p:nvPicPr>
        <p:blipFill>
          <a:blip r:embed="rId4" cstate="print"/>
          <a:srcRect/>
          <a:stretch>
            <a:fillRect/>
          </a:stretch>
        </p:blipFill>
        <p:spPr bwMode="auto">
          <a:xfrm>
            <a:off x="5715000" y="609600"/>
            <a:ext cx="3071813" cy="3305175"/>
          </a:xfrm>
          <a:prstGeom prst="rect">
            <a:avLst/>
          </a:prstGeom>
          <a:noFill/>
          <a:ln w="9525">
            <a:noFill/>
            <a:miter lim="800000"/>
            <a:headEnd/>
            <a:tailEnd/>
          </a:ln>
        </p:spPr>
      </p:pic>
      <p:sp>
        <p:nvSpPr>
          <p:cNvPr id="2" name="Rectangle 1">
            <a:hlinkClick r:id="" action="ppaction://hlinkshowjump?jump=previousslide"/>
          </p:cNvPr>
          <p:cNvSpPr/>
          <p:nvPr/>
        </p:nvSpPr>
        <p:spPr>
          <a:xfrm>
            <a:off x="76200" y="76200"/>
            <a:ext cx="762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Back</a:t>
            </a:r>
            <a:endParaRPr lang="en-US" sz="1600" b="1"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wd">
                                    <p:tmPct val="50000"/>
                                  </p:iterate>
                                  <p:childTnLst>
                                    <p:set>
                                      <p:cBhvr>
                                        <p:cTn id="6" dur="1" fill="hold">
                                          <p:stCondLst>
                                            <p:cond delay="0"/>
                                          </p:stCondLst>
                                        </p:cTn>
                                        <p:tgtEl>
                                          <p:spTgt spid="3075">
                                            <p:txEl>
                                              <p:pRg st="0" end="0"/>
                                            </p:txEl>
                                          </p:spTgt>
                                        </p:tgtEl>
                                        <p:attrNameLst>
                                          <p:attrName>style.visibility</p:attrName>
                                        </p:attrNameLst>
                                      </p:cBhvr>
                                      <p:to>
                                        <p:strVal val="visible"/>
                                      </p:to>
                                    </p:set>
                                    <p:anim calcmode="discrete" valueType="clr">
                                      <p:cBhvr override="childStyle">
                                        <p:cTn id="7" dur="80"/>
                                        <p:tgtEl>
                                          <p:spTgt spid="307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075">
                                            <p:txEl>
                                              <p:pRg st="0" end="0"/>
                                            </p:txEl>
                                          </p:spTgt>
                                        </p:tgtEl>
                                        <p:attrNameLst>
                                          <p:attrName>fill.type</p:attrName>
                                        </p:attrNameLst>
                                      </p:cBhvr>
                                      <p:to>
                                        <p:strVal val="solid"/>
                                      </p:to>
                                    </p:set>
                                  </p:childTnLst>
                                </p:cTn>
                              </p:par>
                            </p:childTnLst>
                          </p:cTn>
                        </p:par>
                        <p:par>
                          <p:cTn id="10" fill="hold">
                            <p:stCondLst>
                              <p:cond delay="2480"/>
                            </p:stCondLst>
                            <p:childTnLst>
                              <p:par>
                                <p:cTn id="11" presetID="1" presetClass="entr" presetSubtype="0" fill="hold" grpId="0" nodeType="afterEffect">
                                  <p:stCondLst>
                                    <p:cond delay="0"/>
                                  </p:stCondLst>
                                  <p:childTnLst>
                                    <p:set>
                                      <p:cBhvr>
                                        <p:cTn id="12"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308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0"/>
            <a:ext cx="9144000" cy="838200"/>
          </a:xfrm>
        </p:spPr>
        <p:txBody>
          <a:bodyPr/>
          <a:lstStyle/>
          <a:p>
            <a:pPr eaLnBrk="1" hangingPunct="1"/>
            <a:r>
              <a:rPr lang="en-US" sz="3000" smtClean="0"/>
              <a:t>The F1 Answers</a:t>
            </a:r>
          </a:p>
        </p:txBody>
      </p:sp>
      <p:sp>
        <p:nvSpPr>
          <p:cNvPr id="13315" name="Content Placeholder 2"/>
          <p:cNvSpPr>
            <a:spLocks noGrp="1"/>
          </p:cNvSpPr>
          <p:nvPr>
            <p:ph idx="1"/>
          </p:nvPr>
        </p:nvSpPr>
        <p:spPr>
          <a:xfrm>
            <a:off x="0" y="3886200"/>
            <a:ext cx="9144000" cy="2057400"/>
          </a:xfrm>
        </p:spPr>
        <p:txBody>
          <a:bodyPr/>
          <a:lstStyle/>
          <a:p>
            <a:pPr eaLnBrk="1" hangingPunct="1">
              <a:buFont typeface="Arial" charset="0"/>
              <a:buNone/>
            </a:pPr>
            <a:r>
              <a:rPr lang="en-US" sz="2000" smtClean="0"/>
              <a:t>This is why Mendel found that 100% of the F1 generation was purple in color. Every baby flower received a copy of the dominant purple allele (P) and also a copy of the recessive white allele (p). But because purple was dominant, the color white was hidden. Every baby flower had a gene combination (genotype) of P</a:t>
            </a:r>
            <a:r>
              <a:rPr lang="en-US" sz="1700" smtClean="0"/>
              <a:t>p</a:t>
            </a:r>
            <a:r>
              <a:rPr lang="en-US" sz="2000" smtClean="0"/>
              <a:t> .</a:t>
            </a:r>
          </a:p>
          <a:p>
            <a:pPr eaLnBrk="1" hangingPunct="1">
              <a:buFont typeface="Arial" charset="0"/>
              <a:buNone/>
            </a:pPr>
            <a:r>
              <a:rPr lang="en-US" sz="2000" smtClean="0"/>
              <a:t>So why the 3 purple:1 white ratio in the F2 generation? Let’s see more closely.</a:t>
            </a:r>
          </a:p>
        </p:txBody>
      </p:sp>
      <p:pic>
        <p:nvPicPr>
          <p:cNvPr id="30724" name="Picture 16"/>
          <p:cNvPicPr>
            <a:picLocks noChangeAspect="1" noChangeArrowheads="1"/>
          </p:cNvPicPr>
          <p:nvPr/>
        </p:nvPicPr>
        <p:blipFill>
          <a:blip r:embed="rId2" cstate="print"/>
          <a:srcRect/>
          <a:stretch>
            <a:fillRect/>
          </a:stretch>
        </p:blipFill>
        <p:spPr bwMode="auto">
          <a:xfrm>
            <a:off x="0" y="914400"/>
            <a:ext cx="1905000" cy="2025650"/>
          </a:xfrm>
          <a:prstGeom prst="rect">
            <a:avLst/>
          </a:prstGeom>
          <a:noFill/>
          <a:ln w="9525">
            <a:noFill/>
            <a:miter lim="800000"/>
            <a:headEnd/>
            <a:tailEnd/>
          </a:ln>
        </p:spPr>
      </p:pic>
      <p:sp>
        <p:nvSpPr>
          <p:cNvPr id="30725" name="TextBox 4"/>
          <p:cNvSpPr txBox="1">
            <a:spLocks noChangeArrowheads="1"/>
          </p:cNvSpPr>
          <p:nvPr/>
        </p:nvSpPr>
        <p:spPr bwMode="auto">
          <a:xfrm>
            <a:off x="5562600" y="2874963"/>
            <a:ext cx="381000" cy="630237"/>
          </a:xfrm>
          <a:prstGeom prst="rect">
            <a:avLst/>
          </a:prstGeom>
          <a:noFill/>
          <a:ln w="9525">
            <a:noFill/>
            <a:miter lim="800000"/>
            <a:headEnd/>
            <a:tailEnd/>
          </a:ln>
        </p:spPr>
        <p:txBody>
          <a:bodyPr>
            <a:spAutoFit/>
          </a:bodyPr>
          <a:lstStyle/>
          <a:p>
            <a:r>
              <a:rPr lang="en-US" sz="3500">
                <a:solidFill>
                  <a:schemeClr val="tx1"/>
                </a:solidFill>
              </a:rPr>
              <a:t>P</a:t>
            </a:r>
          </a:p>
        </p:txBody>
      </p:sp>
      <p:sp>
        <p:nvSpPr>
          <p:cNvPr id="30726" name="TextBox 5"/>
          <p:cNvSpPr txBox="1">
            <a:spLocks noChangeArrowheads="1"/>
          </p:cNvSpPr>
          <p:nvPr/>
        </p:nvSpPr>
        <p:spPr bwMode="auto">
          <a:xfrm>
            <a:off x="5791200" y="3027363"/>
            <a:ext cx="381000" cy="476250"/>
          </a:xfrm>
          <a:prstGeom prst="rect">
            <a:avLst/>
          </a:prstGeom>
          <a:noFill/>
          <a:ln w="9525">
            <a:noFill/>
            <a:miter lim="800000"/>
            <a:headEnd/>
            <a:tailEnd/>
          </a:ln>
        </p:spPr>
        <p:txBody>
          <a:bodyPr>
            <a:spAutoFit/>
          </a:bodyPr>
          <a:lstStyle/>
          <a:p>
            <a:r>
              <a:rPr lang="en-US" sz="2500">
                <a:solidFill>
                  <a:schemeClr val="tx1"/>
                </a:solidFill>
              </a:rPr>
              <a:t>p</a:t>
            </a:r>
          </a:p>
        </p:txBody>
      </p:sp>
      <p:pic>
        <p:nvPicPr>
          <p:cNvPr id="30727" name="Picture 16"/>
          <p:cNvPicPr>
            <a:picLocks noChangeAspect="1" noChangeArrowheads="1"/>
          </p:cNvPicPr>
          <p:nvPr/>
        </p:nvPicPr>
        <p:blipFill>
          <a:blip r:embed="rId2" cstate="print"/>
          <a:srcRect/>
          <a:stretch>
            <a:fillRect/>
          </a:stretch>
        </p:blipFill>
        <p:spPr bwMode="auto">
          <a:xfrm>
            <a:off x="2362200" y="990600"/>
            <a:ext cx="1905000" cy="2025650"/>
          </a:xfrm>
          <a:prstGeom prst="rect">
            <a:avLst/>
          </a:prstGeom>
          <a:noFill/>
          <a:ln w="9525">
            <a:noFill/>
            <a:miter lim="800000"/>
            <a:headEnd/>
            <a:tailEnd/>
          </a:ln>
        </p:spPr>
      </p:pic>
      <p:pic>
        <p:nvPicPr>
          <p:cNvPr id="30728" name="Picture 16"/>
          <p:cNvPicPr>
            <a:picLocks noChangeAspect="1" noChangeArrowheads="1"/>
          </p:cNvPicPr>
          <p:nvPr/>
        </p:nvPicPr>
        <p:blipFill>
          <a:blip r:embed="rId2" cstate="print"/>
          <a:srcRect/>
          <a:stretch>
            <a:fillRect/>
          </a:stretch>
        </p:blipFill>
        <p:spPr bwMode="auto">
          <a:xfrm>
            <a:off x="4800600" y="990600"/>
            <a:ext cx="1905000" cy="2025650"/>
          </a:xfrm>
          <a:prstGeom prst="rect">
            <a:avLst/>
          </a:prstGeom>
          <a:noFill/>
          <a:ln w="9525">
            <a:noFill/>
            <a:miter lim="800000"/>
            <a:headEnd/>
            <a:tailEnd/>
          </a:ln>
        </p:spPr>
      </p:pic>
      <p:pic>
        <p:nvPicPr>
          <p:cNvPr id="30729" name="Picture 16"/>
          <p:cNvPicPr>
            <a:picLocks noChangeAspect="1" noChangeArrowheads="1"/>
          </p:cNvPicPr>
          <p:nvPr/>
        </p:nvPicPr>
        <p:blipFill>
          <a:blip r:embed="rId2" cstate="print"/>
          <a:srcRect/>
          <a:stretch>
            <a:fillRect/>
          </a:stretch>
        </p:blipFill>
        <p:spPr bwMode="auto">
          <a:xfrm>
            <a:off x="7239000" y="990600"/>
            <a:ext cx="1905000" cy="2025650"/>
          </a:xfrm>
          <a:prstGeom prst="rect">
            <a:avLst/>
          </a:prstGeom>
          <a:noFill/>
          <a:ln w="9525">
            <a:noFill/>
            <a:miter lim="800000"/>
            <a:headEnd/>
            <a:tailEnd/>
          </a:ln>
        </p:spPr>
      </p:pic>
      <p:sp>
        <p:nvSpPr>
          <p:cNvPr id="30730" name="TextBox 9"/>
          <p:cNvSpPr txBox="1">
            <a:spLocks noChangeArrowheads="1"/>
          </p:cNvSpPr>
          <p:nvPr/>
        </p:nvSpPr>
        <p:spPr bwMode="auto">
          <a:xfrm>
            <a:off x="7848600" y="2895600"/>
            <a:ext cx="381000" cy="630238"/>
          </a:xfrm>
          <a:prstGeom prst="rect">
            <a:avLst/>
          </a:prstGeom>
          <a:noFill/>
          <a:ln w="9525">
            <a:noFill/>
            <a:miter lim="800000"/>
            <a:headEnd/>
            <a:tailEnd/>
          </a:ln>
        </p:spPr>
        <p:txBody>
          <a:bodyPr>
            <a:spAutoFit/>
          </a:bodyPr>
          <a:lstStyle/>
          <a:p>
            <a:r>
              <a:rPr lang="en-US" sz="3500">
                <a:solidFill>
                  <a:schemeClr val="tx1"/>
                </a:solidFill>
              </a:rPr>
              <a:t>P</a:t>
            </a:r>
          </a:p>
        </p:txBody>
      </p:sp>
      <p:sp>
        <p:nvSpPr>
          <p:cNvPr id="30731" name="TextBox 10"/>
          <p:cNvSpPr txBox="1">
            <a:spLocks noChangeArrowheads="1"/>
          </p:cNvSpPr>
          <p:nvPr/>
        </p:nvSpPr>
        <p:spPr bwMode="auto">
          <a:xfrm>
            <a:off x="8077200" y="3048000"/>
            <a:ext cx="381000" cy="477838"/>
          </a:xfrm>
          <a:prstGeom prst="rect">
            <a:avLst/>
          </a:prstGeom>
          <a:noFill/>
          <a:ln w="9525">
            <a:noFill/>
            <a:miter lim="800000"/>
            <a:headEnd/>
            <a:tailEnd/>
          </a:ln>
        </p:spPr>
        <p:txBody>
          <a:bodyPr>
            <a:spAutoFit/>
          </a:bodyPr>
          <a:lstStyle/>
          <a:p>
            <a:r>
              <a:rPr lang="en-US" sz="2500">
                <a:solidFill>
                  <a:schemeClr val="tx1"/>
                </a:solidFill>
              </a:rPr>
              <a:t>p</a:t>
            </a:r>
          </a:p>
        </p:txBody>
      </p:sp>
      <p:sp>
        <p:nvSpPr>
          <p:cNvPr id="30732" name="TextBox 11"/>
          <p:cNvSpPr txBox="1">
            <a:spLocks noChangeArrowheads="1"/>
          </p:cNvSpPr>
          <p:nvPr/>
        </p:nvSpPr>
        <p:spPr bwMode="auto">
          <a:xfrm>
            <a:off x="2895600" y="2895600"/>
            <a:ext cx="381000" cy="630238"/>
          </a:xfrm>
          <a:prstGeom prst="rect">
            <a:avLst/>
          </a:prstGeom>
          <a:noFill/>
          <a:ln w="9525">
            <a:noFill/>
            <a:miter lim="800000"/>
            <a:headEnd/>
            <a:tailEnd/>
          </a:ln>
        </p:spPr>
        <p:txBody>
          <a:bodyPr>
            <a:spAutoFit/>
          </a:bodyPr>
          <a:lstStyle/>
          <a:p>
            <a:r>
              <a:rPr lang="en-US" sz="3500">
                <a:solidFill>
                  <a:schemeClr val="tx1"/>
                </a:solidFill>
              </a:rPr>
              <a:t>P</a:t>
            </a:r>
          </a:p>
        </p:txBody>
      </p:sp>
      <p:sp>
        <p:nvSpPr>
          <p:cNvPr id="30733" name="TextBox 12"/>
          <p:cNvSpPr txBox="1">
            <a:spLocks noChangeArrowheads="1"/>
          </p:cNvSpPr>
          <p:nvPr/>
        </p:nvSpPr>
        <p:spPr bwMode="auto">
          <a:xfrm>
            <a:off x="3124200" y="3048000"/>
            <a:ext cx="381000" cy="477838"/>
          </a:xfrm>
          <a:prstGeom prst="rect">
            <a:avLst/>
          </a:prstGeom>
          <a:noFill/>
          <a:ln w="9525">
            <a:noFill/>
            <a:miter lim="800000"/>
            <a:headEnd/>
            <a:tailEnd/>
          </a:ln>
        </p:spPr>
        <p:txBody>
          <a:bodyPr>
            <a:spAutoFit/>
          </a:bodyPr>
          <a:lstStyle/>
          <a:p>
            <a:r>
              <a:rPr lang="en-US" sz="2500">
                <a:solidFill>
                  <a:schemeClr val="tx1"/>
                </a:solidFill>
              </a:rPr>
              <a:t>p</a:t>
            </a:r>
          </a:p>
        </p:txBody>
      </p:sp>
      <p:sp>
        <p:nvSpPr>
          <p:cNvPr id="30734" name="TextBox 13"/>
          <p:cNvSpPr txBox="1">
            <a:spLocks noChangeArrowheads="1"/>
          </p:cNvSpPr>
          <p:nvPr/>
        </p:nvSpPr>
        <p:spPr bwMode="auto">
          <a:xfrm>
            <a:off x="609600" y="2895600"/>
            <a:ext cx="381000" cy="630238"/>
          </a:xfrm>
          <a:prstGeom prst="rect">
            <a:avLst/>
          </a:prstGeom>
          <a:noFill/>
          <a:ln w="9525">
            <a:noFill/>
            <a:miter lim="800000"/>
            <a:headEnd/>
            <a:tailEnd/>
          </a:ln>
        </p:spPr>
        <p:txBody>
          <a:bodyPr>
            <a:spAutoFit/>
          </a:bodyPr>
          <a:lstStyle/>
          <a:p>
            <a:r>
              <a:rPr lang="en-US" sz="3500">
                <a:solidFill>
                  <a:schemeClr val="tx1"/>
                </a:solidFill>
              </a:rPr>
              <a:t>P</a:t>
            </a:r>
          </a:p>
        </p:txBody>
      </p:sp>
      <p:sp>
        <p:nvSpPr>
          <p:cNvPr id="30735" name="TextBox 14"/>
          <p:cNvSpPr txBox="1">
            <a:spLocks noChangeArrowheads="1"/>
          </p:cNvSpPr>
          <p:nvPr/>
        </p:nvSpPr>
        <p:spPr bwMode="auto">
          <a:xfrm>
            <a:off x="838200" y="3048000"/>
            <a:ext cx="381000" cy="477838"/>
          </a:xfrm>
          <a:prstGeom prst="rect">
            <a:avLst/>
          </a:prstGeom>
          <a:noFill/>
          <a:ln w="9525">
            <a:noFill/>
            <a:miter lim="800000"/>
            <a:headEnd/>
            <a:tailEnd/>
          </a:ln>
        </p:spPr>
        <p:txBody>
          <a:bodyPr>
            <a:spAutoFit/>
          </a:bodyPr>
          <a:lstStyle/>
          <a:p>
            <a:r>
              <a:rPr lang="en-US" sz="2500">
                <a:solidFill>
                  <a:schemeClr val="tx1"/>
                </a:solidFill>
              </a:rPr>
              <a:t>p</a:t>
            </a:r>
          </a:p>
        </p:txBody>
      </p:sp>
      <p:sp>
        <p:nvSpPr>
          <p:cNvPr id="16" name="Action Button: Forward or Next 15">
            <a:hlinkClick r:id="" action="ppaction://hlinkshowjump?jump=nextslide" highlightClick="1"/>
          </p:cNvPr>
          <p:cNvSpPr/>
          <p:nvPr/>
        </p:nvSpPr>
        <p:spPr>
          <a:xfrm>
            <a:off x="4267200" y="5867400"/>
            <a:ext cx="9144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0738" name="AutoShape 10">
            <a:hlinkClick r:id="rId3"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cxnSp>
        <p:nvCxnSpPr>
          <p:cNvPr id="3" name="Straight Arrow Connector 2"/>
          <p:cNvCxnSpPr/>
          <p:nvPr/>
        </p:nvCxnSpPr>
        <p:spPr>
          <a:xfrm flipV="1">
            <a:off x="762000" y="3429000"/>
            <a:ext cx="0" cy="29051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0740" name="TextBox 3"/>
          <p:cNvSpPr txBox="1">
            <a:spLocks noChangeArrowheads="1"/>
          </p:cNvSpPr>
          <p:nvPr/>
        </p:nvSpPr>
        <p:spPr bwMode="auto">
          <a:xfrm>
            <a:off x="-152400" y="3581400"/>
            <a:ext cx="1066800" cy="276225"/>
          </a:xfrm>
          <a:prstGeom prst="rect">
            <a:avLst/>
          </a:prstGeom>
          <a:noFill/>
          <a:ln w="9525">
            <a:noFill/>
            <a:miter lim="800000"/>
            <a:headEnd/>
            <a:tailEnd/>
          </a:ln>
        </p:spPr>
        <p:txBody>
          <a:bodyPr>
            <a:spAutoFit/>
          </a:bodyPr>
          <a:lstStyle/>
          <a:p>
            <a:pPr algn="ctr"/>
            <a:r>
              <a:rPr lang="en-US" sz="1200">
                <a:solidFill>
                  <a:schemeClr val="tx1"/>
                </a:solidFill>
              </a:rPr>
              <a:t>dominant</a:t>
            </a:r>
          </a:p>
        </p:txBody>
      </p:sp>
      <p:cxnSp>
        <p:nvCxnSpPr>
          <p:cNvPr id="23" name="Straight Arrow Connector 22"/>
          <p:cNvCxnSpPr/>
          <p:nvPr/>
        </p:nvCxnSpPr>
        <p:spPr>
          <a:xfrm flipV="1">
            <a:off x="3048000" y="3429000"/>
            <a:ext cx="0" cy="29051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0742" name="TextBox 23"/>
          <p:cNvSpPr txBox="1">
            <a:spLocks noChangeArrowheads="1"/>
          </p:cNvSpPr>
          <p:nvPr/>
        </p:nvSpPr>
        <p:spPr bwMode="auto">
          <a:xfrm>
            <a:off x="2133600" y="3581400"/>
            <a:ext cx="1066800" cy="276225"/>
          </a:xfrm>
          <a:prstGeom prst="rect">
            <a:avLst/>
          </a:prstGeom>
          <a:noFill/>
          <a:ln w="9525">
            <a:noFill/>
            <a:miter lim="800000"/>
            <a:headEnd/>
            <a:tailEnd/>
          </a:ln>
        </p:spPr>
        <p:txBody>
          <a:bodyPr>
            <a:spAutoFit/>
          </a:bodyPr>
          <a:lstStyle/>
          <a:p>
            <a:pPr algn="ctr"/>
            <a:r>
              <a:rPr lang="en-US" sz="1200">
                <a:solidFill>
                  <a:schemeClr val="tx1"/>
                </a:solidFill>
              </a:rPr>
              <a:t>dominant</a:t>
            </a:r>
          </a:p>
        </p:txBody>
      </p:sp>
      <p:cxnSp>
        <p:nvCxnSpPr>
          <p:cNvPr id="25" name="Straight Arrow Connector 24"/>
          <p:cNvCxnSpPr/>
          <p:nvPr/>
        </p:nvCxnSpPr>
        <p:spPr>
          <a:xfrm flipV="1">
            <a:off x="5715000" y="3429000"/>
            <a:ext cx="0" cy="29051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0744" name="TextBox 25"/>
          <p:cNvSpPr txBox="1">
            <a:spLocks noChangeArrowheads="1"/>
          </p:cNvSpPr>
          <p:nvPr/>
        </p:nvSpPr>
        <p:spPr bwMode="auto">
          <a:xfrm>
            <a:off x="4800600" y="3581400"/>
            <a:ext cx="1066800" cy="276225"/>
          </a:xfrm>
          <a:prstGeom prst="rect">
            <a:avLst/>
          </a:prstGeom>
          <a:noFill/>
          <a:ln w="9525">
            <a:noFill/>
            <a:miter lim="800000"/>
            <a:headEnd/>
            <a:tailEnd/>
          </a:ln>
        </p:spPr>
        <p:txBody>
          <a:bodyPr>
            <a:spAutoFit/>
          </a:bodyPr>
          <a:lstStyle/>
          <a:p>
            <a:pPr algn="ctr"/>
            <a:r>
              <a:rPr lang="en-US" sz="1200">
                <a:solidFill>
                  <a:schemeClr val="tx1"/>
                </a:solidFill>
              </a:rPr>
              <a:t>dominant</a:t>
            </a:r>
          </a:p>
        </p:txBody>
      </p:sp>
      <p:cxnSp>
        <p:nvCxnSpPr>
          <p:cNvPr id="27" name="Straight Arrow Connector 26"/>
          <p:cNvCxnSpPr/>
          <p:nvPr/>
        </p:nvCxnSpPr>
        <p:spPr>
          <a:xfrm flipV="1">
            <a:off x="8001000" y="3429000"/>
            <a:ext cx="0" cy="29051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0746" name="TextBox 27"/>
          <p:cNvSpPr txBox="1">
            <a:spLocks noChangeArrowheads="1"/>
          </p:cNvSpPr>
          <p:nvPr/>
        </p:nvSpPr>
        <p:spPr bwMode="auto">
          <a:xfrm>
            <a:off x="7086600" y="3581400"/>
            <a:ext cx="1066800" cy="276225"/>
          </a:xfrm>
          <a:prstGeom prst="rect">
            <a:avLst/>
          </a:prstGeom>
          <a:noFill/>
          <a:ln w="9525">
            <a:noFill/>
            <a:miter lim="800000"/>
            <a:headEnd/>
            <a:tailEnd/>
          </a:ln>
        </p:spPr>
        <p:txBody>
          <a:bodyPr>
            <a:spAutoFit/>
          </a:bodyPr>
          <a:lstStyle/>
          <a:p>
            <a:pPr algn="ctr"/>
            <a:r>
              <a:rPr lang="en-US" sz="1200">
                <a:solidFill>
                  <a:schemeClr val="tx1"/>
                </a:solidFill>
              </a:rPr>
              <a:t>dominant</a:t>
            </a:r>
          </a:p>
        </p:txBody>
      </p:sp>
      <p:sp>
        <p:nvSpPr>
          <p:cNvPr id="28" name="Rectangle 27">
            <a:hlinkClick r:id="" action="ppaction://hlinkshowjump?jump=previousslide"/>
          </p:cNvPr>
          <p:cNvSpPr/>
          <p:nvPr/>
        </p:nvSpPr>
        <p:spPr>
          <a:xfrm>
            <a:off x="76200" y="76200"/>
            <a:ext cx="762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Back</a:t>
            </a:r>
            <a:endParaRPr lang="en-US" sz="1600" b="1"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iterate type="wd">
                                    <p:tmPct val="7000"/>
                                  </p:iterate>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845"/>
                            </p:stCondLst>
                            <p:childTnLst>
                              <p:par>
                                <p:cTn id="10" presetID="2" presetClass="entr" presetSubtype="4" fill="hold" grpId="0" nodeType="afterEffect">
                                  <p:stCondLst>
                                    <p:cond delay="0"/>
                                  </p:stCondLst>
                                  <p:iterate type="wd">
                                    <p:tmPct val="7000"/>
                                  </p:iterate>
                                  <p:childTnLst>
                                    <p:set>
                                      <p:cBhvr>
                                        <p:cTn id="11" dur="1" fill="hold">
                                          <p:stCondLst>
                                            <p:cond delay="0"/>
                                          </p:stCondLst>
                                        </p:cTn>
                                        <p:tgtEl>
                                          <p:spTgt spid="13315">
                                            <p:txEl>
                                              <p:pRg st="1" end="1"/>
                                            </p:txEl>
                                          </p:spTgt>
                                        </p:tgtEl>
                                        <p:attrNameLst>
                                          <p:attrName>style.visibility</p:attrName>
                                        </p:attrNameLst>
                                      </p:cBhvr>
                                      <p:to>
                                        <p:strVal val="visible"/>
                                      </p:to>
                                    </p:set>
                                    <p:anim calcmode="lin" valueType="num">
                                      <p:cBhvr additive="base">
                                        <p:cTn id="12"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905"/>
                            </p:stCondLst>
                            <p:childTnLst>
                              <p:par>
                                <p:cTn id="15" presetID="1"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0"/>
            <a:ext cx="9144000" cy="838200"/>
          </a:xfrm>
        </p:spPr>
        <p:txBody>
          <a:bodyPr/>
          <a:lstStyle/>
          <a:p>
            <a:pPr eaLnBrk="1" hangingPunct="1"/>
            <a:r>
              <a:rPr lang="en-US" sz="3000" smtClean="0"/>
              <a:t>Why 25% White?</a:t>
            </a:r>
          </a:p>
        </p:txBody>
      </p:sp>
      <p:sp>
        <p:nvSpPr>
          <p:cNvPr id="31747" name="Content Placeholder 2"/>
          <p:cNvSpPr>
            <a:spLocks noGrp="1"/>
          </p:cNvSpPr>
          <p:nvPr>
            <p:ph idx="1"/>
          </p:nvPr>
        </p:nvSpPr>
        <p:spPr>
          <a:xfrm>
            <a:off x="0" y="2667000"/>
            <a:ext cx="9144000" cy="1828800"/>
          </a:xfrm>
        </p:spPr>
        <p:txBody>
          <a:bodyPr/>
          <a:lstStyle/>
          <a:p>
            <a:pPr eaLnBrk="1" hangingPunct="1">
              <a:buFont typeface="Arial" charset="0"/>
              <a:buNone/>
            </a:pPr>
            <a:r>
              <a:rPr lang="en-US" sz="2000" smtClean="0"/>
              <a:t>Remember that Mendel allowed the F1 generation reproduce with one another. Because of this, he unknowingly brought back the color white. Here’s how. There are 4 possible ways for alleles to combine during reproduction. Here they are.</a:t>
            </a:r>
          </a:p>
        </p:txBody>
      </p:sp>
      <p:pic>
        <p:nvPicPr>
          <p:cNvPr id="31748" name="Picture 16"/>
          <p:cNvPicPr>
            <a:picLocks noChangeAspect="1" noChangeArrowheads="1"/>
          </p:cNvPicPr>
          <p:nvPr/>
        </p:nvPicPr>
        <p:blipFill>
          <a:blip r:embed="rId2" cstate="print"/>
          <a:srcRect/>
          <a:stretch>
            <a:fillRect/>
          </a:stretch>
        </p:blipFill>
        <p:spPr bwMode="auto">
          <a:xfrm>
            <a:off x="0" y="0"/>
            <a:ext cx="1474788" cy="1568450"/>
          </a:xfrm>
          <a:prstGeom prst="rect">
            <a:avLst/>
          </a:prstGeom>
          <a:noFill/>
          <a:ln w="9525">
            <a:noFill/>
            <a:miter lim="800000"/>
            <a:headEnd/>
            <a:tailEnd/>
          </a:ln>
        </p:spPr>
      </p:pic>
      <p:pic>
        <p:nvPicPr>
          <p:cNvPr id="31749" name="Picture 16"/>
          <p:cNvPicPr>
            <a:picLocks noChangeAspect="1" noChangeArrowheads="1"/>
          </p:cNvPicPr>
          <p:nvPr/>
        </p:nvPicPr>
        <p:blipFill>
          <a:blip r:embed="rId2" cstate="print"/>
          <a:srcRect/>
          <a:stretch>
            <a:fillRect/>
          </a:stretch>
        </p:blipFill>
        <p:spPr bwMode="auto">
          <a:xfrm>
            <a:off x="7669213" y="0"/>
            <a:ext cx="1474787" cy="1568450"/>
          </a:xfrm>
          <a:prstGeom prst="rect">
            <a:avLst/>
          </a:prstGeom>
          <a:noFill/>
          <a:ln w="9525">
            <a:noFill/>
            <a:miter lim="800000"/>
            <a:headEnd/>
            <a:tailEnd/>
          </a:ln>
        </p:spPr>
      </p:pic>
      <p:pic>
        <p:nvPicPr>
          <p:cNvPr id="31750" name="Picture 16"/>
          <p:cNvPicPr>
            <a:picLocks noChangeAspect="1" noChangeArrowheads="1"/>
          </p:cNvPicPr>
          <p:nvPr/>
        </p:nvPicPr>
        <p:blipFill>
          <a:blip r:embed="rId2" cstate="print"/>
          <a:srcRect/>
          <a:stretch>
            <a:fillRect/>
          </a:stretch>
        </p:blipFill>
        <p:spPr bwMode="auto">
          <a:xfrm>
            <a:off x="0" y="4724400"/>
            <a:ext cx="1074738" cy="1143000"/>
          </a:xfrm>
          <a:prstGeom prst="rect">
            <a:avLst/>
          </a:prstGeom>
          <a:noFill/>
          <a:ln w="9525">
            <a:noFill/>
            <a:miter lim="800000"/>
            <a:headEnd/>
            <a:tailEnd/>
          </a:ln>
        </p:spPr>
      </p:pic>
      <p:sp>
        <p:nvSpPr>
          <p:cNvPr id="14355" name="TextBox 13"/>
          <p:cNvSpPr txBox="1">
            <a:spLocks noChangeArrowheads="1"/>
          </p:cNvSpPr>
          <p:nvPr/>
        </p:nvSpPr>
        <p:spPr bwMode="auto">
          <a:xfrm>
            <a:off x="381000" y="1828800"/>
            <a:ext cx="381000" cy="625475"/>
          </a:xfrm>
          <a:prstGeom prst="rect">
            <a:avLst/>
          </a:prstGeom>
          <a:noFill/>
          <a:ln w="9525">
            <a:noFill/>
            <a:miter lim="800000"/>
            <a:headEnd/>
            <a:tailEnd/>
          </a:ln>
        </p:spPr>
        <p:txBody>
          <a:bodyPr>
            <a:spAutoFit/>
          </a:bodyPr>
          <a:lstStyle/>
          <a:p>
            <a:r>
              <a:rPr lang="en-US" sz="3500">
                <a:solidFill>
                  <a:schemeClr val="tx1"/>
                </a:solidFill>
              </a:rPr>
              <a:t>P</a:t>
            </a:r>
          </a:p>
        </p:txBody>
      </p:sp>
      <p:sp>
        <p:nvSpPr>
          <p:cNvPr id="14356" name="TextBox 13"/>
          <p:cNvSpPr txBox="1">
            <a:spLocks noChangeArrowheads="1"/>
          </p:cNvSpPr>
          <p:nvPr/>
        </p:nvSpPr>
        <p:spPr bwMode="auto">
          <a:xfrm>
            <a:off x="7934325" y="1752600"/>
            <a:ext cx="371475" cy="625475"/>
          </a:xfrm>
          <a:prstGeom prst="rect">
            <a:avLst/>
          </a:prstGeom>
          <a:noFill/>
          <a:ln w="9525">
            <a:noFill/>
            <a:miter lim="800000"/>
            <a:headEnd/>
            <a:tailEnd/>
          </a:ln>
        </p:spPr>
        <p:txBody>
          <a:bodyPr>
            <a:spAutoFit/>
          </a:bodyPr>
          <a:lstStyle/>
          <a:p>
            <a:r>
              <a:rPr lang="en-US" sz="3500">
                <a:solidFill>
                  <a:schemeClr val="tx1"/>
                </a:solidFill>
              </a:rPr>
              <a:t>P</a:t>
            </a:r>
          </a:p>
        </p:txBody>
      </p:sp>
      <p:sp>
        <p:nvSpPr>
          <p:cNvPr id="31753" name="WordArt 23"/>
          <p:cNvSpPr>
            <a:spLocks noChangeArrowheads="1" noChangeShapeType="1" noTextEdit="1"/>
          </p:cNvSpPr>
          <p:nvPr/>
        </p:nvSpPr>
        <p:spPr bwMode="auto">
          <a:xfrm>
            <a:off x="457200" y="1676400"/>
            <a:ext cx="381000" cy="457200"/>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a:cs typeface="Arial"/>
              </a:rPr>
              <a:t>P</a:t>
            </a:r>
          </a:p>
        </p:txBody>
      </p:sp>
      <p:sp>
        <p:nvSpPr>
          <p:cNvPr id="31754" name="WordArt 24"/>
          <p:cNvSpPr>
            <a:spLocks noChangeArrowheads="1" noChangeShapeType="1" noTextEdit="1"/>
          </p:cNvSpPr>
          <p:nvPr/>
        </p:nvSpPr>
        <p:spPr bwMode="auto">
          <a:xfrm>
            <a:off x="8001000" y="1676400"/>
            <a:ext cx="381000" cy="457200"/>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a:cs typeface="Arial"/>
              </a:rPr>
              <a:t>P</a:t>
            </a:r>
          </a:p>
        </p:txBody>
      </p:sp>
      <p:sp>
        <p:nvSpPr>
          <p:cNvPr id="31755" name="WordArt 25"/>
          <p:cNvSpPr>
            <a:spLocks noChangeArrowheads="1" noChangeShapeType="1" noTextEdit="1"/>
          </p:cNvSpPr>
          <p:nvPr/>
        </p:nvSpPr>
        <p:spPr bwMode="auto">
          <a:xfrm>
            <a:off x="914400" y="1905000"/>
            <a:ext cx="228600" cy="381000"/>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a:cs typeface="Arial"/>
              </a:rPr>
              <a:t>p</a:t>
            </a:r>
          </a:p>
        </p:txBody>
      </p:sp>
      <p:sp>
        <p:nvSpPr>
          <p:cNvPr id="31756" name="WordArt 26"/>
          <p:cNvSpPr>
            <a:spLocks noChangeArrowheads="1" noChangeShapeType="1" noTextEdit="1"/>
          </p:cNvSpPr>
          <p:nvPr/>
        </p:nvSpPr>
        <p:spPr bwMode="auto">
          <a:xfrm>
            <a:off x="8458200" y="1905000"/>
            <a:ext cx="228600" cy="381000"/>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a:cs typeface="Arial"/>
              </a:rPr>
              <a:t>p</a:t>
            </a:r>
          </a:p>
        </p:txBody>
      </p:sp>
      <p:sp>
        <p:nvSpPr>
          <p:cNvPr id="14363" name="AutoShape 27">
            <a:hlinkClick r:id="" action="ppaction://noaction" highlightClick="1"/>
          </p:cNvPr>
          <p:cNvSpPr>
            <a:spLocks noChangeArrowheads="1"/>
          </p:cNvSpPr>
          <p:nvPr/>
        </p:nvSpPr>
        <p:spPr bwMode="auto">
          <a:xfrm>
            <a:off x="381000" y="4191000"/>
            <a:ext cx="381000" cy="228600"/>
          </a:xfrm>
          <a:prstGeom prst="actionButtonForwardNext">
            <a:avLst/>
          </a:prstGeom>
          <a:solidFill>
            <a:schemeClr val="accent1"/>
          </a:solidFill>
          <a:ln w="9525">
            <a:noFill/>
            <a:miter lim="800000"/>
            <a:headEnd/>
            <a:tailEnd/>
          </a:ln>
        </p:spPr>
        <p:txBody>
          <a:bodyPr wrap="none" anchor="ctr"/>
          <a:lstStyle/>
          <a:p>
            <a:endParaRPr lang="en-US" sz="1800">
              <a:solidFill>
                <a:schemeClr val="tx1"/>
              </a:solidFill>
            </a:endParaRPr>
          </a:p>
        </p:txBody>
      </p:sp>
      <p:sp>
        <p:nvSpPr>
          <p:cNvPr id="14367" name="Text Box 31"/>
          <p:cNvSpPr txBox="1">
            <a:spLocks noChangeArrowheads="1"/>
          </p:cNvSpPr>
          <p:nvPr/>
        </p:nvSpPr>
        <p:spPr bwMode="auto">
          <a:xfrm>
            <a:off x="0" y="4448175"/>
            <a:ext cx="1828800" cy="276225"/>
          </a:xfrm>
          <a:prstGeom prst="rect">
            <a:avLst/>
          </a:prstGeom>
          <a:noFill/>
          <a:ln w="9525">
            <a:noFill/>
            <a:miter lim="800000"/>
            <a:headEnd/>
            <a:tailEnd/>
          </a:ln>
        </p:spPr>
        <p:txBody>
          <a:bodyPr>
            <a:spAutoFit/>
          </a:bodyPr>
          <a:lstStyle/>
          <a:p>
            <a:pPr>
              <a:spcBef>
                <a:spcPct val="50000"/>
              </a:spcBef>
            </a:pPr>
            <a:r>
              <a:rPr lang="en-US" sz="1200">
                <a:solidFill>
                  <a:schemeClr val="tx1"/>
                </a:solidFill>
              </a:rPr>
              <a:t>Homozygous dominant</a:t>
            </a:r>
          </a:p>
        </p:txBody>
      </p:sp>
      <p:sp>
        <p:nvSpPr>
          <p:cNvPr id="19" name="TextBox 18">
            <a:hlinkClick r:id="" action="ppaction://hlinkshowjump?jump=previousslide"/>
          </p:cNvPr>
          <p:cNvSpPr txBox="1"/>
          <p:nvPr/>
        </p:nvSpPr>
        <p:spPr>
          <a:xfrm>
            <a:off x="0" y="0"/>
            <a:ext cx="533400" cy="284163"/>
          </a:xfrm>
          <a:prstGeom prst="rect">
            <a:avLst/>
          </a:prstGeom>
          <a:solidFill>
            <a:schemeClr val="accent6">
              <a:lumMod val="60000"/>
              <a:lumOff val="40000"/>
            </a:schemeClr>
          </a:solidFill>
          <a:ln>
            <a:solidFill>
              <a:schemeClr val="tx1"/>
            </a:solidFill>
          </a:ln>
        </p:spPr>
        <p:txBody>
          <a:bodyPr>
            <a:spAutoFit/>
          </a:bodyPr>
          <a:lstStyle/>
          <a:p>
            <a:pPr algn="ctr" fontAlgn="auto">
              <a:spcBef>
                <a:spcPts val="0"/>
              </a:spcBef>
              <a:spcAft>
                <a:spcPts val="0"/>
              </a:spcAft>
              <a:defRPr/>
            </a:pPr>
            <a:r>
              <a:rPr lang="en-US" sz="1200" dirty="0">
                <a:solidFill>
                  <a:schemeClr val="tx1"/>
                </a:solidFill>
                <a:latin typeface="+mn-lt"/>
              </a:rPr>
              <a:t>back</a:t>
            </a:r>
          </a:p>
        </p:txBody>
      </p:sp>
      <p:sp>
        <p:nvSpPr>
          <p:cNvPr id="31760" name="AutoShape 10">
            <a:hlinkClick r:id="rId3"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33" name="Action Button: Forward or Next 32">
            <a:hlinkClick r:id="" action="ppaction://hlinkshowjump?jump=nextslide" highlightClick="1"/>
          </p:cNvPr>
          <p:cNvSpPr/>
          <p:nvPr/>
        </p:nvSpPr>
        <p:spPr>
          <a:xfrm>
            <a:off x="2057400" y="61722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436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56"/>
                                        </p:tgtEl>
                                        <p:attrNameLst>
                                          <p:attrName>style.visibility</p:attrName>
                                        </p:attrNameLst>
                                      </p:cBhvr>
                                      <p:to>
                                        <p:strVal val="visible"/>
                                      </p:to>
                                    </p:set>
                                  </p:childTnLst>
                                </p:cTn>
                              </p:par>
                              <p:par>
                                <p:cTn id="9" presetID="42" presetClass="path" presetSubtype="0" accel="50000" decel="50000" fill="hold" grpId="1" nodeType="withEffect">
                                  <p:stCondLst>
                                    <p:cond delay="0"/>
                                  </p:stCondLst>
                                  <p:childTnLst>
                                    <p:animMotion origin="layout" path="M 1.38778E-17 1.48148E-6 L -0.02083 0.56551 " pathEditMode="relative" rAng="0" ptsTypes="AA">
                                      <p:cBhvr>
                                        <p:cTn id="10" dur="2000" fill="hold"/>
                                        <p:tgtEl>
                                          <p:spTgt spid="14355"/>
                                        </p:tgtEl>
                                        <p:attrNameLst>
                                          <p:attrName>ppt_x</p:attrName>
                                          <p:attrName>ppt_y</p:attrName>
                                        </p:attrNameLst>
                                      </p:cBhvr>
                                      <p:rCtr x="-1000" y="28300"/>
                                    </p:animMotion>
                                  </p:childTnLst>
                                </p:cTn>
                              </p:par>
                              <p:par>
                                <p:cTn id="11" presetID="42" presetClass="path" presetSubtype="0" accel="50000" decel="50000" fill="hold" grpId="1" nodeType="withEffect">
                                  <p:stCondLst>
                                    <p:cond delay="0"/>
                                  </p:stCondLst>
                                  <p:childTnLst>
                                    <p:animMotion origin="layout" path="M -8.33333E-7 2.59259E-6 L -0.81302 0.57662 " pathEditMode="relative" rAng="0" ptsTypes="AA">
                                      <p:cBhvr>
                                        <p:cTn id="12" dur="2000" fill="hold"/>
                                        <p:tgtEl>
                                          <p:spTgt spid="14356"/>
                                        </p:tgtEl>
                                        <p:attrNameLst>
                                          <p:attrName>ppt_x</p:attrName>
                                          <p:attrName>ppt_y</p:attrName>
                                        </p:attrNameLst>
                                      </p:cBhvr>
                                      <p:rCtr x="-40700" y="28800"/>
                                    </p:animMotion>
                                  </p:childTnLst>
                                </p:cTn>
                              </p:par>
                            </p:childTnLst>
                          </p:cTn>
                        </p:par>
                        <p:par>
                          <p:cTn id="13" fill="hold">
                            <p:stCondLst>
                              <p:cond delay="2000"/>
                            </p:stCondLst>
                            <p:childTnLst>
                              <p:par>
                                <p:cTn id="14" presetID="9" presetClass="entr" presetSubtype="0" fill="hold" grpId="0" nodeType="afterEffect">
                                  <p:stCondLst>
                                    <p:cond delay="0"/>
                                  </p:stCondLst>
                                  <p:childTnLst>
                                    <p:set>
                                      <p:cBhvr>
                                        <p:cTn id="15" dur="1" fill="hold">
                                          <p:stCondLst>
                                            <p:cond delay="0"/>
                                          </p:stCondLst>
                                        </p:cTn>
                                        <p:tgtEl>
                                          <p:spTgt spid="14367"/>
                                        </p:tgtEl>
                                        <p:attrNameLst>
                                          <p:attrName>style.visibility</p:attrName>
                                        </p:attrNameLst>
                                      </p:cBhvr>
                                      <p:to>
                                        <p:strVal val="visible"/>
                                      </p:to>
                                    </p:set>
                                    <p:animEffect transition="in" filter="dissolve">
                                      <p:cBhvr>
                                        <p:cTn id="16" dur="500"/>
                                        <p:tgtEl>
                                          <p:spTgt spid="14367"/>
                                        </p:tgtEl>
                                      </p:cBhvr>
                                    </p:animEffect>
                                  </p:childTnLst>
                                </p:cTn>
                              </p:par>
                              <p:par>
                                <p:cTn id="17" presetID="1" presetClass="exit" presetSubtype="0" fill="hold" grpId="0" nodeType="withEffect">
                                  <p:stCondLst>
                                    <p:cond delay="0"/>
                                  </p:stCondLst>
                                  <p:childTnLst>
                                    <p:set>
                                      <p:cBhvr>
                                        <p:cTn id="18" dur="1" fill="hold">
                                          <p:stCondLst>
                                            <p:cond delay="0"/>
                                          </p:stCondLst>
                                        </p:cTn>
                                        <p:tgtEl>
                                          <p:spTgt spid="14363"/>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4363"/>
                  </p:tgtEl>
                </p:cond>
              </p:nextCondLst>
            </p:seq>
          </p:childTnLst>
        </p:cTn>
      </p:par>
    </p:tnLst>
    <p:bldLst>
      <p:bldP spid="14355" grpId="0"/>
      <p:bldP spid="14355" grpId="1"/>
      <p:bldP spid="14356" grpId="0"/>
      <p:bldP spid="14356" grpId="1"/>
      <p:bldP spid="14363" grpId="0" animBg="1"/>
      <p:bldP spid="14367" grpId="0"/>
      <p:bldP spid="3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0"/>
            <a:ext cx="9144000" cy="838200"/>
          </a:xfrm>
        </p:spPr>
        <p:txBody>
          <a:bodyPr/>
          <a:lstStyle/>
          <a:p>
            <a:pPr eaLnBrk="1" hangingPunct="1"/>
            <a:r>
              <a:rPr lang="en-US" sz="3000" smtClean="0"/>
              <a:t>Why 25% White?</a:t>
            </a:r>
          </a:p>
        </p:txBody>
      </p:sp>
      <p:sp>
        <p:nvSpPr>
          <p:cNvPr id="32771" name="Content Placeholder 2"/>
          <p:cNvSpPr>
            <a:spLocks noGrp="1"/>
          </p:cNvSpPr>
          <p:nvPr>
            <p:ph idx="1"/>
          </p:nvPr>
        </p:nvSpPr>
        <p:spPr>
          <a:xfrm>
            <a:off x="0" y="2667000"/>
            <a:ext cx="9144000" cy="1828800"/>
          </a:xfrm>
        </p:spPr>
        <p:txBody>
          <a:bodyPr/>
          <a:lstStyle/>
          <a:p>
            <a:pPr eaLnBrk="1" hangingPunct="1">
              <a:buFont typeface="Arial" charset="0"/>
              <a:buNone/>
            </a:pPr>
            <a:r>
              <a:rPr lang="en-US" sz="2000" smtClean="0"/>
              <a:t>Remember that Mendel allowed the F1 generation reproduce with one another. Because of this, he unknowingly brought back the color white. Here’s how. There are 4 possible ways for alleles to combine during reproduction. Here they are.</a:t>
            </a:r>
          </a:p>
        </p:txBody>
      </p:sp>
      <p:pic>
        <p:nvPicPr>
          <p:cNvPr id="32772" name="Picture 16"/>
          <p:cNvPicPr>
            <a:picLocks noChangeAspect="1" noChangeArrowheads="1"/>
          </p:cNvPicPr>
          <p:nvPr/>
        </p:nvPicPr>
        <p:blipFill>
          <a:blip r:embed="rId2" cstate="print"/>
          <a:srcRect/>
          <a:stretch>
            <a:fillRect/>
          </a:stretch>
        </p:blipFill>
        <p:spPr bwMode="auto">
          <a:xfrm>
            <a:off x="0" y="0"/>
            <a:ext cx="1474788" cy="1568450"/>
          </a:xfrm>
          <a:prstGeom prst="rect">
            <a:avLst/>
          </a:prstGeom>
          <a:noFill/>
          <a:ln w="9525">
            <a:noFill/>
            <a:miter lim="800000"/>
            <a:headEnd/>
            <a:tailEnd/>
          </a:ln>
        </p:spPr>
      </p:pic>
      <p:pic>
        <p:nvPicPr>
          <p:cNvPr id="32773" name="Picture 16"/>
          <p:cNvPicPr>
            <a:picLocks noChangeAspect="1" noChangeArrowheads="1"/>
          </p:cNvPicPr>
          <p:nvPr/>
        </p:nvPicPr>
        <p:blipFill>
          <a:blip r:embed="rId2" cstate="print"/>
          <a:srcRect/>
          <a:stretch>
            <a:fillRect/>
          </a:stretch>
        </p:blipFill>
        <p:spPr bwMode="auto">
          <a:xfrm>
            <a:off x="7669213" y="0"/>
            <a:ext cx="1474787" cy="1568450"/>
          </a:xfrm>
          <a:prstGeom prst="rect">
            <a:avLst/>
          </a:prstGeom>
          <a:noFill/>
          <a:ln w="9525">
            <a:noFill/>
            <a:miter lim="800000"/>
            <a:headEnd/>
            <a:tailEnd/>
          </a:ln>
        </p:spPr>
      </p:pic>
      <p:pic>
        <p:nvPicPr>
          <p:cNvPr id="32774" name="Picture 16"/>
          <p:cNvPicPr>
            <a:picLocks noChangeAspect="1" noChangeArrowheads="1"/>
          </p:cNvPicPr>
          <p:nvPr/>
        </p:nvPicPr>
        <p:blipFill>
          <a:blip r:embed="rId2" cstate="print"/>
          <a:srcRect/>
          <a:stretch>
            <a:fillRect/>
          </a:stretch>
        </p:blipFill>
        <p:spPr bwMode="auto">
          <a:xfrm>
            <a:off x="0" y="4724400"/>
            <a:ext cx="1074738" cy="1143000"/>
          </a:xfrm>
          <a:prstGeom prst="rect">
            <a:avLst/>
          </a:prstGeom>
          <a:noFill/>
          <a:ln w="9525">
            <a:noFill/>
            <a:miter lim="800000"/>
            <a:headEnd/>
            <a:tailEnd/>
          </a:ln>
        </p:spPr>
      </p:pic>
      <p:pic>
        <p:nvPicPr>
          <p:cNvPr id="32775" name="Picture 16"/>
          <p:cNvPicPr>
            <a:picLocks noChangeAspect="1" noChangeArrowheads="1"/>
          </p:cNvPicPr>
          <p:nvPr/>
        </p:nvPicPr>
        <p:blipFill>
          <a:blip r:embed="rId2" cstate="print"/>
          <a:srcRect/>
          <a:stretch>
            <a:fillRect/>
          </a:stretch>
        </p:blipFill>
        <p:spPr bwMode="auto">
          <a:xfrm>
            <a:off x="2819400" y="4724400"/>
            <a:ext cx="1074738" cy="1143000"/>
          </a:xfrm>
          <a:prstGeom prst="rect">
            <a:avLst/>
          </a:prstGeom>
          <a:noFill/>
          <a:ln w="9525">
            <a:noFill/>
            <a:miter lim="800000"/>
            <a:headEnd/>
            <a:tailEnd/>
          </a:ln>
        </p:spPr>
      </p:pic>
      <p:sp>
        <p:nvSpPr>
          <p:cNvPr id="14351" name="TextBox 14"/>
          <p:cNvSpPr txBox="1">
            <a:spLocks noChangeArrowheads="1"/>
          </p:cNvSpPr>
          <p:nvPr/>
        </p:nvSpPr>
        <p:spPr bwMode="auto">
          <a:xfrm>
            <a:off x="8382000" y="1981200"/>
            <a:ext cx="295275" cy="473075"/>
          </a:xfrm>
          <a:prstGeom prst="rect">
            <a:avLst/>
          </a:prstGeom>
          <a:noFill/>
          <a:ln w="9525">
            <a:noFill/>
            <a:miter lim="800000"/>
            <a:headEnd/>
            <a:tailEnd/>
          </a:ln>
        </p:spPr>
        <p:txBody>
          <a:bodyPr>
            <a:spAutoFit/>
          </a:bodyPr>
          <a:lstStyle/>
          <a:p>
            <a:r>
              <a:rPr lang="en-US" sz="2500">
                <a:solidFill>
                  <a:schemeClr val="tx1"/>
                </a:solidFill>
              </a:rPr>
              <a:t>p</a:t>
            </a:r>
          </a:p>
        </p:txBody>
      </p:sp>
      <p:sp>
        <p:nvSpPr>
          <p:cNvPr id="14357" name="TextBox 13"/>
          <p:cNvSpPr txBox="1">
            <a:spLocks noChangeArrowheads="1"/>
          </p:cNvSpPr>
          <p:nvPr/>
        </p:nvSpPr>
        <p:spPr bwMode="auto">
          <a:xfrm>
            <a:off x="304800" y="1828800"/>
            <a:ext cx="381000" cy="625475"/>
          </a:xfrm>
          <a:prstGeom prst="rect">
            <a:avLst/>
          </a:prstGeom>
          <a:noFill/>
          <a:ln w="9525">
            <a:noFill/>
            <a:miter lim="800000"/>
            <a:headEnd/>
            <a:tailEnd/>
          </a:ln>
        </p:spPr>
        <p:txBody>
          <a:bodyPr>
            <a:spAutoFit/>
          </a:bodyPr>
          <a:lstStyle/>
          <a:p>
            <a:r>
              <a:rPr lang="en-US" sz="3500">
                <a:solidFill>
                  <a:schemeClr val="tx1"/>
                </a:solidFill>
              </a:rPr>
              <a:t>P</a:t>
            </a:r>
          </a:p>
        </p:txBody>
      </p:sp>
      <p:sp>
        <p:nvSpPr>
          <p:cNvPr id="32778" name="WordArt 23"/>
          <p:cNvSpPr>
            <a:spLocks noChangeArrowheads="1" noChangeShapeType="1" noTextEdit="1"/>
          </p:cNvSpPr>
          <p:nvPr/>
        </p:nvSpPr>
        <p:spPr bwMode="auto">
          <a:xfrm>
            <a:off x="457200" y="1676400"/>
            <a:ext cx="381000" cy="457200"/>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a:cs typeface="Arial"/>
              </a:rPr>
              <a:t>P</a:t>
            </a:r>
          </a:p>
        </p:txBody>
      </p:sp>
      <p:sp>
        <p:nvSpPr>
          <p:cNvPr id="32779" name="WordArt 24"/>
          <p:cNvSpPr>
            <a:spLocks noChangeArrowheads="1" noChangeShapeType="1" noTextEdit="1"/>
          </p:cNvSpPr>
          <p:nvPr/>
        </p:nvSpPr>
        <p:spPr bwMode="auto">
          <a:xfrm>
            <a:off x="8001000" y="1676400"/>
            <a:ext cx="381000" cy="457200"/>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a:cs typeface="Arial"/>
              </a:rPr>
              <a:t>P</a:t>
            </a:r>
          </a:p>
        </p:txBody>
      </p:sp>
      <p:sp>
        <p:nvSpPr>
          <p:cNvPr id="32780" name="WordArt 25"/>
          <p:cNvSpPr>
            <a:spLocks noChangeArrowheads="1" noChangeShapeType="1" noTextEdit="1"/>
          </p:cNvSpPr>
          <p:nvPr/>
        </p:nvSpPr>
        <p:spPr bwMode="auto">
          <a:xfrm>
            <a:off x="914400" y="1905000"/>
            <a:ext cx="228600" cy="381000"/>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a:cs typeface="Arial"/>
              </a:rPr>
              <a:t>p</a:t>
            </a:r>
          </a:p>
        </p:txBody>
      </p:sp>
      <p:sp>
        <p:nvSpPr>
          <p:cNvPr id="32781" name="WordArt 26"/>
          <p:cNvSpPr>
            <a:spLocks noChangeArrowheads="1" noChangeShapeType="1" noTextEdit="1"/>
          </p:cNvSpPr>
          <p:nvPr/>
        </p:nvSpPr>
        <p:spPr bwMode="auto">
          <a:xfrm>
            <a:off x="8458200" y="1905000"/>
            <a:ext cx="228600" cy="381000"/>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a:cs typeface="Arial"/>
              </a:rPr>
              <a:t>p</a:t>
            </a:r>
          </a:p>
        </p:txBody>
      </p:sp>
      <p:sp>
        <p:nvSpPr>
          <p:cNvPr id="14364" name="AutoShape 28">
            <a:hlinkClick r:id="" action="ppaction://noaction" highlightClick="1"/>
          </p:cNvPr>
          <p:cNvSpPr>
            <a:spLocks noChangeArrowheads="1"/>
          </p:cNvSpPr>
          <p:nvPr/>
        </p:nvSpPr>
        <p:spPr bwMode="auto">
          <a:xfrm>
            <a:off x="3200400" y="4191000"/>
            <a:ext cx="381000" cy="228600"/>
          </a:xfrm>
          <a:prstGeom prst="actionButtonForwardNext">
            <a:avLst/>
          </a:prstGeom>
          <a:solidFill>
            <a:schemeClr val="accent1"/>
          </a:solidFill>
          <a:ln w="9525">
            <a:noFill/>
            <a:miter lim="800000"/>
            <a:headEnd/>
            <a:tailEnd/>
          </a:ln>
        </p:spPr>
        <p:txBody>
          <a:bodyPr wrap="none" anchor="ctr"/>
          <a:lstStyle/>
          <a:p>
            <a:endParaRPr lang="en-US" sz="1800">
              <a:solidFill>
                <a:schemeClr val="tx1"/>
              </a:solidFill>
            </a:endParaRPr>
          </a:p>
        </p:txBody>
      </p:sp>
      <p:sp>
        <p:nvSpPr>
          <p:cNvPr id="32783" name="Text Box 31"/>
          <p:cNvSpPr txBox="1">
            <a:spLocks noChangeArrowheads="1"/>
          </p:cNvSpPr>
          <p:nvPr/>
        </p:nvSpPr>
        <p:spPr bwMode="auto">
          <a:xfrm>
            <a:off x="0" y="4448175"/>
            <a:ext cx="1828800" cy="276225"/>
          </a:xfrm>
          <a:prstGeom prst="rect">
            <a:avLst/>
          </a:prstGeom>
          <a:noFill/>
          <a:ln w="9525">
            <a:noFill/>
            <a:miter lim="800000"/>
            <a:headEnd/>
            <a:tailEnd/>
          </a:ln>
        </p:spPr>
        <p:txBody>
          <a:bodyPr>
            <a:spAutoFit/>
          </a:bodyPr>
          <a:lstStyle/>
          <a:p>
            <a:pPr>
              <a:spcBef>
                <a:spcPct val="50000"/>
              </a:spcBef>
            </a:pPr>
            <a:r>
              <a:rPr lang="en-US" sz="1200">
                <a:solidFill>
                  <a:schemeClr val="tx1"/>
                </a:solidFill>
              </a:rPr>
              <a:t>Homozygous dominant</a:t>
            </a:r>
          </a:p>
        </p:txBody>
      </p:sp>
      <p:sp>
        <p:nvSpPr>
          <p:cNvPr id="14368" name="Text Box 32"/>
          <p:cNvSpPr txBox="1">
            <a:spLocks noChangeArrowheads="1"/>
          </p:cNvSpPr>
          <p:nvPr/>
        </p:nvSpPr>
        <p:spPr bwMode="auto">
          <a:xfrm>
            <a:off x="2819400" y="4419600"/>
            <a:ext cx="1143000" cy="274638"/>
          </a:xfrm>
          <a:prstGeom prst="rect">
            <a:avLst/>
          </a:prstGeom>
          <a:noFill/>
          <a:ln w="9525">
            <a:noFill/>
            <a:miter lim="800000"/>
            <a:headEnd/>
            <a:tailEnd/>
          </a:ln>
        </p:spPr>
        <p:txBody>
          <a:bodyPr>
            <a:spAutoFit/>
          </a:bodyPr>
          <a:lstStyle/>
          <a:p>
            <a:pPr>
              <a:spcBef>
                <a:spcPct val="50000"/>
              </a:spcBef>
            </a:pPr>
            <a:r>
              <a:rPr lang="en-US" sz="1200">
                <a:solidFill>
                  <a:schemeClr val="tx1"/>
                </a:solidFill>
              </a:rPr>
              <a:t>Heterozygous</a:t>
            </a:r>
          </a:p>
        </p:txBody>
      </p:sp>
      <p:sp>
        <p:nvSpPr>
          <p:cNvPr id="19" name="TextBox 18">
            <a:hlinkClick r:id="" action="ppaction://hlinkshowjump?jump=previousslide"/>
          </p:cNvPr>
          <p:cNvSpPr txBox="1"/>
          <p:nvPr/>
        </p:nvSpPr>
        <p:spPr>
          <a:xfrm>
            <a:off x="0" y="0"/>
            <a:ext cx="533400" cy="284163"/>
          </a:xfrm>
          <a:prstGeom prst="rect">
            <a:avLst/>
          </a:prstGeom>
          <a:solidFill>
            <a:schemeClr val="accent6">
              <a:lumMod val="60000"/>
              <a:lumOff val="40000"/>
            </a:schemeClr>
          </a:solidFill>
          <a:ln>
            <a:solidFill>
              <a:schemeClr val="tx1"/>
            </a:solidFill>
          </a:ln>
        </p:spPr>
        <p:txBody>
          <a:bodyPr>
            <a:spAutoFit/>
          </a:bodyPr>
          <a:lstStyle/>
          <a:p>
            <a:pPr algn="ctr" fontAlgn="auto">
              <a:spcBef>
                <a:spcPts val="0"/>
              </a:spcBef>
              <a:spcAft>
                <a:spcPts val="0"/>
              </a:spcAft>
              <a:defRPr/>
            </a:pPr>
            <a:r>
              <a:rPr lang="en-US" sz="1200" dirty="0">
                <a:solidFill>
                  <a:schemeClr val="tx1"/>
                </a:solidFill>
                <a:latin typeface="+mn-lt"/>
              </a:rPr>
              <a:t>back</a:t>
            </a:r>
          </a:p>
        </p:txBody>
      </p:sp>
      <p:sp>
        <p:nvSpPr>
          <p:cNvPr id="32786" name="AutoShape 10">
            <a:hlinkClick r:id="rId3"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33" name="Action Button: Forward or Next 32">
            <a:hlinkClick r:id="" action="ppaction://hlinkshowjump?jump=nextslide" highlightClick="1"/>
          </p:cNvPr>
          <p:cNvSpPr/>
          <p:nvPr/>
        </p:nvSpPr>
        <p:spPr>
          <a:xfrm>
            <a:off x="4495800" y="6096000"/>
            <a:ext cx="9906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TextBox 19"/>
          <p:cNvSpPr txBox="1"/>
          <p:nvPr/>
        </p:nvSpPr>
        <p:spPr>
          <a:xfrm>
            <a:off x="228600" y="5867400"/>
            <a:ext cx="685800" cy="461665"/>
          </a:xfrm>
          <a:prstGeom prst="rect">
            <a:avLst/>
          </a:prstGeom>
          <a:noFill/>
        </p:spPr>
        <p:txBody>
          <a:bodyPr wrap="square" rtlCol="0">
            <a:spAutoFit/>
          </a:bodyPr>
          <a:lstStyle/>
          <a:p>
            <a:r>
              <a:rPr lang="en-US" sz="2400" dirty="0" smtClean="0">
                <a:solidFill>
                  <a:schemeClr val="tx1"/>
                </a:solidFill>
              </a:rPr>
              <a:t>PP</a:t>
            </a:r>
            <a:endParaRPr lang="en-US" sz="2400"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436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57"/>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4364"/>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4351"/>
                                        </p:tgtEl>
                                        <p:attrNameLst>
                                          <p:attrName>style.visibility</p:attrName>
                                        </p:attrNameLst>
                                      </p:cBhvr>
                                      <p:to>
                                        <p:strVal val="visible"/>
                                      </p:to>
                                    </p:set>
                                  </p:childTnLst>
                                </p:cTn>
                              </p:par>
                            </p:childTnLst>
                          </p:cTn>
                        </p:par>
                        <p:par>
                          <p:cTn id="11" fill="hold">
                            <p:stCondLst>
                              <p:cond delay="0"/>
                            </p:stCondLst>
                            <p:childTnLst>
                              <p:par>
                                <p:cTn id="12" presetID="42" presetClass="path" presetSubtype="0" accel="50000" decel="50000" fill="hold" grpId="1" nodeType="afterEffect">
                                  <p:stCondLst>
                                    <p:cond delay="0"/>
                                  </p:stCondLst>
                                  <p:childTnLst>
                                    <p:animMotion origin="layout" path="M 1.38778E-17 1.48148E-6 L 0.2875 0.56551 " pathEditMode="relative" rAng="0" ptsTypes="AA">
                                      <p:cBhvr>
                                        <p:cTn id="13" dur="2000" fill="hold"/>
                                        <p:tgtEl>
                                          <p:spTgt spid="14357"/>
                                        </p:tgtEl>
                                        <p:attrNameLst>
                                          <p:attrName>ppt_x</p:attrName>
                                          <p:attrName>ppt_y</p:attrName>
                                        </p:attrNameLst>
                                      </p:cBhvr>
                                      <p:rCtr x="14400" y="28300"/>
                                    </p:animMotion>
                                  </p:childTnLst>
                                </p:cTn>
                              </p:par>
                              <p:par>
                                <p:cTn id="14" presetID="42" presetClass="path" presetSubtype="0" accel="50000" decel="50000" fill="hold" nodeType="withEffect">
                                  <p:stCondLst>
                                    <p:cond delay="0"/>
                                  </p:stCondLst>
                                  <p:childTnLst>
                                    <p:animMotion origin="layout" path="M -2.5E-6 3.7037E-7 L -0.55781 0.56551 " pathEditMode="relative" rAng="0" ptsTypes="AA">
                                      <p:cBhvr>
                                        <p:cTn id="15" dur="2000" fill="hold"/>
                                        <p:tgtEl>
                                          <p:spTgt spid="14351"/>
                                        </p:tgtEl>
                                        <p:attrNameLst>
                                          <p:attrName>ppt_x</p:attrName>
                                          <p:attrName>ppt_y</p:attrName>
                                        </p:attrNameLst>
                                      </p:cBhvr>
                                      <p:rCtr x="-27900" y="28300"/>
                                    </p:animMotion>
                                  </p:childTnLst>
                                </p:cTn>
                              </p:par>
                            </p:childTnLst>
                          </p:cTn>
                        </p:par>
                        <p:par>
                          <p:cTn id="16" fill="hold">
                            <p:stCondLst>
                              <p:cond delay="2000"/>
                            </p:stCondLst>
                            <p:childTnLst>
                              <p:par>
                                <p:cTn id="17" presetID="9" presetClass="entr" presetSubtype="0" fill="hold" grpId="0" nodeType="afterEffect">
                                  <p:stCondLst>
                                    <p:cond delay="0"/>
                                  </p:stCondLst>
                                  <p:childTnLst>
                                    <p:set>
                                      <p:cBhvr>
                                        <p:cTn id="18" dur="1" fill="hold">
                                          <p:stCondLst>
                                            <p:cond delay="0"/>
                                          </p:stCondLst>
                                        </p:cTn>
                                        <p:tgtEl>
                                          <p:spTgt spid="14368"/>
                                        </p:tgtEl>
                                        <p:attrNameLst>
                                          <p:attrName>style.visibility</p:attrName>
                                        </p:attrNameLst>
                                      </p:cBhvr>
                                      <p:to>
                                        <p:strVal val="visible"/>
                                      </p:to>
                                    </p:set>
                                    <p:animEffect transition="in" filter="dissolve">
                                      <p:cBhvr>
                                        <p:cTn id="19" dur="500"/>
                                        <p:tgtEl>
                                          <p:spTgt spid="14368"/>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4364"/>
                  </p:tgtEl>
                </p:cond>
              </p:nextCondLst>
            </p:seq>
          </p:childTnLst>
        </p:cTn>
      </p:par>
    </p:tnLst>
    <p:bldLst>
      <p:bldP spid="14351" grpId="0"/>
      <p:bldP spid="14357" grpId="0"/>
      <p:bldP spid="14357" grpId="1"/>
      <p:bldP spid="14364" grpId="0" animBg="1"/>
      <p:bldP spid="14368" grpId="0"/>
      <p:bldP spid="3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0"/>
            <a:ext cx="9144000" cy="838200"/>
          </a:xfrm>
        </p:spPr>
        <p:txBody>
          <a:bodyPr/>
          <a:lstStyle/>
          <a:p>
            <a:pPr eaLnBrk="1" hangingPunct="1"/>
            <a:r>
              <a:rPr lang="en-US" sz="3000" smtClean="0"/>
              <a:t>Why 25% White?</a:t>
            </a:r>
          </a:p>
        </p:txBody>
      </p:sp>
      <p:sp>
        <p:nvSpPr>
          <p:cNvPr id="33795" name="Content Placeholder 2"/>
          <p:cNvSpPr>
            <a:spLocks noGrp="1"/>
          </p:cNvSpPr>
          <p:nvPr>
            <p:ph idx="1"/>
          </p:nvPr>
        </p:nvSpPr>
        <p:spPr>
          <a:xfrm>
            <a:off x="0" y="2667000"/>
            <a:ext cx="9144000" cy="1828800"/>
          </a:xfrm>
        </p:spPr>
        <p:txBody>
          <a:bodyPr/>
          <a:lstStyle/>
          <a:p>
            <a:pPr eaLnBrk="1" hangingPunct="1">
              <a:buFont typeface="Arial" charset="0"/>
              <a:buNone/>
            </a:pPr>
            <a:r>
              <a:rPr lang="en-US" sz="2000" dirty="0" smtClean="0"/>
              <a:t>Remember that Mendel allowed the F1 generation reproduce with one another. Because of this, he unknowingly brought back the color white. Here’s how. There are 4 possible ways for alleles to combine during reproduction. Here they are.</a:t>
            </a:r>
          </a:p>
        </p:txBody>
      </p:sp>
      <p:pic>
        <p:nvPicPr>
          <p:cNvPr id="33796" name="Picture 16"/>
          <p:cNvPicPr>
            <a:picLocks noChangeAspect="1" noChangeArrowheads="1"/>
          </p:cNvPicPr>
          <p:nvPr/>
        </p:nvPicPr>
        <p:blipFill>
          <a:blip r:embed="rId2" cstate="print"/>
          <a:srcRect/>
          <a:stretch>
            <a:fillRect/>
          </a:stretch>
        </p:blipFill>
        <p:spPr bwMode="auto">
          <a:xfrm>
            <a:off x="0" y="0"/>
            <a:ext cx="1474788" cy="1568450"/>
          </a:xfrm>
          <a:prstGeom prst="rect">
            <a:avLst/>
          </a:prstGeom>
          <a:noFill/>
          <a:ln w="9525">
            <a:noFill/>
            <a:miter lim="800000"/>
            <a:headEnd/>
            <a:tailEnd/>
          </a:ln>
        </p:spPr>
      </p:pic>
      <p:pic>
        <p:nvPicPr>
          <p:cNvPr id="33797" name="Picture 16"/>
          <p:cNvPicPr>
            <a:picLocks noChangeAspect="1" noChangeArrowheads="1"/>
          </p:cNvPicPr>
          <p:nvPr/>
        </p:nvPicPr>
        <p:blipFill>
          <a:blip r:embed="rId2" cstate="print"/>
          <a:srcRect/>
          <a:stretch>
            <a:fillRect/>
          </a:stretch>
        </p:blipFill>
        <p:spPr bwMode="auto">
          <a:xfrm>
            <a:off x="7669213" y="0"/>
            <a:ext cx="1474787" cy="1568450"/>
          </a:xfrm>
          <a:prstGeom prst="rect">
            <a:avLst/>
          </a:prstGeom>
          <a:noFill/>
          <a:ln w="9525">
            <a:noFill/>
            <a:miter lim="800000"/>
            <a:headEnd/>
            <a:tailEnd/>
          </a:ln>
        </p:spPr>
      </p:pic>
      <p:pic>
        <p:nvPicPr>
          <p:cNvPr id="33798" name="Picture 16"/>
          <p:cNvPicPr>
            <a:picLocks noChangeAspect="1" noChangeArrowheads="1"/>
          </p:cNvPicPr>
          <p:nvPr/>
        </p:nvPicPr>
        <p:blipFill>
          <a:blip r:embed="rId2" cstate="print"/>
          <a:srcRect/>
          <a:stretch>
            <a:fillRect/>
          </a:stretch>
        </p:blipFill>
        <p:spPr bwMode="auto">
          <a:xfrm>
            <a:off x="0" y="4724400"/>
            <a:ext cx="1074738" cy="1143000"/>
          </a:xfrm>
          <a:prstGeom prst="rect">
            <a:avLst/>
          </a:prstGeom>
          <a:noFill/>
          <a:ln w="9525">
            <a:noFill/>
            <a:miter lim="800000"/>
            <a:headEnd/>
            <a:tailEnd/>
          </a:ln>
        </p:spPr>
      </p:pic>
      <p:pic>
        <p:nvPicPr>
          <p:cNvPr id="33799" name="Picture 16"/>
          <p:cNvPicPr>
            <a:picLocks noChangeAspect="1" noChangeArrowheads="1"/>
          </p:cNvPicPr>
          <p:nvPr/>
        </p:nvPicPr>
        <p:blipFill>
          <a:blip r:embed="rId2" cstate="print"/>
          <a:srcRect/>
          <a:stretch>
            <a:fillRect/>
          </a:stretch>
        </p:blipFill>
        <p:spPr bwMode="auto">
          <a:xfrm>
            <a:off x="2819400" y="4724400"/>
            <a:ext cx="1074738" cy="1143000"/>
          </a:xfrm>
          <a:prstGeom prst="rect">
            <a:avLst/>
          </a:prstGeom>
          <a:noFill/>
          <a:ln w="9525">
            <a:noFill/>
            <a:miter lim="800000"/>
            <a:headEnd/>
            <a:tailEnd/>
          </a:ln>
        </p:spPr>
      </p:pic>
      <p:pic>
        <p:nvPicPr>
          <p:cNvPr id="33800" name="Picture 16"/>
          <p:cNvPicPr>
            <a:picLocks noChangeAspect="1" noChangeArrowheads="1"/>
          </p:cNvPicPr>
          <p:nvPr/>
        </p:nvPicPr>
        <p:blipFill>
          <a:blip r:embed="rId2" cstate="print"/>
          <a:srcRect/>
          <a:stretch>
            <a:fillRect/>
          </a:stretch>
        </p:blipFill>
        <p:spPr bwMode="auto">
          <a:xfrm>
            <a:off x="5562600" y="4724400"/>
            <a:ext cx="1074738" cy="1143000"/>
          </a:xfrm>
          <a:prstGeom prst="rect">
            <a:avLst/>
          </a:prstGeom>
          <a:noFill/>
          <a:ln w="9525">
            <a:noFill/>
            <a:miter lim="800000"/>
            <a:headEnd/>
            <a:tailEnd/>
          </a:ln>
        </p:spPr>
      </p:pic>
      <p:sp>
        <p:nvSpPr>
          <p:cNvPr id="14352" name="TextBox 14"/>
          <p:cNvSpPr txBox="1">
            <a:spLocks noChangeArrowheads="1"/>
          </p:cNvSpPr>
          <p:nvPr/>
        </p:nvSpPr>
        <p:spPr bwMode="auto">
          <a:xfrm>
            <a:off x="914400" y="1981200"/>
            <a:ext cx="295275" cy="473075"/>
          </a:xfrm>
          <a:prstGeom prst="rect">
            <a:avLst/>
          </a:prstGeom>
          <a:noFill/>
          <a:ln w="9525">
            <a:noFill/>
            <a:miter lim="800000"/>
            <a:headEnd/>
            <a:tailEnd/>
          </a:ln>
        </p:spPr>
        <p:txBody>
          <a:bodyPr>
            <a:spAutoFit/>
          </a:bodyPr>
          <a:lstStyle/>
          <a:p>
            <a:r>
              <a:rPr lang="en-US" sz="2500">
                <a:solidFill>
                  <a:schemeClr val="tx1"/>
                </a:solidFill>
              </a:rPr>
              <a:t>p</a:t>
            </a:r>
          </a:p>
        </p:txBody>
      </p:sp>
      <p:sp>
        <p:nvSpPr>
          <p:cNvPr id="14358" name="TextBox 13"/>
          <p:cNvSpPr txBox="1">
            <a:spLocks noChangeArrowheads="1"/>
          </p:cNvSpPr>
          <p:nvPr/>
        </p:nvSpPr>
        <p:spPr bwMode="auto">
          <a:xfrm>
            <a:off x="7924800" y="1828800"/>
            <a:ext cx="381000" cy="625475"/>
          </a:xfrm>
          <a:prstGeom prst="rect">
            <a:avLst/>
          </a:prstGeom>
          <a:noFill/>
          <a:ln w="9525">
            <a:noFill/>
            <a:miter lim="800000"/>
            <a:headEnd/>
            <a:tailEnd/>
          </a:ln>
        </p:spPr>
        <p:txBody>
          <a:bodyPr>
            <a:spAutoFit/>
          </a:bodyPr>
          <a:lstStyle/>
          <a:p>
            <a:r>
              <a:rPr lang="en-US" sz="3500">
                <a:solidFill>
                  <a:schemeClr val="tx1"/>
                </a:solidFill>
              </a:rPr>
              <a:t>P</a:t>
            </a:r>
          </a:p>
        </p:txBody>
      </p:sp>
      <p:sp>
        <p:nvSpPr>
          <p:cNvPr id="33803" name="WordArt 23"/>
          <p:cNvSpPr>
            <a:spLocks noChangeArrowheads="1" noChangeShapeType="1" noTextEdit="1"/>
          </p:cNvSpPr>
          <p:nvPr/>
        </p:nvSpPr>
        <p:spPr bwMode="auto">
          <a:xfrm>
            <a:off x="457200" y="1676400"/>
            <a:ext cx="381000" cy="457200"/>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a:cs typeface="Arial"/>
              </a:rPr>
              <a:t>P</a:t>
            </a:r>
          </a:p>
        </p:txBody>
      </p:sp>
      <p:sp>
        <p:nvSpPr>
          <p:cNvPr id="33804" name="WordArt 24"/>
          <p:cNvSpPr>
            <a:spLocks noChangeArrowheads="1" noChangeShapeType="1" noTextEdit="1"/>
          </p:cNvSpPr>
          <p:nvPr/>
        </p:nvSpPr>
        <p:spPr bwMode="auto">
          <a:xfrm>
            <a:off x="8001000" y="1676400"/>
            <a:ext cx="381000" cy="457200"/>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a:cs typeface="Arial"/>
              </a:rPr>
              <a:t>P</a:t>
            </a:r>
          </a:p>
        </p:txBody>
      </p:sp>
      <p:sp>
        <p:nvSpPr>
          <p:cNvPr id="33805" name="WordArt 25"/>
          <p:cNvSpPr>
            <a:spLocks noChangeArrowheads="1" noChangeShapeType="1" noTextEdit="1"/>
          </p:cNvSpPr>
          <p:nvPr/>
        </p:nvSpPr>
        <p:spPr bwMode="auto">
          <a:xfrm>
            <a:off x="914400" y="1905000"/>
            <a:ext cx="228600" cy="381000"/>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a:cs typeface="Arial"/>
              </a:rPr>
              <a:t>p</a:t>
            </a:r>
          </a:p>
        </p:txBody>
      </p:sp>
      <p:sp>
        <p:nvSpPr>
          <p:cNvPr id="33806" name="WordArt 26"/>
          <p:cNvSpPr>
            <a:spLocks noChangeArrowheads="1" noChangeShapeType="1" noTextEdit="1"/>
          </p:cNvSpPr>
          <p:nvPr/>
        </p:nvSpPr>
        <p:spPr bwMode="auto">
          <a:xfrm>
            <a:off x="8458200" y="1905000"/>
            <a:ext cx="228600" cy="381000"/>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a:cs typeface="Arial"/>
              </a:rPr>
              <a:t>p</a:t>
            </a:r>
          </a:p>
        </p:txBody>
      </p:sp>
      <p:sp>
        <p:nvSpPr>
          <p:cNvPr id="14365" name="AutoShape 29">
            <a:hlinkClick r:id="" action="ppaction://noaction" highlightClick="1"/>
          </p:cNvPr>
          <p:cNvSpPr>
            <a:spLocks noChangeArrowheads="1"/>
          </p:cNvSpPr>
          <p:nvPr/>
        </p:nvSpPr>
        <p:spPr bwMode="auto">
          <a:xfrm>
            <a:off x="5943600" y="4191000"/>
            <a:ext cx="381000" cy="228600"/>
          </a:xfrm>
          <a:prstGeom prst="actionButtonForwardNext">
            <a:avLst/>
          </a:prstGeom>
          <a:solidFill>
            <a:schemeClr val="accent1"/>
          </a:solidFill>
          <a:ln w="9525">
            <a:noFill/>
            <a:miter lim="800000"/>
            <a:headEnd/>
            <a:tailEnd/>
          </a:ln>
        </p:spPr>
        <p:txBody>
          <a:bodyPr wrap="none" anchor="ctr"/>
          <a:lstStyle/>
          <a:p>
            <a:endParaRPr lang="en-US" sz="1800">
              <a:solidFill>
                <a:schemeClr val="tx1"/>
              </a:solidFill>
            </a:endParaRPr>
          </a:p>
        </p:txBody>
      </p:sp>
      <p:sp>
        <p:nvSpPr>
          <p:cNvPr id="33808" name="Text Box 31"/>
          <p:cNvSpPr txBox="1">
            <a:spLocks noChangeArrowheads="1"/>
          </p:cNvSpPr>
          <p:nvPr/>
        </p:nvSpPr>
        <p:spPr bwMode="auto">
          <a:xfrm>
            <a:off x="0" y="4448175"/>
            <a:ext cx="1828800" cy="276225"/>
          </a:xfrm>
          <a:prstGeom prst="rect">
            <a:avLst/>
          </a:prstGeom>
          <a:noFill/>
          <a:ln w="9525">
            <a:noFill/>
            <a:miter lim="800000"/>
            <a:headEnd/>
            <a:tailEnd/>
          </a:ln>
        </p:spPr>
        <p:txBody>
          <a:bodyPr>
            <a:spAutoFit/>
          </a:bodyPr>
          <a:lstStyle/>
          <a:p>
            <a:pPr>
              <a:spcBef>
                <a:spcPct val="50000"/>
              </a:spcBef>
            </a:pPr>
            <a:r>
              <a:rPr lang="en-US" sz="1200">
                <a:solidFill>
                  <a:schemeClr val="tx1"/>
                </a:solidFill>
              </a:rPr>
              <a:t>Homozygous dominant</a:t>
            </a:r>
          </a:p>
        </p:txBody>
      </p:sp>
      <p:sp>
        <p:nvSpPr>
          <p:cNvPr id="33809" name="Text Box 32"/>
          <p:cNvSpPr txBox="1">
            <a:spLocks noChangeArrowheads="1"/>
          </p:cNvSpPr>
          <p:nvPr/>
        </p:nvSpPr>
        <p:spPr bwMode="auto">
          <a:xfrm>
            <a:off x="2819400" y="4419600"/>
            <a:ext cx="1143000" cy="274638"/>
          </a:xfrm>
          <a:prstGeom prst="rect">
            <a:avLst/>
          </a:prstGeom>
          <a:noFill/>
          <a:ln w="9525">
            <a:noFill/>
            <a:miter lim="800000"/>
            <a:headEnd/>
            <a:tailEnd/>
          </a:ln>
        </p:spPr>
        <p:txBody>
          <a:bodyPr>
            <a:spAutoFit/>
          </a:bodyPr>
          <a:lstStyle/>
          <a:p>
            <a:pPr>
              <a:spcBef>
                <a:spcPct val="50000"/>
              </a:spcBef>
            </a:pPr>
            <a:r>
              <a:rPr lang="en-US" sz="1200">
                <a:solidFill>
                  <a:schemeClr val="tx1"/>
                </a:solidFill>
              </a:rPr>
              <a:t>Heterozygous</a:t>
            </a:r>
          </a:p>
        </p:txBody>
      </p:sp>
      <p:sp>
        <p:nvSpPr>
          <p:cNvPr id="14369" name="Text Box 33"/>
          <p:cNvSpPr txBox="1">
            <a:spLocks noChangeArrowheads="1"/>
          </p:cNvSpPr>
          <p:nvPr/>
        </p:nvSpPr>
        <p:spPr bwMode="auto">
          <a:xfrm>
            <a:off x="5562600" y="4419600"/>
            <a:ext cx="1143000" cy="274638"/>
          </a:xfrm>
          <a:prstGeom prst="rect">
            <a:avLst/>
          </a:prstGeom>
          <a:noFill/>
          <a:ln w="9525">
            <a:noFill/>
            <a:miter lim="800000"/>
            <a:headEnd/>
            <a:tailEnd/>
          </a:ln>
        </p:spPr>
        <p:txBody>
          <a:bodyPr>
            <a:spAutoFit/>
          </a:bodyPr>
          <a:lstStyle/>
          <a:p>
            <a:pPr>
              <a:spcBef>
                <a:spcPct val="50000"/>
              </a:spcBef>
            </a:pPr>
            <a:r>
              <a:rPr lang="en-US" sz="1200">
                <a:solidFill>
                  <a:schemeClr val="tx1"/>
                </a:solidFill>
              </a:rPr>
              <a:t>Heterozygous</a:t>
            </a:r>
          </a:p>
        </p:txBody>
      </p:sp>
      <p:sp>
        <p:nvSpPr>
          <p:cNvPr id="19" name="TextBox 18">
            <a:hlinkClick r:id="" action="ppaction://hlinkshowjump?jump=previousslide"/>
          </p:cNvPr>
          <p:cNvSpPr txBox="1"/>
          <p:nvPr/>
        </p:nvSpPr>
        <p:spPr>
          <a:xfrm>
            <a:off x="0" y="0"/>
            <a:ext cx="533400" cy="284163"/>
          </a:xfrm>
          <a:prstGeom prst="rect">
            <a:avLst/>
          </a:prstGeom>
          <a:solidFill>
            <a:schemeClr val="accent6">
              <a:lumMod val="60000"/>
              <a:lumOff val="40000"/>
            </a:schemeClr>
          </a:solidFill>
          <a:ln>
            <a:solidFill>
              <a:schemeClr val="tx1"/>
            </a:solidFill>
          </a:ln>
        </p:spPr>
        <p:txBody>
          <a:bodyPr>
            <a:spAutoFit/>
          </a:bodyPr>
          <a:lstStyle/>
          <a:p>
            <a:pPr algn="ctr" fontAlgn="auto">
              <a:spcBef>
                <a:spcPts val="0"/>
              </a:spcBef>
              <a:spcAft>
                <a:spcPts val="0"/>
              </a:spcAft>
              <a:defRPr/>
            </a:pPr>
            <a:r>
              <a:rPr lang="en-US" sz="1200" dirty="0">
                <a:solidFill>
                  <a:schemeClr val="tx1"/>
                </a:solidFill>
                <a:latin typeface="+mn-lt"/>
              </a:rPr>
              <a:t>back</a:t>
            </a:r>
          </a:p>
        </p:txBody>
      </p:sp>
      <p:sp>
        <p:nvSpPr>
          <p:cNvPr id="33812" name="AutoShape 10">
            <a:hlinkClick r:id="rId3"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33" name="Action Button: Forward or Next 32">
            <a:hlinkClick r:id="" action="ppaction://hlinkshowjump?jump=nextslide" highlightClick="1"/>
          </p:cNvPr>
          <p:cNvSpPr/>
          <p:nvPr/>
        </p:nvSpPr>
        <p:spPr>
          <a:xfrm>
            <a:off x="7467600" y="5943600"/>
            <a:ext cx="10668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TextBox 22"/>
          <p:cNvSpPr txBox="1"/>
          <p:nvPr/>
        </p:nvSpPr>
        <p:spPr>
          <a:xfrm>
            <a:off x="228600" y="5867400"/>
            <a:ext cx="685800" cy="461665"/>
          </a:xfrm>
          <a:prstGeom prst="rect">
            <a:avLst/>
          </a:prstGeom>
          <a:noFill/>
        </p:spPr>
        <p:txBody>
          <a:bodyPr wrap="square" rtlCol="0">
            <a:spAutoFit/>
          </a:bodyPr>
          <a:lstStyle/>
          <a:p>
            <a:r>
              <a:rPr lang="en-US" sz="2400" dirty="0" smtClean="0">
                <a:solidFill>
                  <a:schemeClr val="tx1"/>
                </a:solidFill>
              </a:rPr>
              <a:t>PP</a:t>
            </a:r>
            <a:endParaRPr lang="en-US" sz="2400" dirty="0">
              <a:solidFill>
                <a:schemeClr val="tx1"/>
              </a:solidFill>
            </a:endParaRPr>
          </a:p>
        </p:txBody>
      </p:sp>
      <p:sp>
        <p:nvSpPr>
          <p:cNvPr id="24" name="TextBox 23"/>
          <p:cNvSpPr txBox="1"/>
          <p:nvPr/>
        </p:nvSpPr>
        <p:spPr>
          <a:xfrm>
            <a:off x="3124200" y="5867400"/>
            <a:ext cx="685800" cy="461665"/>
          </a:xfrm>
          <a:prstGeom prst="rect">
            <a:avLst/>
          </a:prstGeom>
          <a:noFill/>
        </p:spPr>
        <p:txBody>
          <a:bodyPr wrap="square" rtlCol="0">
            <a:spAutoFit/>
          </a:bodyPr>
          <a:lstStyle/>
          <a:p>
            <a:r>
              <a:rPr lang="en-US" sz="2400" dirty="0" err="1" smtClean="0">
                <a:solidFill>
                  <a:schemeClr val="tx1"/>
                </a:solidFill>
              </a:rPr>
              <a:t>P</a:t>
            </a:r>
            <a:r>
              <a:rPr lang="en-US" sz="1800" dirty="0" err="1" smtClean="0">
                <a:solidFill>
                  <a:schemeClr val="tx1"/>
                </a:solidFill>
              </a:rPr>
              <a:t>p</a:t>
            </a:r>
            <a:endParaRPr lang="en-US" sz="1800"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436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52"/>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4365"/>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4358"/>
                                        </p:tgtEl>
                                        <p:attrNameLst>
                                          <p:attrName>style.visibility</p:attrName>
                                        </p:attrNameLst>
                                      </p:cBhvr>
                                      <p:to>
                                        <p:strVal val="visible"/>
                                      </p:to>
                                    </p:set>
                                  </p:childTnLst>
                                </p:cTn>
                              </p:par>
                            </p:childTnLst>
                          </p:cTn>
                        </p:par>
                        <p:par>
                          <p:cTn id="11" fill="hold">
                            <p:stCondLst>
                              <p:cond delay="0"/>
                            </p:stCondLst>
                            <p:childTnLst>
                              <p:par>
                                <p:cTn id="12" presetID="42" presetClass="path" presetSubtype="0" accel="50000" decel="50000" fill="hold" grpId="1" nodeType="afterEffect">
                                  <p:stCondLst>
                                    <p:cond delay="0"/>
                                  </p:stCondLst>
                                  <p:childTnLst>
                                    <p:animMotion origin="layout" path="M 0 1.48148E-6 L -0.19583 0.56551 " pathEditMode="relative" rAng="0" ptsTypes="AA">
                                      <p:cBhvr>
                                        <p:cTn id="13" dur="2000" fill="hold"/>
                                        <p:tgtEl>
                                          <p:spTgt spid="14358"/>
                                        </p:tgtEl>
                                        <p:attrNameLst>
                                          <p:attrName>ppt_x</p:attrName>
                                          <p:attrName>ppt_y</p:attrName>
                                        </p:attrNameLst>
                                      </p:cBhvr>
                                      <p:rCtr x="-9800" y="28300"/>
                                    </p:animMotion>
                                  </p:childTnLst>
                                </p:cTn>
                              </p:par>
                              <p:par>
                                <p:cTn id="14" presetID="42" presetClass="path" presetSubtype="0" accel="50000" decel="50000" fill="hold" nodeType="withEffect">
                                  <p:stCondLst>
                                    <p:cond delay="0"/>
                                  </p:stCondLst>
                                  <p:childTnLst>
                                    <p:animMotion origin="layout" path="M 4.16667E-6 3.7037E-7 L 0.54218 0.5544 " pathEditMode="relative" rAng="0" ptsTypes="AA">
                                      <p:cBhvr>
                                        <p:cTn id="15" dur="2000" fill="hold"/>
                                        <p:tgtEl>
                                          <p:spTgt spid="14352"/>
                                        </p:tgtEl>
                                        <p:attrNameLst>
                                          <p:attrName>ppt_x</p:attrName>
                                          <p:attrName>ppt_y</p:attrName>
                                        </p:attrNameLst>
                                      </p:cBhvr>
                                      <p:rCtr x="27100" y="27700"/>
                                    </p:animMotion>
                                  </p:childTnLst>
                                </p:cTn>
                              </p:par>
                            </p:childTnLst>
                          </p:cTn>
                        </p:par>
                        <p:par>
                          <p:cTn id="16" fill="hold">
                            <p:stCondLst>
                              <p:cond delay="2000"/>
                            </p:stCondLst>
                            <p:childTnLst>
                              <p:par>
                                <p:cTn id="17" presetID="9" presetClass="entr" presetSubtype="0" fill="hold" grpId="0" nodeType="afterEffect">
                                  <p:stCondLst>
                                    <p:cond delay="0"/>
                                  </p:stCondLst>
                                  <p:childTnLst>
                                    <p:set>
                                      <p:cBhvr>
                                        <p:cTn id="18" dur="1" fill="hold">
                                          <p:stCondLst>
                                            <p:cond delay="0"/>
                                          </p:stCondLst>
                                        </p:cTn>
                                        <p:tgtEl>
                                          <p:spTgt spid="14369"/>
                                        </p:tgtEl>
                                        <p:attrNameLst>
                                          <p:attrName>style.visibility</p:attrName>
                                        </p:attrNameLst>
                                      </p:cBhvr>
                                      <p:to>
                                        <p:strVal val="visible"/>
                                      </p:to>
                                    </p:set>
                                    <p:animEffect transition="in" filter="dissolve">
                                      <p:cBhvr>
                                        <p:cTn id="19" dur="500"/>
                                        <p:tgtEl>
                                          <p:spTgt spid="14369"/>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4365"/>
                  </p:tgtEl>
                </p:cond>
              </p:nextCondLst>
            </p:seq>
          </p:childTnLst>
        </p:cTn>
      </p:par>
    </p:tnLst>
    <p:bldLst>
      <p:bldP spid="14352" grpId="0"/>
      <p:bldP spid="14358" grpId="0"/>
      <p:bldP spid="14358" grpId="1"/>
      <p:bldP spid="14365" grpId="0" animBg="1"/>
      <p:bldP spid="14369"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0"/>
            <a:ext cx="9144000" cy="838200"/>
          </a:xfrm>
        </p:spPr>
        <p:txBody>
          <a:bodyPr/>
          <a:lstStyle/>
          <a:p>
            <a:pPr eaLnBrk="1" hangingPunct="1"/>
            <a:r>
              <a:rPr lang="en-US" sz="3000" smtClean="0"/>
              <a:t>Why 25% White?</a:t>
            </a:r>
          </a:p>
        </p:txBody>
      </p:sp>
      <p:sp>
        <p:nvSpPr>
          <p:cNvPr id="34819" name="Content Placeholder 2"/>
          <p:cNvSpPr>
            <a:spLocks noGrp="1"/>
          </p:cNvSpPr>
          <p:nvPr>
            <p:ph idx="1"/>
          </p:nvPr>
        </p:nvSpPr>
        <p:spPr>
          <a:xfrm>
            <a:off x="0" y="2667000"/>
            <a:ext cx="9144000" cy="1828800"/>
          </a:xfrm>
        </p:spPr>
        <p:txBody>
          <a:bodyPr/>
          <a:lstStyle/>
          <a:p>
            <a:pPr eaLnBrk="1" hangingPunct="1">
              <a:buFont typeface="Arial" charset="0"/>
              <a:buNone/>
            </a:pPr>
            <a:r>
              <a:rPr lang="en-US" sz="2000" smtClean="0"/>
              <a:t>Remember that Mendel allowed the F1 generation reproduce with one another. Because of this, he unknowingly brought back the color white. Here’s how. There are 4 possible ways for alleles to combine during reproduction. Here they are.</a:t>
            </a:r>
          </a:p>
        </p:txBody>
      </p:sp>
      <p:pic>
        <p:nvPicPr>
          <p:cNvPr id="34820" name="Picture 16"/>
          <p:cNvPicPr>
            <a:picLocks noChangeAspect="1" noChangeArrowheads="1"/>
          </p:cNvPicPr>
          <p:nvPr/>
        </p:nvPicPr>
        <p:blipFill>
          <a:blip r:embed="rId2" cstate="print"/>
          <a:srcRect/>
          <a:stretch>
            <a:fillRect/>
          </a:stretch>
        </p:blipFill>
        <p:spPr bwMode="auto">
          <a:xfrm>
            <a:off x="0" y="0"/>
            <a:ext cx="1474788" cy="1568450"/>
          </a:xfrm>
          <a:prstGeom prst="rect">
            <a:avLst/>
          </a:prstGeom>
          <a:noFill/>
          <a:ln w="9525">
            <a:noFill/>
            <a:miter lim="800000"/>
            <a:headEnd/>
            <a:tailEnd/>
          </a:ln>
        </p:spPr>
      </p:pic>
      <p:pic>
        <p:nvPicPr>
          <p:cNvPr id="34821" name="Picture 16"/>
          <p:cNvPicPr>
            <a:picLocks noChangeAspect="1" noChangeArrowheads="1"/>
          </p:cNvPicPr>
          <p:nvPr/>
        </p:nvPicPr>
        <p:blipFill>
          <a:blip r:embed="rId2" cstate="print"/>
          <a:srcRect/>
          <a:stretch>
            <a:fillRect/>
          </a:stretch>
        </p:blipFill>
        <p:spPr bwMode="auto">
          <a:xfrm>
            <a:off x="7669213" y="0"/>
            <a:ext cx="1474787" cy="1568450"/>
          </a:xfrm>
          <a:prstGeom prst="rect">
            <a:avLst/>
          </a:prstGeom>
          <a:noFill/>
          <a:ln w="9525">
            <a:noFill/>
            <a:miter lim="800000"/>
            <a:headEnd/>
            <a:tailEnd/>
          </a:ln>
        </p:spPr>
      </p:pic>
      <p:pic>
        <p:nvPicPr>
          <p:cNvPr id="34822" name="Picture 16"/>
          <p:cNvPicPr>
            <a:picLocks noChangeAspect="1" noChangeArrowheads="1"/>
          </p:cNvPicPr>
          <p:nvPr/>
        </p:nvPicPr>
        <p:blipFill>
          <a:blip r:embed="rId2" cstate="print"/>
          <a:srcRect/>
          <a:stretch>
            <a:fillRect/>
          </a:stretch>
        </p:blipFill>
        <p:spPr bwMode="auto">
          <a:xfrm>
            <a:off x="0" y="4724400"/>
            <a:ext cx="1074738" cy="1143000"/>
          </a:xfrm>
          <a:prstGeom prst="rect">
            <a:avLst/>
          </a:prstGeom>
          <a:noFill/>
          <a:ln w="9525">
            <a:noFill/>
            <a:miter lim="800000"/>
            <a:headEnd/>
            <a:tailEnd/>
          </a:ln>
        </p:spPr>
      </p:pic>
      <p:pic>
        <p:nvPicPr>
          <p:cNvPr id="34823" name="Picture 16"/>
          <p:cNvPicPr>
            <a:picLocks noChangeAspect="1" noChangeArrowheads="1"/>
          </p:cNvPicPr>
          <p:nvPr/>
        </p:nvPicPr>
        <p:blipFill>
          <a:blip r:embed="rId2" cstate="print"/>
          <a:srcRect/>
          <a:stretch>
            <a:fillRect/>
          </a:stretch>
        </p:blipFill>
        <p:spPr bwMode="auto">
          <a:xfrm>
            <a:off x="2819400" y="4724400"/>
            <a:ext cx="1074738" cy="1143000"/>
          </a:xfrm>
          <a:prstGeom prst="rect">
            <a:avLst/>
          </a:prstGeom>
          <a:noFill/>
          <a:ln w="9525">
            <a:noFill/>
            <a:miter lim="800000"/>
            <a:headEnd/>
            <a:tailEnd/>
          </a:ln>
        </p:spPr>
      </p:pic>
      <p:pic>
        <p:nvPicPr>
          <p:cNvPr id="34824" name="Picture 16"/>
          <p:cNvPicPr>
            <a:picLocks noChangeAspect="1" noChangeArrowheads="1"/>
          </p:cNvPicPr>
          <p:nvPr/>
        </p:nvPicPr>
        <p:blipFill>
          <a:blip r:embed="rId2" cstate="print"/>
          <a:srcRect/>
          <a:stretch>
            <a:fillRect/>
          </a:stretch>
        </p:blipFill>
        <p:spPr bwMode="auto">
          <a:xfrm>
            <a:off x="5562600" y="4724400"/>
            <a:ext cx="1074738" cy="1143000"/>
          </a:xfrm>
          <a:prstGeom prst="rect">
            <a:avLst/>
          </a:prstGeom>
          <a:noFill/>
          <a:ln w="9525">
            <a:noFill/>
            <a:miter lim="800000"/>
            <a:headEnd/>
            <a:tailEnd/>
          </a:ln>
        </p:spPr>
      </p:pic>
      <p:pic>
        <p:nvPicPr>
          <p:cNvPr id="34825" name="Picture 7"/>
          <p:cNvPicPr>
            <a:picLocks noChangeAspect="1" noChangeArrowheads="1"/>
          </p:cNvPicPr>
          <p:nvPr/>
        </p:nvPicPr>
        <p:blipFill>
          <a:blip r:embed="rId3" cstate="print"/>
          <a:srcRect/>
          <a:stretch>
            <a:fillRect/>
          </a:stretch>
        </p:blipFill>
        <p:spPr bwMode="auto">
          <a:xfrm>
            <a:off x="8147050" y="4724400"/>
            <a:ext cx="996950" cy="1143000"/>
          </a:xfrm>
          <a:prstGeom prst="rect">
            <a:avLst/>
          </a:prstGeom>
          <a:noFill/>
          <a:ln w="9525">
            <a:noFill/>
            <a:miter lim="800000"/>
            <a:headEnd/>
            <a:tailEnd/>
          </a:ln>
        </p:spPr>
      </p:pic>
      <p:sp>
        <p:nvSpPr>
          <p:cNvPr id="14353" name="TextBox 14"/>
          <p:cNvSpPr txBox="1">
            <a:spLocks noChangeArrowheads="1"/>
          </p:cNvSpPr>
          <p:nvPr/>
        </p:nvSpPr>
        <p:spPr bwMode="auto">
          <a:xfrm>
            <a:off x="914400" y="2133600"/>
            <a:ext cx="295275" cy="473075"/>
          </a:xfrm>
          <a:prstGeom prst="rect">
            <a:avLst/>
          </a:prstGeom>
          <a:noFill/>
          <a:ln w="9525">
            <a:noFill/>
            <a:miter lim="800000"/>
            <a:headEnd/>
            <a:tailEnd/>
          </a:ln>
        </p:spPr>
        <p:txBody>
          <a:bodyPr>
            <a:spAutoFit/>
          </a:bodyPr>
          <a:lstStyle/>
          <a:p>
            <a:r>
              <a:rPr lang="en-US" sz="2500">
                <a:solidFill>
                  <a:schemeClr val="tx1"/>
                </a:solidFill>
              </a:rPr>
              <a:t>p</a:t>
            </a:r>
          </a:p>
        </p:txBody>
      </p:sp>
      <p:sp>
        <p:nvSpPr>
          <p:cNvPr id="14354" name="TextBox 14"/>
          <p:cNvSpPr txBox="1">
            <a:spLocks noChangeArrowheads="1"/>
          </p:cNvSpPr>
          <p:nvPr/>
        </p:nvSpPr>
        <p:spPr bwMode="auto">
          <a:xfrm>
            <a:off x="8382000" y="2117725"/>
            <a:ext cx="295275" cy="473075"/>
          </a:xfrm>
          <a:prstGeom prst="rect">
            <a:avLst/>
          </a:prstGeom>
          <a:noFill/>
          <a:ln w="9525">
            <a:noFill/>
            <a:miter lim="800000"/>
            <a:headEnd/>
            <a:tailEnd/>
          </a:ln>
        </p:spPr>
        <p:txBody>
          <a:bodyPr>
            <a:spAutoFit/>
          </a:bodyPr>
          <a:lstStyle/>
          <a:p>
            <a:r>
              <a:rPr lang="en-US" sz="2500">
                <a:solidFill>
                  <a:schemeClr val="tx1"/>
                </a:solidFill>
              </a:rPr>
              <a:t>p</a:t>
            </a:r>
          </a:p>
        </p:txBody>
      </p:sp>
      <p:sp>
        <p:nvSpPr>
          <p:cNvPr id="34828" name="WordArt 23"/>
          <p:cNvSpPr>
            <a:spLocks noChangeArrowheads="1" noChangeShapeType="1" noTextEdit="1"/>
          </p:cNvSpPr>
          <p:nvPr/>
        </p:nvSpPr>
        <p:spPr bwMode="auto">
          <a:xfrm>
            <a:off x="457200" y="1676400"/>
            <a:ext cx="381000" cy="457200"/>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a:cs typeface="Arial"/>
              </a:rPr>
              <a:t>P</a:t>
            </a:r>
          </a:p>
        </p:txBody>
      </p:sp>
      <p:sp>
        <p:nvSpPr>
          <p:cNvPr id="34829" name="WordArt 24"/>
          <p:cNvSpPr>
            <a:spLocks noChangeArrowheads="1" noChangeShapeType="1" noTextEdit="1"/>
          </p:cNvSpPr>
          <p:nvPr/>
        </p:nvSpPr>
        <p:spPr bwMode="auto">
          <a:xfrm>
            <a:off x="8001000" y="1676400"/>
            <a:ext cx="381000" cy="457200"/>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a:cs typeface="Arial"/>
              </a:rPr>
              <a:t>P</a:t>
            </a:r>
          </a:p>
        </p:txBody>
      </p:sp>
      <p:sp>
        <p:nvSpPr>
          <p:cNvPr id="34830" name="WordArt 25"/>
          <p:cNvSpPr>
            <a:spLocks noChangeArrowheads="1" noChangeShapeType="1" noTextEdit="1"/>
          </p:cNvSpPr>
          <p:nvPr/>
        </p:nvSpPr>
        <p:spPr bwMode="auto">
          <a:xfrm>
            <a:off x="914400" y="1905000"/>
            <a:ext cx="228600" cy="381000"/>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a:cs typeface="Arial"/>
              </a:rPr>
              <a:t>p</a:t>
            </a:r>
          </a:p>
        </p:txBody>
      </p:sp>
      <p:sp>
        <p:nvSpPr>
          <p:cNvPr id="34831" name="WordArt 26"/>
          <p:cNvSpPr>
            <a:spLocks noChangeArrowheads="1" noChangeShapeType="1" noTextEdit="1"/>
          </p:cNvSpPr>
          <p:nvPr/>
        </p:nvSpPr>
        <p:spPr bwMode="auto">
          <a:xfrm>
            <a:off x="8458200" y="1905000"/>
            <a:ext cx="228600" cy="381000"/>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a:cs typeface="Arial"/>
              </a:rPr>
              <a:t>p</a:t>
            </a:r>
          </a:p>
        </p:txBody>
      </p:sp>
      <p:sp>
        <p:nvSpPr>
          <p:cNvPr id="14366" name="AutoShape 30">
            <a:hlinkClick r:id="" action="ppaction://noaction" highlightClick="1"/>
          </p:cNvPr>
          <p:cNvSpPr>
            <a:spLocks noChangeArrowheads="1"/>
          </p:cNvSpPr>
          <p:nvPr/>
        </p:nvSpPr>
        <p:spPr bwMode="auto">
          <a:xfrm>
            <a:off x="8458200" y="4191000"/>
            <a:ext cx="381000" cy="228600"/>
          </a:xfrm>
          <a:prstGeom prst="actionButtonForwardNext">
            <a:avLst/>
          </a:prstGeom>
          <a:solidFill>
            <a:schemeClr val="accent1"/>
          </a:solidFill>
          <a:ln w="9525">
            <a:noFill/>
            <a:miter lim="800000"/>
            <a:headEnd/>
            <a:tailEnd/>
          </a:ln>
        </p:spPr>
        <p:txBody>
          <a:bodyPr wrap="none" anchor="ctr"/>
          <a:lstStyle/>
          <a:p>
            <a:endParaRPr lang="en-US" sz="1800">
              <a:solidFill>
                <a:schemeClr val="tx1"/>
              </a:solidFill>
            </a:endParaRPr>
          </a:p>
        </p:txBody>
      </p:sp>
      <p:sp>
        <p:nvSpPr>
          <p:cNvPr id="34833" name="Text Box 31"/>
          <p:cNvSpPr txBox="1">
            <a:spLocks noChangeArrowheads="1"/>
          </p:cNvSpPr>
          <p:nvPr/>
        </p:nvSpPr>
        <p:spPr bwMode="auto">
          <a:xfrm>
            <a:off x="0" y="4448175"/>
            <a:ext cx="1828800" cy="276225"/>
          </a:xfrm>
          <a:prstGeom prst="rect">
            <a:avLst/>
          </a:prstGeom>
          <a:noFill/>
          <a:ln w="9525">
            <a:noFill/>
            <a:miter lim="800000"/>
            <a:headEnd/>
            <a:tailEnd/>
          </a:ln>
        </p:spPr>
        <p:txBody>
          <a:bodyPr>
            <a:spAutoFit/>
          </a:bodyPr>
          <a:lstStyle/>
          <a:p>
            <a:pPr>
              <a:spcBef>
                <a:spcPct val="50000"/>
              </a:spcBef>
            </a:pPr>
            <a:r>
              <a:rPr lang="en-US" sz="1200">
                <a:solidFill>
                  <a:schemeClr val="tx1"/>
                </a:solidFill>
              </a:rPr>
              <a:t>Homozygous dominant</a:t>
            </a:r>
          </a:p>
        </p:txBody>
      </p:sp>
      <p:sp>
        <p:nvSpPr>
          <p:cNvPr id="34834" name="Text Box 32"/>
          <p:cNvSpPr txBox="1">
            <a:spLocks noChangeArrowheads="1"/>
          </p:cNvSpPr>
          <p:nvPr/>
        </p:nvSpPr>
        <p:spPr bwMode="auto">
          <a:xfrm>
            <a:off x="2819400" y="4419600"/>
            <a:ext cx="1143000" cy="274638"/>
          </a:xfrm>
          <a:prstGeom prst="rect">
            <a:avLst/>
          </a:prstGeom>
          <a:noFill/>
          <a:ln w="9525">
            <a:noFill/>
            <a:miter lim="800000"/>
            <a:headEnd/>
            <a:tailEnd/>
          </a:ln>
        </p:spPr>
        <p:txBody>
          <a:bodyPr>
            <a:spAutoFit/>
          </a:bodyPr>
          <a:lstStyle/>
          <a:p>
            <a:pPr>
              <a:spcBef>
                <a:spcPct val="50000"/>
              </a:spcBef>
            </a:pPr>
            <a:r>
              <a:rPr lang="en-US" sz="1200">
                <a:solidFill>
                  <a:schemeClr val="tx1"/>
                </a:solidFill>
              </a:rPr>
              <a:t>Heterozygous</a:t>
            </a:r>
          </a:p>
        </p:txBody>
      </p:sp>
      <p:sp>
        <p:nvSpPr>
          <p:cNvPr id="34835" name="Text Box 33"/>
          <p:cNvSpPr txBox="1">
            <a:spLocks noChangeArrowheads="1"/>
          </p:cNvSpPr>
          <p:nvPr/>
        </p:nvSpPr>
        <p:spPr bwMode="auto">
          <a:xfrm>
            <a:off x="5562600" y="4419600"/>
            <a:ext cx="1143000" cy="274638"/>
          </a:xfrm>
          <a:prstGeom prst="rect">
            <a:avLst/>
          </a:prstGeom>
          <a:noFill/>
          <a:ln w="9525">
            <a:noFill/>
            <a:miter lim="800000"/>
            <a:headEnd/>
            <a:tailEnd/>
          </a:ln>
        </p:spPr>
        <p:txBody>
          <a:bodyPr>
            <a:spAutoFit/>
          </a:bodyPr>
          <a:lstStyle/>
          <a:p>
            <a:pPr>
              <a:spcBef>
                <a:spcPct val="50000"/>
              </a:spcBef>
            </a:pPr>
            <a:r>
              <a:rPr lang="en-US" sz="1200">
                <a:solidFill>
                  <a:schemeClr val="tx1"/>
                </a:solidFill>
              </a:rPr>
              <a:t>Heterozygous</a:t>
            </a:r>
          </a:p>
        </p:txBody>
      </p:sp>
      <p:sp>
        <p:nvSpPr>
          <p:cNvPr id="14370" name="Text Box 34"/>
          <p:cNvSpPr txBox="1">
            <a:spLocks noChangeArrowheads="1"/>
          </p:cNvSpPr>
          <p:nvPr/>
        </p:nvSpPr>
        <p:spPr bwMode="auto">
          <a:xfrm>
            <a:off x="7391400" y="4448175"/>
            <a:ext cx="1828800" cy="276225"/>
          </a:xfrm>
          <a:prstGeom prst="rect">
            <a:avLst/>
          </a:prstGeom>
          <a:noFill/>
          <a:ln w="9525">
            <a:noFill/>
            <a:miter lim="800000"/>
            <a:headEnd/>
            <a:tailEnd/>
          </a:ln>
        </p:spPr>
        <p:txBody>
          <a:bodyPr>
            <a:spAutoFit/>
          </a:bodyPr>
          <a:lstStyle/>
          <a:p>
            <a:pPr>
              <a:spcBef>
                <a:spcPct val="50000"/>
              </a:spcBef>
            </a:pPr>
            <a:r>
              <a:rPr lang="en-US" sz="1200">
                <a:solidFill>
                  <a:schemeClr val="tx1"/>
                </a:solidFill>
              </a:rPr>
              <a:t>Homozygous recessive</a:t>
            </a:r>
          </a:p>
        </p:txBody>
      </p:sp>
      <p:sp>
        <p:nvSpPr>
          <p:cNvPr id="19" name="TextBox 18">
            <a:hlinkClick r:id="" action="ppaction://hlinkshowjump?jump=previousslide"/>
          </p:cNvPr>
          <p:cNvSpPr txBox="1"/>
          <p:nvPr/>
        </p:nvSpPr>
        <p:spPr>
          <a:xfrm>
            <a:off x="0" y="0"/>
            <a:ext cx="533400" cy="284163"/>
          </a:xfrm>
          <a:prstGeom prst="rect">
            <a:avLst/>
          </a:prstGeom>
          <a:solidFill>
            <a:schemeClr val="accent6">
              <a:lumMod val="60000"/>
              <a:lumOff val="40000"/>
            </a:schemeClr>
          </a:solidFill>
          <a:ln>
            <a:solidFill>
              <a:schemeClr val="tx1"/>
            </a:solidFill>
          </a:ln>
        </p:spPr>
        <p:txBody>
          <a:bodyPr>
            <a:spAutoFit/>
          </a:bodyPr>
          <a:lstStyle/>
          <a:p>
            <a:pPr algn="ctr" fontAlgn="auto">
              <a:spcBef>
                <a:spcPts val="0"/>
              </a:spcBef>
              <a:spcAft>
                <a:spcPts val="0"/>
              </a:spcAft>
              <a:defRPr/>
            </a:pPr>
            <a:r>
              <a:rPr lang="en-US" sz="1200" dirty="0">
                <a:solidFill>
                  <a:schemeClr val="tx1"/>
                </a:solidFill>
                <a:latin typeface="+mn-lt"/>
              </a:rPr>
              <a:t>back</a:t>
            </a:r>
          </a:p>
        </p:txBody>
      </p:sp>
      <p:sp>
        <p:nvSpPr>
          <p:cNvPr id="34838" name="AutoShape 10">
            <a:hlinkClick r:id="rId4"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33" name="Action Button: Forward or Next 32">
            <a:hlinkClick r:id="" action="ppaction://hlinkshowjump?jump=nextslide" highlightClick="1"/>
          </p:cNvPr>
          <p:cNvSpPr/>
          <p:nvPr/>
        </p:nvSpPr>
        <p:spPr>
          <a:xfrm>
            <a:off x="6400800" y="6248400"/>
            <a:ext cx="10668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TextBox 23"/>
          <p:cNvSpPr txBox="1"/>
          <p:nvPr/>
        </p:nvSpPr>
        <p:spPr>
          <a:xfrm>
            <a:off x="228600" y="5867400"/>
            <a:ext cx="685800" cy="461665"/>
          </a:xfrm>
          <a:prstGeom prst="rect">
            <a:avLst/>
          </a:prstGeom>
          <a:noFill/>
        </p:spPr>
        <p:txBody>
          <a:bodyPr wrap="square" rtlCol="0">
            <a:spAutoFit/>
          </a:bodyPr>
          <a:lstStyle/>
          <a:p>
            <a:r>
              <a:rPr lang="en-US" sz="2400" dirty="0" smtClean="0">
                <a:solidFill>
                  <a:schemeClr val="tx1"/>
                </a:solidFill>
              </a:rPr>
              <a:t>PP</a:t>
            </a:r>
            <a:endParaRPr lang="en-US" sz="2400" dirty="0">
              <a:solidFill>
                <a:schemeClr val="tx1"/>
              </a:solidFill>
            </a:endParaRPr>
          </a:p>
        </p:txBody>
      </p:sp>
      <p:sp>
        <p:nvSpPr>
          <p:cNvPr id="25" name="TextBox 24"/>
          <p:cNvSpPr txBox="1"/>
          <p:nvPr/>
        </p:nvSpPr>
        <p:spPr>
          <a:xfrm>
            <a:off x="3124200" y="5867400"/>
            <a:ext cx="685800" cy="461665"/>
          </a:xfrm>
          <a:prstGeom prst="rect">
            <a:avLst/>
          </a:prstGeom>
          <a:noFill/>
        </p:spPr>
        <p:txBody>
          <a:bodyPr wrap="square" rtlCol="0">
            <a:spAutoFit/>
          </a:bodyPr>
          <a:lstStyle/>
          <a:p>
            <a:r>
              <a:rPr lang="en-US" sz="2400" dirty="0" err="1" smtClean="0">
                <a:solidFill>
                  <a:schemeClr val="tx1"/>
                </a:solidFill>
              </a:rPr>
              <a:t>P</a:t>
            </a:r>
            <a:r>
              <a:rPr lang="en-US" sz="1800" dirty="0" err="1" smtClean="0">
                <a:solidFill>
                  <a:schemeClr val="tx1"/>
                </a:solidFill>
              </a:rPr>
              <a:t>p</a:t>
            </a:r>
            <a:endParaRPr lang="en-US" sz="1800" dirty="0">
              <a:solidFill>
                <a:schemeClr val="tx1"/>
              </a:solidFill>
            </a:endParaRPr>
          </a:p>
        </p:txBody>
      </p:sp>
      <p:sp>
        <p:nvSpPr>
          <p:cNvPr id="26" name="TextBox 25"/>
          <p:cNvSpPr txBox="1"/>
          <p:nvPr/>
        </p:nvSpPr>
        <p:spPr>
          <a:xfrm>
            <a:off x="5867400" y="5867400"/>
            <a:ext cx="685800" cy="461665"/>
          </a:xfrm>
          <a:prstGeom prst="rect">
            <a:avLst/>
          </a:prstGeom>
          <a:noFill/>
        </p:spPr>
        <p:txBody>
          <a:bodyPr wrap="square" rtlCol="0">
            <a:spAutoFit/>
          </a:bodyPr>
          <a:lstStyle/>
          <a:p>
            <a:r>
              <a:rPr lang="en-US" sz="1800" dirty="0" err="1" smtClean="0">
                <a:solidFill>
                  <a:schemeClr val="tx1"/>
                </a:solidFill>
              </a:rPr>
              <a:t>p</a:t>
            </a:r>
            <a:r>
              <a:rPr lang="en-US" sz="2400" dirty="0" err="1" smtClean="0">
                <a:solidFill>
                  <a:schemeClr val="tx1"/>
                </a:solidFill>
              </a:rPr>
              <a:t>P</a:t>
            </a:r>
            <a:endParaRPr lang="en-US" sz="1800"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436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53"/>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4366"/>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4354"/>
                                        </p:tgtEl>
                                        <p:attrNameLst>
                                          <p:attrName>style.visibility</p:attrName>
                                        </p:attrNameLst>
                                      </p:cBhvr>
                                      <p:to>
                                        <p:strVal val="visible"/>
                                      </p:to>
                                    </p:set>
                                  </p:childTnLst>
                                </p:cTn>
                              </p:par>
                            </p:childTnLst>
                          </p:cTn>
                        </p:par>
                        <p:par>
                          <p:cTn id="11" fill="hold">
                            <p:stCondLst>
                              <p:cond delay="0"/>
                            </p:stCondLst>
                            <p:childTnLst>
                              <p:par>
                                <p:cTn id="12" presetID="42" presetClass="path" presetSubtype="0" accel="50000" decel="50000" fill="hold" grpId="1" nodeType="afterEffect">
                                  <p:stCondLst>
                                    <p:cond delay="0"/>
                                  </p:stCondLst>
                                  <p:childTnLst>
                                    <p:animMotion origin="layout" path="M 4.16667E-6 2.96296E-6 L 0.81718 0.5456 " pathEditMode="relative" rAng="0" ptsTypes="AA">
                                      <p:cBhvr>
                                        <p:cTn id="13" dur="2000" fill="hold"/>
                                        <p:tgtEl>
                                          <p:spTgt spid="14353"/>
                                        </p:tgtEl>
                                        <p:attrNameLst>
                                          <p:attrName>ppt_x</p:attrName>
                                          <p:attrName>ppt_y</p:attrName>
                                        </p:attrNameLst>
                                      </p:cBhvr>
                                      <p:rCtr x="40900" y="27300"/>
                                    </p:animMotion>
                                  </p:childTnLst>
                                </p:cTn>
                              </p:par>
                              <p:par>
                                <p:cTn id="14" presetID="42" presetClass="path" presetSubtype="0" accel="50000" decel="50000" fill="hold" grpId="1" nodeType="withEffect">
                                  <p:stCondLst>
                                    <p:cond delay="0"/>
                                  </p:stCondLst>
                                  <p:childTnLst>
                                    <p:animMotion origin="layout" path="M -2.5E-6 2.96296E-6 L 0.02552 0.5456 " pathEditMode="relative" rAng="0" ptsTypes="AA">
                                      <p:cBhvr>
                                        <p:cTn id="15" dur="2000" fill="hold"/>
                                        <p:tgtEl>
                                          <p:spTgt spid="14354"/>
                                        </p:tgtEl>
                                        <p:attrNameLst>
                                          <p:attrName>ppt_x</p:attrName>
                                          <p:attrName>ppt_y</p:attrName>
                                        </p:attrNameLst>
                                      </p:cBhvr>
                                      <p:rCtr x="1300" y="27300"/>
                                    </p:animMotion>
                                  </p:childTnLst>
                                </p:cTn>
                              </p:par>
                            </p:childTnLst>
                          </p:cTn>
                        </p:par>
                        <p:par>
                          <p:cTn id="16" fill="hold">
                            <p:stCondLst>
                              <p:cond delay="2000"/>
                            </p:stCondLst>
                            <p:childTnLst>
                              <p:par>
                                <p:cTn id="17" presetID="9" presetClass="entr" presetSubtype="0" fill="hold" grpId="0" nodeType="afterEffect">
                                  <p:stCondLst>
                                    <p:cond delay="0"/>
                                  </p:stCondLst>
                                  <p:childTnLst>
                                    <p:set>
                                      <p:cBhvr>
                                        <p:cTn id="18" dur="1" fill="hold">
                                          <p:stCondLst>
                                            <p:cond delay="0"/>
                                          </p:stCondLst>
                                        </p:cTn>
                                        <p:tgtEl>
                                          <p:spTgt spid="14370"/>
                                        </p:tgtEl>
                                        <p:attrNameLst>
                                          <p:attrName>style.visibility</p:attrName>
                                        </p:attrNameLst>
                                      </p:cBhvr>
                                      <p:to>
                                        <p:strVal val="visible"/>
                                      </p:to>
                                    </p:set>
                                    <p:animEffect transition="in" filter="dissolve">
                                      <p:cBhvr>
                                        <p:cTn id="19" dur="500"/>
                                        <p:tgtEl>
                                          <p:spTgt spid="14370"/>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4366"/>
                  </p:tgtEl>
                </p:cond>
              </p:nextCondLst>
            </p:seq>
          </p:childTnLst>
        </p:cTn>
      </p:par>
    </p:tnLst>
    <p:bldLst>
      <p:bldP spid="14353" grpId="0"/>
      <p:bldP spid="14353" grpId="1"/>
      <p:bldP spid="14354" grpId="0"/>
      <p:bldP spid="14354" grpId="1"/>
      <p:bldP spid="14366" grpId="0" animBg="1"/>
      <p:bldP spid="14370" grpId="0"/>
      <p:bldP spid="3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a:xfrm>
            <a:off x="0" y="0"/>
            <a:ext cx="9144000" cy="838200"/>
          </a:xfrm>
        </p:spPr>
        <p:txBody>
          <a:bodyPr/>
          <a:lstStyle/>
          <a:p>
            <a:r>
              <a:rPr lang="en-US" sz="3000" smtClean="0"/>
              <a:t>Punnett Squares</a:t>
            </a:r>
          </a:p>
        </p:txBody>
      </p:sp>
      <p:sp>
        <p:nvSpPr>
          <p:cNvPr id="35843" name="Rectangle 3"/>
          <p:cNvSpPr>
            <a:spLocks noGrp="1"/>
          </p:cNvSpPr>
          <p:nvPr>
            <p:ph type="body" idx="1"/>
          </p:nvPr>
        </p:nvSpPr>
        <p:spPr>
          <a:xfrm>
            <a:off x="0" y="4572000"/>
            <a:ext cx="9144000" cy="2286000"/>
          </a:xfrm>
        </p:spPr>
        <p:txBody>
          <a:bodyPr/>
          <a:lstStyle/>
          <a:p>
            <a:pPr>
              <a:buFont typeface="Arial" charset="0"/>
              <a:buNone/>
            </a:pPr>
            <a:r>
              <a:rPr lang="en-US" sz="1800" smtClean="0"/>
              <a:t>Reginald Punnett created a mathematics tool called a Punnett square to help solve genetics problems. Punnett squares help scientists to predict genetic combinations from simple traits such as flower color to serious disorders such as cystic fibrosis. By predicting genetic disorders, information can be given to families who have a history of genetic illnesses. This will allow the family to make informed, educated decisions about the future health of their child or children. So let’s see how to create them…</a:t>
            </a:r>
          </a:p>
        </p:txBody>
      </p:sp>
      <p:pic>
        <p:nvPicPr>
          <p:cNvPr id="35844" name="Picture 5" descr="reginald-punnett-1"/>
          <p:cNvPicPr>
            <a:picLocks noChangeAspect="1" noChangeArrowheads="1"/>
          </p:cNvPicPr>
          <p:nvPr/>
        </p:nvPicPr>
        <p:blipFill>
          <a:blip r:embed="rId2" cstate="print"/>
          <a:srcRect/>
          <a:stretch>
            <a:fillRect/>
          </a:stretch>
        </p:blipFill>
        <p:spPr bwMode="auto">
          <a:xfrm>
            <a:off x="990600" y="762000"/>
            <a:ext cx="2454275" cy="3810000"/>
          </a:xfrm>
          <a:prstGeom prst="rect">
            <a:avLst/>
          </a:prstGeom>
          <a:noFill/>
          <a:ln w="9525">
            <a:noFill/>
            <a:miter lim="800000"/>
            <a:headEnd/>
            <a:tailEnd/>
          </a:ln>
        </p:spPr>
      </p:pic>
      <p:pic>
        <p:nvPicPr>
          <p:cNvPr id="35845" name="Picture 7" descr="square3"/>
          <p:cNvPicPr>
            <a:picLocks noChangeAspect="1" noChangeArrowheads="1" noCrop="1"/>
          </p:cNvPicPr>
          <p:nvPr/>
        </p:nvPicPr>
        <p:blipFill>
          <a:blip r:embed="rId3" cstate="print"/>
          <a:srcRect/>
          <a:stretch>
            <a:fillRect/>
          </a:stretch>
        </p:blipFill>
        <p:spPr bwMode="auto">
          <a:xfrm>
            <a:off x="4800600" y="1371600"/>
            <a:ext cx="3124200" cy="3124200"/>
          </a:xfrm>
          <a:prstGeom prst="rect">
            <a:avLst/>
          </a:prstGeom>
          <a:noFill/>
          <a:ln w="9525">
            <a:noFill/>
            <a:miter lim="800000"/>
            <a:headEnd/>
            <a:tailEnd/>
          </a:ln>
        </p:spPr>
      </p:pic>
      <p:sp>
        <p:nvSpPr>
          <p:cNvPr id="35847" name="AutoShape 9">
            <a:hlinkClick r:id="" action="ppaction://hlinkshowjump?jump=nextslide" highlightClick="1"/>
          </p:cNvPr>
          <p:cNvSpPr>
            <a:spLocks noChangeArrowheads="1"/>
          </p:cNvSpPr>
          <p:nvPr/>
        </p:nvSpPr>
        <p:spPr bwMode="auto">
          <a:xfrm>
            <a:off x="4191000" y="6400800"/>
            <a:ext cx="609600" cy="304800"/>
          </a:xfrm>
          <a:prstGeom prst="actionButtonForwardNext">
            <a:avLst/>
          </a:prstGeom>
          <a:solidFill>
            <a:schemeClr val="accent1"/>
          </a:solidFill>
          <a:ln w="9525">
            <a:noFill/>
            <a:miter lim="800000"/>
            <a:headEnd/>
            <a:tailEnd/>
          </a:ln>
        </p:spPr>
        <p:txBody>
          <a:bodyPr wrap="none" anchor="ctr"/>
          <a:lstStyle/>
          <a:p>
            <a:endParaRPr lang="en-US" sz="1800">
              <a:solidFill>
                <a:schemeClr val="tx1"/>
              </a:solidFill>
            </a:endParaRPr>
          </a:p>
        </p:txBody>
      </p:sp>
      <p:sp>
        <p:nvSpPr>
          <p:cNvPr id="35848" name="AutoShape 10">
            <a:hlinkClick r:id="rId4"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9" name="Rectangle 8">
            <a:hlinkClick r:id="" action="ppaction://hlinkshowjump?jump=previousslide"/>
          </p:cNvPr>
          <p:cNvSpPr/>
          <p:nvPr/>
        </p:nvSpPr>
        <p:spPr>
          <a:xfrm>
            <a:off x="76200" y="76200"/>
            <a:ext cx="762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Back</a:t>
            </a:r>
            <a:endParaRPr lang="en-US" sz="1600" b="1"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a:xfrm>
            <a:off x="0" y="0"/>
            <a:ext cx="9144000" cy="838200"/>
          </a:xfrm>
        </p:spPr>
        <p:txBody>
          <a:bodyPr/>
          <a:lstStyle/>
          <a:p>
            <a:r>
              <a:rPr lang="en-US" sz="3000" smtClean="0"/>
              <a:t>Mendel and Punnett Squares</a:t>
            </a:r>
          </a:p>
        </p:txBody>
      </p:sp>
      <p:sp>
        <p:nvSpPr>
          <p:cNvPr id="36867" name="Rectangle 3"/>
          <p:cNvSpPr>
            <a:spLocks noGrp="1"/>
          </p:cNvSpPr>
          <p:nvPr>
            <p:ph type="body" idx="1"/>
          </p:nvPr>
        </p:nvSpPr>
        <p:spPr>
          <a:xfrm>
            <a:off x="0" y="4572000"/>
            <a:ext cx="9144000" cy="2286000"/>
          </a:xfrm>
        </p:spPr>
        <p:txBody>
          <a:bodyPr/>
          <a:lstStyle/>
          <a:p>
            <a:pPr>
              <a:buFont typeface="Arial" charset="0"/>
              <a:buNone/>
            </a:pPr>
            <a:r>
              <a:rPr lang="en-US" sz="1800" smtClean="0"/>
              <a:t>Reginald Punnett used the information gained by Mendel to create charts to help predict probabilities. Let’s examine the data Mendel collected for pea plant height. Tall was dominant (T) and short was recessive (t).</a:t>
            </a:r>
          </a:p>
          <a:p>
            <a:pPr>
              <a:buFont typeface="Arial" charset="0"/>
              <a:buNone/>
            </a:pPr>
            <a:r>
              <a:rPr lang="en-US" sz="1800" smtClean="0"/>
              <a:t>Let’s examine Mendel’s F1 generation using a Punnett square. Mendel crossed two heterozygous Tall (Tt) plants with one another.</a:t>
            </a:r>
          </a:p>
        </p:txBody>
      </p:sp>
      <p:pic>
        <p:nvPicPr>
          <p:cNvPr id="36868" name="Picture 4" descr="reginald-punnett-1"/>
          <p:cNvPicPr>
            <a:picLocks noChangeAspect="1" noChangeArrowheads="1"/>
          </p:cNvPicPr>
          <p:nvPr/>
        </p:nvPicPr>
        <p:blipFill>
          <a:blip r:embed="rId2" cstate="print"/>
          <a:srcRect/>
          <a:stretch>
            <a:fillRect/>
          </a:stretch>
        </p:blipFill>
        <p:spPr bwMode="auto">
          <a:xfrm>
            <a:off x="381000" y="762000"/>
            <a:ext cx="2454275" cy="3810000"/>
          </a:xfrm>
          <a:prstGeom prst="rect">
            <a:avLst/>
          </a:prstGeom>
          <a:noFill/>
          <a:ln w="9525">
            <a:noFill/>
            <a:miter lim="800000"/>
            <a:headEnd/>
            <a:tailEnd/>
          </a:ln>
        </p:spPr>
      </p:pic>
      <p:sp>
        <p:nvSpPr>
          <p:cNvPr id="36870" name="AutoShape 7">
            <a:hlinkClick r:id="" action="ppaction://hlinkshowjump?jump=nextslide" highlightClick="1"/>
          </p:cNvPr>
          <p:cNvSpPr>
            <a:spLocks noChangeArrowheads="1"/>
          </p:cNvSpPr>
          <p:nvPr/>
        </p:nvSpPr>
        <p:spPr bwMode="auto">
          <a:xfrm>
            <a:off x="4191000" y="6400800"/>
            <a:ext cx="609600" cy="304800"/>
          </a:xfrm>
          <a:prstGeom prst="actionButtonForwardNext">
            <a:avLst/>
          </a:prstGeom>
          <a:solidFill>
            <a:schemeClr val="accent1"/>
          </a:solidFill>
          <a:ln w="9525">
            <a:noFill/>
            <a:miter lim="800000"/>
            <a:headEnd/>
            <a:tailEnd/>
          </a:ln>
        </p:spPr>
        <p:txBody>
          <a:bodyPr wrap="none" anchor="ctr"/>
          <a:lstStyle/>
          <a:p>
            <a:endParaRPr lang="en-US" sz="1800">
              <a:solidFill>
                <a:schemeClr val="tx1"/>
              </a:solidFill>
            </a:endParaRPr>
          </a:p>
        </p:txBody>
      </p:sp>
      <p:pic>
        <p:nvPicPr>
          <p:cNvPr id="36871" name="Picture 5" descr="http://rds.yahoo.com/_ylt=A0S020vlNUBJJsoAr0CjzbkF/SIG=12fjsnthd/EXP=1229031269/**http%3A/www.nndb.com/people/015/000083763/mendel-1-sized.jpg"/>
          <p:cNvPicPr>
            <a:picLocks noChangeAspect="1" noChangeArrowheads="1"/>
          </p:cNvPicPr>
          <p:nvPr/>
        </p:nvPicPr>
        <p:blipFill>
          <a:blip r:embed="rId3" cstate="print"/>
          <a:srcRect/>
          <a:stretch>
            <a:fillRect/>
          </a:stretch>
        </p:blipFill>
        <p:spPr bwMode="auto">
          <a:xfrm>
            <a:off x="5972175" y="762000"/>
            <a:ext cx="2867025" cy="3810000"/>
          </a:xfrm>
          <a:prstGeom prst="rect">
            <a:avLst/>
          </a:prstGeom>
          <a:noFill/>
          <a:ln w="9525">
            <a:noFill/>
            <a:miter lim="800000"/>
            <a:headEnd/>
            <a:tailEnd/>
          </a:ln>
        </p:spPr>
      </p:pic>
      <p:sp>
        <p:nvSpPr>
          <p:cNvPr id="36872" name="AutoShape 10">
            <a:hlinkClick r:id="rId4"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9" name="Rectangle 8">
            <a:hlinkClick r:id="" action="ppaction://hlinkshowjump?jump=previousslide"/>
          </p:cNvPr>
          <p:cNvSpPr/>
          <p:nvPr/>
        </p:nvSpPr>
        <p:spPr>
          <a:xfrm>
            <a:off x="76200" y="76200"/>
            <a:ext cx="762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Back</a:t>
            </a:r>
            <a:endParaRPr lang="en-US" sz="1600" b="1"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a:xfrm>
            <a:off x="0" y="0"/>
            <a:ext cx="9144000" cy="838200"/>
          </a:xfrm>
        </p:spPr>
        <p:txBody>
          <a:bodyPr/>
          <a:lstStyle/>
          <a:p>
            <a:r>
              <a:rPr lang="en-US" sz="3000" smtClean="0"/>
              <a:t>Mendel’s Punnett squares</a:t>
            </a:r>
          </a:p>
        </p:txBody>
      </p:sp>
      <p:sp>
        <p:nvSpPr>
          <p:cNvPr id="41987" name="Rectangle 3"/>
          <p:cNvSpPr>
            <a:spLocks noGrp="1"/>
          </p:cNvSpPr>
          <p:nvPr>
            <p:ph type="body" idx="1"/>
          </p:nvPr>
        </p:nvSpPr>
        <p:spPr>
          <a:xfrm>
            <a:off x="0" y="4876800"/>
            <a:ext cx="9144000" cy="1981200"/>
          </a:xfrm>
        </p:spPr>
        <p:txBody>
          <a:bodyPr/>
          <a:lstStyle/>
          <a:p>
            <a:pPr>
              <a:buFont typeface="Arial" charset="0"/>
              <a:buNone/>
            </a:pPr>
            <a:r>
              <a:rPr lang="en-US" sz="1800" smtClean="0"/>
              <a:t>1</a:t>
            </a:r>
            <a:r>
              <a:rPr lang="en-US" sz="1800" baseline="30000" smtClean="0"/>
              <a:t>st</a:t>
            </a:r>
            <a:r>
              <a:rPr lang="en-US" sz="1800" smtClean="0"/>
              <a:t> step: Place the genotypes of each parent on the outside of the Punnett square.</a:t>
            </a:r>
          </a:p>
          <a:p>
            <a:pPr>
              <a:buFont typeface="Arial" charset="0"/>
              <a:buNone/>
            </a:pPr>
            <a:endParaRPr lang="en-US" sz="1800" smtClean="0"/>
          </a:p>
          <a:p>
            <a:pPr>
              <a:buFont typeface="Arial" charset="0"/>
              <a:buNone/>
            </a:pPr>
            <a:endParaRPr lang="en-US" sz="1800" smtClean="0"/>
          </a:p>
          <a:p>
            <a:pPr>
              <a:buFont typeface="Arial" charset="0"/>
              <a:buNone/>
            </a:pPr>
            <a:r>
              <a:rPr lang="en-US" sz="1800" smtClean="0"/>
              <a:t>2</a:t>
            </a:r>
            <a:r>
              <a:rPr lang="en-US" sz="1800" baseline="30000" smtClean="0"/>
              <a:t>nd</a:t>
            </a:r>
            <a:r>
              <a:rPr lang="en-US" sz="1800" smtClean="0"/>
              <a:t> step: Fill in the Punnett squares. Click the play buttons to proceed.</a:t>
            </a:r>
          </a:p>
        </p:txBody>
      </p:sp>
      <p:sp>
        <p:nvSpPr>
          <p:cNvPr id="37893" name="Text Box 5"/>
          <p:cNvSpPr txBox="1">
            <a:spLocks noChangeArrowheads="1"/>
          </p:cNvSpPr>
          <p:nvPr/>
        </p:nvSpPr>
        <p:spPr bwMode="auto">
          <a:xfrm>
            <a:off x="0" y="990600"/>
            <a:ext cx="1828800" cy="2430463"/>
          </a:xfrm>
          <a:prstGeom prst="rect">
            <a:avLst/>
          </a:prstGeom>
          <a:noFill/>
          <a:ln w="9525">
            <a:noFill/>
            <a:miter lim="800000"/>
            <a:headEnd/>
            <a:tailEnd/>
          </a:ln>
        </p:spPr>
        <p:txBody>
          <a:bodyPr>
            <a:spAutoFit/>
          </a:bodyPr>
          <a:lstStyle/>
          <a:p>
            <a:pPr>
              <a:spcBef>
                <a:spcPct val="50000"/>
              </a:spcBef>
            </a:pPr>
            <a:r>
              <a:rPr lang="en-US" sz="1800">
                <a:solidFill>
                  <a:schemeClr val="tx1"/>
                </a:solidFill>
              </a:rPr>
              <a:t>Pea plant #1</a:t>
            </a:r>
          </a:p>
          <a:p>
            <a:pPr>
              <a:spcBef>
                <a:spcPct val="50000"/>
              </a:spcBef>
            </a:pPr>
            <a:endParaRPr lang="en-US" sz="1800">
              <a:solidFill>
                <a:schemeClr val="tx1"/>
              </a:solidFill>
            </a:endParaRPr>
          </a:p>
          <a:p>
            <a:pPr>
              <a:spcBef>
                <a:spcPct val="50000"/>
              </a:spcBef>
            </a:pPr>
            <a:endParaRPr lang="en-US" sz="1800">
              <a:solidFill>
                <a:schemeClr val="tx1"/>
              </a:solidFill>
            </a:endParaRPr>
          </a:p>
          <a:p>
            <a:pPr>
              <a:spcBef>
                <a:spcPct val="50000"/>
              </a:spcBef>
            </a:pPr>
            <a:endParaRPr lang="en-US" sz="1800">
              <a:solidFill>
                <a:schemeClr val="tx1"/>
              </a:solidFill>
            </a:endParaRPr>
          </a:p>
          <a:p>
            <a:pPr>
              <a:spcBef>
                <a:spcPct val="50000"/>
              </a:spcBef>
            </a:pPr>
            <a:r>
              <a:rPr lang="en-US" sz="1800">
                <a:solidFill>
                  <a:schemeClr val="tx1"/>
                </a:solidFill>
              </a:rPr>
              <a:t>Pea Plant #2</a:t>
            </a:r>
          </a:p>
          <a:p>
            <a:pPr>
              <a:spcBef>
                <a:spcPct val="50000"/>
              </a:spcBef>
            </a:pPr>
            <a:endParaRPr lang="en-US" sz="1800">
              <a:solidFill>
                <a:schemeClr val="tx1"/>
              </a:solidFill>
            </a:endParaRPr>
          </a:p>
        </p:txBody>
      </p:sp>
      <p:pic>
        <p:nvPicPr>
          <p:cNvPr id="37894" name="Picture 6"/>
          <p:cNvPicPr>
            <a:picLocks noChangeAspect="1" noChangeArrowheads="1"/>
          </p:cNvPicPr>
          <p:nvPr/>
        </p:nvPicPr>
        <p:blipFill>
          <a:blip r:embed="rId2" cstate="print"/>
          <a:srcRect/>
          <a:stretch>
            <a:fillRect/>
          </a:stretch>
        </p:blipFill>
        <p:spPr bwMode="auto">
          <a:xfrm>
            <a:off x="5715000" y="1676400"/>
            <a:ext cx="3200400" cy="2506663"/>
          </a:xfrm>
          <a:prstGeom prst="rect">
            <a:avLst/>
          </a:prstGeom>
          <a:noFill/>
          <a:ln w="9525">
            <a:noFill/>
            <a:miter lim="800000"/>
            <a:headEnd/>
            <a:tailEnd/>
          </a:ln>
        </p:spPr>
      </p:pic>
      <p:sp>
        <p:nvSpPr>
          <p:cNvPr id="41991" name="WordArt 7"/>
          <p:cNvSpPr>
            <a:spLocks noChangeArrowheads="1" noChangeShapeType="1" noTextEdit="1"/>
          </p:cNvSpPr>
          <p:nvPr/>
        </p:nvSpPr>
        <p:spPr bwMode="auto">
          <a:xfrm>
            <a:off x="381000" y="1633538"/>
            <a:ext cx="3810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T</a:t>
            </a:r>
          </a:p>
        </p:txBody>
      </p:sp>
      <p:sp>
        <p:nvSpPr>
          <p:cNvPr id="41992" name="WordArt 8"/>
          <p:cNvSpPr>
            <a:spLocks noChangeArrowheads="1" noChangeShapeType="1" noTextEdit="1"/>
          </p:cNvSpPr>
          <p:nvPr/>
        </p:nvSpPr>
        <p:spPr bwMode="auto">
          <a:xfrm>
            <a:off x="381000" y="3581400"/>
            <a:ext cx="3810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T</a:t>
            </a:r>
          </a:p>
        </p:txBody>
      </p:sp>
      <p:sp>
        <p:nvSpPr>
          <p:cNvPr id="41993" name="WordArt 9"/>
          <p:cNvSpPr>
            <a:spLocks noChangeArrowheads="1" noChangeShapeType="1" noTextEdit="1"/>
          </p:cNvSpPr>
          <p:nvPr/>
        </p:nvSpPr>
        <p:spPr bwMode="auto">
          <a:xfrm>
            <a:off x="990600" y="1633538"/>
            <a:ext cx="3048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t</a:t>
            </a:r>
          </a:p>
        </p:txBody>
      </p:sp>
      <p:sp>
        <p:nvSpPr>
          <p:cNvPr id="41994" name="WordArt 10"/>
          <p:cNvSpPr>
            <a:spLocks noChangeArrowheads="1" noChangeShapeType="1" noTextEdit="1"/>
          </p:cNvSpPr>
          <p:nvPr/>
        </p:nvSpPr>
        <p:spPr bwMode="auto">
          <a:xfrm>
            <a:off x="914400" y="3581400"/>
            <a:ext cx="3048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t</a:t>
            </a:r>
          </a:p>
        </p:txBody>
      </p:sp>
      <p:sp>
        <p:nvSpPr>
          <p:cNvPr id="41995" name="AutoShape 11">
            <a:hlinkClick r:id="" action="ppaction://noaction" highlightClick="1"/>
          </p:cNvPr>
          <p:cNvSpPr>
            <a:spLocks noChangeArrowheads="1"/>
          </p:cNvSpPr>
          <p:nvPr/>
        </p:nvSpPr>
        <p:spPr bwMode="auto">
          <a:xfrm>
            <a:off x="609600" y="2133600"/>
            <a:ext cx="457200" cy="304800"/>
          </a:xfrm>
          <a:prstGeom prst="actionButtonForwardNext">
            <a:avLst/>
          </a:prstGeom>
          <a:solidFill>
            <a:schemeClr val="accent1"/>
          </a:solidFill>
          <a:ln w="9525">
            <a:noFill/>
            <a:miter lim="800000"/>
            <a:headEnd/>
            <a:tailEnd/>
          </a:ln>
        </p:spPr>
        <p:txBody>
          <a:bodyPr wrap="none" anchor="ctr"/>
          <a:lstStyle/>
          <a:p>
            <a:endParaRPr lang="en-US" sz="1800">
              <a:solidFill>
                <a:schemeClr val="tx1"/>
              </a:solidFill>
            </a:endParaRPr>
          </a:p>
        </p:txBody>
      </p:sp>
      <p:sp>
        <p:nvSpPr>
          <p:cNvPr id="41996" name="AutoShape 12">
            <a:hlinkClick r:id="" action="ppaction://noaction" highlightClick="1"/>
          </p:cNvPr>
          <p:cNvSpPr>
            <a:spLocks noChangeArrowheads="1"/>
          </p:cNvSpPr>
          <p:nvPr/>
        </p:nvSpPr>
        <p:spPr bwMode="auto">
          <a:xfrm>
            <a:off x="609600" y="4114800"/>
            <a:ext cx="457200" cy="304800"/>
          </a:xfrm>
          <a:prstGeom prst="actionButtonForwardNext">
            <a:avLst/>
          </a:prstGeom>
          <a:solidFill>
            <a:schemeClr val="accent1"/>
          </a:solidFill>
          <a:ln w="9525">
            <a:noFill/>
            <a:miter lim="800000"/>
            <a:headEnd/>
            <a:tailEnd/>
          </a:ln>
        </p:spPr>
        <p:txBody>
          <a:bodyPr wrap="none" anchor="ctr"/>
          <a:lstStyle/>
          <a:p>
            <a:endParaRPr lang="en-US" sz="1800">
              <a:solidFill>
                <a:schemeClr val="tx1"/>
              </a:solidFill>
            </a:endParaRPr>
          </a:p>
        </p:txBody>
      </p:sp>
      <p:sp>
        <p:nvSpPr>
          <p:cNvPr id="41997" name="AutoShape 13">
            <a:hlinkClick r:id="" action="ppaction://noaction" highlightClick="1"/>
          </p:cNvPr>
          <p:cNvSpPr>
            <a:spLocks noChangeArrowheads="1"/>
          </p:cNvSpPr>
          <p:nvPr/>
        </p:nvSpPr>
        <p:spPr bwMode="auto">
          <a:xfrm>
            <a:off x="6248400" y="2209800"/>
            <a:ext cx="533400" cy="304800"/>
          </a:xfrm>
          <a:prstGeom prst="actionButtonForwardNext">
            <a:avLst/>
          </a:prstGeom>
          <a:solidFill>
            <a:schemeClr val="accent1"/>
          </a:solidFill>
          <a:ln w="9525">
            <a:noFill/>
            <a:miter lim="800000"/>
            <a:headEnd/>
            <a:tailEnd/>
          </a:ln>
        </p:spPr>
        <p:txBody>
          <a:bodyPr wrap="none" anchor="ctr"/>
          <a:lstStyle/>
          <a:p>
            <a:endParaRPr lang="en-US" sz="1800">
              <a:solidFill>
                <a:schemeClr val="tx1"/>
              </a:solidFill>
            </a:endParaRPr>
          </a:p>
        </p:txBody>
      </p:sp>
      <p:sp>
        <p:nvSpPr>
          <p:cNvPr id="41998" name="WordArt 14"/>
          <p:cNvSpPr>
            <a:spLocks noChangeArrowheads="1" noChangeShapeType="1" noTextEdit="1"/>
          </p:cNvSpPr>
          <p:nvPr/>
        </p:nvSpPr>
        <p:spPr bwMode="auto">
          <a:xfrm>
            <a:off x="5181600" y="2057400"/>
            <a:ext cx="3810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T</a:t>
            </a:r>
          </a:p>
        </p:txBody>
      </p:sp>
      <p:sp>
        <p:nvSpPr>
          <p:cNvPr id="41999" name="WordArt 15"/>
          <p:cNvSpPr>
            <a:spLocks noChangeArrowheads="1" noChangeShapeType="1" noTextEdit="1"/>
          </p:cNvSpPr>
          <p:nvPr/>
        </p:nvSpPr>
        <p:spPr bwMode="auto">
          <a:xfrm>
            <a:off x="6248400" y="1143000"/>
            <a:ext cx="3810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T</a:t>
            </a:r>
          </a:p>
        </p:txBody>
      </p:sp>
      <p:sp>
        <p:nvSpPr>
          <p:cNvPr id="42000" name="WordArt 16"/>
          <p:cNvSpPr>
            <a:spLocks noChangeArrowheads="1" noChangeShapeType="1" noTextEdit="1"/>
          </p:cNvSpPr>
          <p:nvPr/>
        </p:nvSpPr>
        <p:spPr bwMode="auto">
          <a:xfrm>
            <a:off x="5181600" y="1938338"/>
            <a:ext cx="3810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T</a:t>
            </a:r>
          </a:p>
        </p:txBody>
      </p:sp>
      <p:sp>
        <p:nvSpPr>
          <p:cNvPr id="42001" name="WordArt 17"/>
          <p:cNvSpPr>
            <a:spLocks noChangeArrowheads="1" noChangeShapeType="1" noTextEdit="1"/>
          </p:cNvSpPr>
          <p:nvPr/>
        </p:nvSpPr>
        <p:spPr bwMode="auto">
          <a:xfrm>
            <a:off x="6248400" y="1100138"/>
            <a:ext cx="3810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T</a:t>
            </a:r>
          </a:p>
        </p:txBody>
      </p:sp>
      <p:sp>
        <p:nvSpPr>
          <p:cNvPr id="42002" name="WordArt 18"/>
          <p:cNvSpPr>
            <a:spLocks noChangeArrowheads="1" noChangeShapeType="1" noTextEdit="1"/>
          </p:cNvSpPr>
          <p:nvPr/>
        </p:nvSpPr>
        <p:spPr bwMode="auto">
          <a:xfrm>
            <a:off x="5257800" y="3429000"/>
            <a:ext cx="3048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t</a:t>
            </a:r>
          </a:p>
        </p:txBody>
      </p:sp>
      <p:sp>
        <p:nvSpPr>
          <p:cNvPr id="42003" name="WordArt 19"/>
          <p:cNvSpPr>
            <a:spLocks noChangeArrowheads="1" noChangeShapeType="1" noTextEdit="1"/>
          </p:cNvSpPr>
          <p:nvPr/>
        </p:nvSpPr>
        <p:spPr bwMode="auto">
          <a:xfrm>
            <a:off x="5257800" y="3462338"/>
            <a:ext cx="3048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t</a:t>
            </a:r>
          </a:p>
        </p:txBody>
      </p:sp>
      <p:sp>
        <p:nvSpPr>
          <p:cNvPr id="42004" name="WordArt 20"/>
          <p:cNvSpPr>
            <a:spLocks noChangeArrowheads="1" noChangeShapeType="1" noTextEdit="1"/>
          </p:cNvSpPr>
          <p:nvPr/>
        </p:nvSpPr>
        <p:spPr bwMode="auto">
          <a:xfrm>
            <a:off x="8077200" y="1143000"/>
            <a:ext cx="3048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t</a:t>
            </a:r>
          </a:p>
        </p:txBody>
      </p:sp>
      <p:sp>
        <p:nvSpPr>
          <p:cNvPr id="42005" name="WordArt 21"/>
          <p:cNvSpPr>
            <a:spLocks noChangeArrowheads="1" noChangeShapeType="1" noTextEdit="1"/>
          </p:cNvSpPr>
          <p:nvPr/>
        </p:nvSpPr>
        <p:spPr bwMode="auto">
          <a:xfrm>
            <a:off x="8077200" y="1100138"/>
            <a:ext cx="3048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t</a:t>
            </a:r>
          </a:p>
        </p:txBody>
      </p:sp>
      <p:sp>
        <p:nvSpPr>
          <p:cNvPr id="42006" name="AutoShape 22">
            <a:hlinkClick r:id="" action="ppaction://noaction" highlightClick="1"/>
          </p:cNvPr>
          <p:cNvSpPr>
            <a:spLocks noChangeArrowheads="1"/>
          </p:cNvSpPr>
          <p:nvPr/>
        </p:nvSpPr>
        <p:spPr bwMode="auto">
          <a:xfrm>
            <a:off x="7848600" y="2209800"/>
            <a:ext cx="533400" cy="304800"/>
          </a:xfrm>
          <a:prstGeom prst="actionButtonForwardNext">
            <a:avLst/>
          </a:prstGeom>
          <a:solidFill>
            <a:schemeClr val="accent1"/>
          </a:solidFill>
          <a:ln w="9525">
            <a:noFill/>
            <a:miter lim="800000"/>
            <a:headEnd/>
            <a:tailEnd/>
          </a:ln>
        </p:spPr>
        <p:txBody>
          <a:bodyPr wrap="none" anchor="ctr"/>
          <a:lstStyle/>
          <a:p>
            <a:endParaRPr lang="en-US" sz="1800">
              <a:solidFill>
                <a:schemeClr val="tx1"/>
              </a:solidFill>
            </a:endParaRPr>
          </a:p>
        </p:txBody>
      </p:sp>
      <p:sp>
        <p:nvSpPr>
          <p:cNvPr id="42007" name="AutoShape 23">
            <a:hlinkClick r:id="" action="ppaction://noaction" highlightClick="1"/>
          </p:cNvPr>
          <p:cNvSpPr>
            <a:spLocks noChangeArrowheads="1"/>
          </p:cNvSpPr>
          <p:nvPr/>
        </p:nvSpPr>
        <p:spPr bwMode="auto">
          <a:xfrm>
            <a:off x="6248400" y="3657600"/>
            <a:ext cx="533400" cy="304800"/>
          </a:xfrm>
          <a:prstGeom prst="actionButtonForwardNext">
            <a:avLst/>
          </a:prstGeom>
          <a:solidFill>
            <a:schemeClr val="accent1"/>
          </a:solidFill>
          <a:ln w="9525">
            <a:noFill/>
            <a:miter lim="800000"/>
            <a:headEnd/>
            <a:tailEnd/>
          </a:ln>
        </p:spPr>
        <p:txBody>
          <a:bodyPr wrap="none" anchor="ctr"/>
          <a:lstStyle/>
          <a:p>
            <a:endParaRPr lang="en-US" sz="1800">
              <a:solidFill>
                <a:schemeClr val="tx1"/>
              </a:solidFill>
            </a:endParaRPr>
          </a:p>
        </p:txBody>
      </p:sp>
      <p:sp>
        <p:nvSpPr>
          <p:cNvPr id="42008" name="AutoShape 24">
            <a:hlinkClick r:id="" action="ppaction://noaction" highlightClick="1"/>
          </p:cNvPr>
          <p:cNvSpPr>
            <a:spLocks noChangeArrowheads="1"/>
          </p:cNvSpPr>
          <p:nvPr/>
        </p:nvSpPr>
        <p:spPr bwMode="auto">
          <a:xfrm>
            <a:off x="7848600" y="3657600"/>
            <a:ext cx="533400" cy="304800"/>
          </a:xfrm>
          <a:prstGeom prst="actionButtonForwardNext">
            <a:avLst/>
          </a:prstGeom>
          <a:solidFill>
            <a:schemeClr val="accent1"/>
          </a:solidFill>
          <a:ln w="9525">
            <a:noFill/>
            <a:miter lim="800000"/>
            <a:headEnd/>
            <a:tailEnd/>
          </a:ln>
        </p:spPr>
        <p:txBody>
          <a:bodyPr wrap="none" anchor="ctr"/>
          <a:lstStyle/>
          <a:p>
            <a:endParaRPr lang="en-US" sz="1800">
              <a:solidFill>
                <a:schemeClr val="tx1"/>
              </a:solidFill>
            </a:endParaRPr>
          </a:p>
        </p:txBody>
      </p:sp>
      <p:sp>
        <p:nvSpPr>
          <p:cNvPr id="42014" name="AutoShape 30">
            <a:hlinkClick r:id="" action="ppaction://hlinkshowjump?jump=nextslide" highlightClick="1"/>
          </p:cNvPr>
          <p:cNvSpPr>
            <a:spLocks noChangeArrowheads="1"/>
          </p:cNvSpPr>
          <p:nvPr/>
        </p:nvSpPr>
        <p:spPr bwMode="auto">
          <a:xfrm>
            <a:off x="7467600" y="6248400"/>
            <a:ext cx="1600200" cy="533400"/>
          </a:xfrm>
          <a:prstGeom prst="actionButtonBlank">
            <a:avLst/>
          </a:prstGeom>
          <a:solidFill>
            <a:srgbClr val="FF6600"/>
          </a:solidFill>
          <a:ln w="9525">
            <a:noFill/>
            <a:miter lim="800000"/>
            <a:headEnd/>
            <a:tailEnd/>
          </a:ln>
        </p:spPr>
        <p:txBody>
          <a:bodyPr wrap="none" anchor="ctr"/>
          <a:lstStyle/>
          <a:p>
            <a:pPr algn="ctr"/>
            <a:r>
              <a:rPr lang="en-US" sz="1800" b="1"/>
              <a:t>NEXT</a:t>
            </a:r>
          </a:p>
        </p:txBody>
      </p:sp>
      <p:sp>
        <p:nvSpPr>
          <p:cNvPr id="37914" name="AutoShape 10">
            <a:hlinkClick r:id="rId3"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27" name="Rectangle 26">
            <a:hlinkClick r:id="" action="ppaction://hlinkshowjump?jump=previousslide"/>
          </p:cNvPr>
          <p:cNvSpPr/>
          <p:nvPr/>
        </p:nvSpPr>
        <p:spPr>
          <a:xfrm>
            <a:off x="76200" y="76200"/>
            <a:ext cx="762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Back</a:t>
            </a:r>
            <a:endParaRPr lang="en-US" sz="1600" b="1"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1995"/>
                    </p:tgtEl>
                  </p:cond>
                </p:stCondLst>
                <p:endSync evt="end" delay="0">
                  <p:rtn val="all"/>
                </p:endSync>
                <p:childTnLst>
                  <p:par>
                    <p:cTn id="3" fill="hold">
                      <p:stCondLst>
                        <p:cond delay="0"/>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1.38778E-17 -1.48148E-6 L 0.64583 -0.05787 " pathEditMode="relative" rAng="0" ptsTypes="AA">
                                      <p:cBhvr>
                                        <p:cTn id="6" dur="2000" fill="hold"/>
                                        <p:tgtEl>
                                          <p:spTgt spid="41991"/>
                                        </p:tgtEl>
                                        <p:attrNameLst>
                                          <p:attrName>ppt_x</p:attrName>
                                          <p:attrName>ppt_y</p:attrName>
                                        </p:attrNameLst>
                                      </p:cBhvr>
                                      <p:rCtr x="323" y="-29"/>
                                    </p:animMotion>
                                  </p:childTnLst>
                                </p:cTn>
                              </p:par>
                              <p:par>
                                <p:cTn id="7" presetID="63" presetClass="path" presetSubtype="0" accel="50000" decel="50000" fill="hold" grpId="0" nodeType="withEffect">
                                  <p:stCondLst>
                                    <p:cond delay="0"/>
                                  </p:stCondLst>
                                  <p:childTnLst>
                                    <p:animMotion origin="layout" path="M 0 -1.48148E-6 L 0.76667 -0.05787 " pathEditMode="relative" rAng="0" ptsTypes="AA">
                                      <p:cBhvr>
                                        <p:cTn id="8" dur="2000" fill="hold"/>
                                        <p:tgtEl>
                                          <p:spTgt spid="41993"/>
                                        </p:tgtEl>
                                        <p:attrNameLst>
                                          <p:attrName>ppt_x</p:attrName>
                                          <p:attrName>ppt_y</p:attrName>
                                        </p:attrNameLst>
                                      </p:cBhvr>
                                      <p:rCtr x="383" y="-29"/>
                                    </p:animMotion>
                                  </p:childTnLst>
                                </p:cTn>
                              </p:par>
                            </p:childTnLst>
                          </p:cTn>
                        </p:par>
                        <p:par>
                          <p:cTn id="9" fill="hold">
                            <p:stCondLst>
                              <p:cond delay="2000"/>
                            </p:stCondLst>
                            <p:childTnLst>
                              <p:par>
                                <p:cTn id="10" presetID="1" presetClass="exit" presetSubtype="0" fill="hold" grpId="0" nodeType="afterEffect">
                                  <p:stCondLst>
                                    <p:cond delay="0"/>
                                  </p:stCondLst>
                                  <p:childTnLst>
                                    <p:set>
                                      <p:cBhvr>
                                        <p:cTn id="11" dur="1" fill="hold">
                                          <p:stCondLst>
                                            <p:cond delay="0"/>
                                          </p:stCondLst>
                                        </p:cTn>
                                        <p:tgtEl>
                                          <p:spTgt spid="41995"/>
                                        </p:tgtEl>
                                        <p:attrNameLst>
                                          <p:attrName>style.visibility</p:attrName>
                                        </p:attrNameLst>
                                      </p:cBhvr>
                                      <p:to>
                                        <p:strVal val="hidden"/>
                                      </p:to>
                                    </p:set>
                                  </p:childTnLst>
                                </p:cTn>
                              </p:par>
                            </p:childTnLst>
                          </p:cTn>
                        </p:par>
                        <p:par>
                          <p:cTn id="12" fill="hold">
                            <p:stCondLst>
                              <p:cond delay="2000"/>
                            </p:stCondLst>
                            <p:childTnLst>
                              <p:par>
                                <p:cTn id="13" presetID="1" presetClass="entr" presetSubtype="0" fill="hold" grpId="1" nodeType="afterEffect">
                                  <p:stCondLst>
                                    <p:cond delay="0"/>
                                  </p:stCondLst>
                                  <p:childTnLst>
                                    <p:set>
                                      <p:cBhvr>
                                        <p:cTn id="14" dur="1" fill="hold">
                                          <p:stCondLst>
                                            <p:cond delay="0"/>
                                          </p:stCondLst>
                                        </p:cTn>
                                        <p:tgtEl>
                                          <p:spTgt spid="41996"/>
                                        </p:tgtEl>
                                        <p:attrNameLst>
                                          <p:attrName>style.visibility</p:attrName>
                                        </p:attrNameLst>
                                      </p:cBhvr>
                                      <p:to>
                                        <p:strVal val="visible"/>
                                      </p:to>
                                    </p:set>
                                  </p:childTnLst>
                                </p:cTn>
                              </p:par>
                            </p:childTnLst>
                          </p:cTn>
                        </p:par>
                      </p:childTnLst>
                    </p:cTn>
                  </p:par>
                </p:childTnLst>
              </p:cTn>
              <p:nextCondLst>
                <p:cond evt="onClick" delay="0">
                  <p:tgtEl>
                    <p:spTgt spid="41995"/>
                  </p:tgtEl>
                </p:cond>
              </p:nextCondLst>
            </p:seq>
            <p:seq concurrent="1" nextAc="seek">
              <p:cTn id="15" restart="whenNotActive" fill="hold" evtFilter="cancelBubble" nodeType="interactiveSeq">
                <p:stCondLst>
                  <p:cond evt="onClick" delay="0">
                    <p:tgtEl>
                      <p:spTgt spid="41996"/>
                    </p:tgtEl>
                  </p:cond>
                </p:stCondLst>
                <p:endSync evt="end" delay="0">
                  <p:rtn val="all"/>
                </p:endSync>
                <p:childTnLst>
                  <p:par>
                    <p:cTn id="16" fill="hold">
                      <p:stCondLst>
                        <p:cond delay="0"/>
                      </p:stCondLst>
                      <p:childTnLst>
                        <p:par>
                          <p:cTn id="17" fill="hold">
                            <p:stCondLst>
                              <p:cond delay="0"/>
                            </p:stCondLst>
                            <p:childTnLst>
                              <p:par>
                                <p:cTn id="18" presetID="63" presetClass="path" presetSubtype="0" accel="50000" decel="50000" fill="hold" grpId="0" nodeType="clickEffect">
                                  <p:stCondLst>
                                    <p:cond delay="0"/>
                                  </p:stCondLst>
                                  <p:childTnLst>
                                    <p:animMotion origin="layout" path="M 1.38778E-17 7.40741E-7 L 0.5375 -0.20857 " pathEditMode="relative" rAng="0" ptsTypes="AA">
                                      <p:cBhvr>
                                        <p:cTn id="19" dur="2000" fill="hold"/>
                                        <p:tgtEl>
                                          <p:spTgt spid="41992"/>
                                        </p:tgtEl>
                                        <p:attrNameLst>
                                          <p:attrName>ppt_x</p:attrName>
                                          <p:attrName>ppt_y</p:attrName>
                                        </p:attrNameLst>
                                      </p:cBhvr>
                                      <p:rCtr x="269" y="-104"/>
                                    </p:animMotion>
                                  </p:childTnLst>
                                </p:cTn>
                              </p:par>
                              <p:par>
                                <p:cTn id="20" presetID="63" presetClass="path" presetSubtype="0" accel="50000" decel="50000" fill="hold" grpId="0" nodeType="withEffect">
                                  <p:stCondLst>
                                    <p:cond delay="0"/>
                                  </p:stCondLst>
                                  <p:childTnLst>
                                    <p:animMotion origin="layout" path="M 3.33333E-6 7.40741E-7 L 0.48333 -0.01968 " pathEditMode="relative" rAng="0" ptsTypes="AA">
                                      <p:cBhvr>
                                        <p:cTn id="21" dur="2000" fill="hold"/>
                                        <p:tgtEl>
                                          <p:spTgt spid="41994"/>
                                        </p:tgtEl>
                                        <p:attrNameLst>
                                          <p:attrName>ppt_x</p:attrName>
                                          <p:attrName>ppt_y</p:attrName>
                                        </p:attrNameLst>
                                      </p:cBhvr>
                                      <p:rCtr x="242" y="-10"/>
                                    </p:animMotion>
                                  </p:childTnLst>
                                </p:cTn>
                              </p:par>
                            </p:childTnLst>
                          </p:cTn>
                        </p:par>
                        <p:par>
                          <p:cTn id="22" fill="hold">
                            <p:stCondLst>
                              <p:cond delay="2000"/>
                            </p:stCondLst>
                            <p:childTnLst>
                              <p:par>
                                <p:cTn id="23" presetID="1" presetClass="exit" presetSubtype="0" fill="hold" grpId="0" nodeType="afterEffect">
                                  <p:stCondLst>
                                    <p:cond delay="0"/>
                                  </p:stCondLst>
                                  <p:childTnLst>
                                    <p:set>
                                      <p:cBhvr>
                                        <p:cTn id="24" dur="1" fill="hold">
                                          <p:stCondLst>
                                            <p:cond delay="0"/>
                                          </p:stCondLst>
                                        </p:cTn>
                                        <p:tgtEl>
                                          <p:spTgt spid="41996"/>
                                        </p:tgtEl>
                                        <p:attrNameLst>
                                          <p:attrName>style.visibility</p:attrName>
                                        </p:attrNameLst>
                                      </p:cBhvr>
                                      <p:to>
                                        <p:strVal val="hidden"/>
                                      </p:to>
                                    </p:set>
                                  </p:childTnLst>
                                </p:cTn>
                              </p:par>
                            </p:childTnLst>
                          </p:cTn>
                        </p:par>
                        <p:par>
                          <p:cTn id="25" fill="hold">
                            <p:stCondLst>
                              <p:cond delay="2000"/>
                            </p:stCondLst>
                            <p:childTnLst>
                              <p:par>
                                <p:cTn id="26" presetID="27" presetClass="entr" presetSubtype="0" fill="hold" nodeType="afterEffect">
                                  <p:stCondLst>
                                    <p:cond delay="0"/>
                                  </p:stCondLst>
                                  <p:iterate type="wd">
                                    <p:tmPct val="50000"/>
                                  </p:iterate>
                                  <p:childTnLst>
                                    <p:set>
                                      <p:cBhvr>
                                        <p:cTn id="27" dur="1" fill="hold">
                                          <p:stCondLst>
                                            <p:cond delay="0"/>
                                          </p:stCondLst>
                                        </p:cTn>
                                        <p:tgtEl>
                                          <p:spTgt spid="41987">
                                            <p:txEl>
                                              <p:pRg st="3" end="3"/>
                                            </p:txEl>
                                          </p:spTgt>
                                        </p:tgtEl>
                                        <p:attrNameLst>
                                          <p:attrName>style.visibility</p:attrName>
                                        </p:attrNameLst>
                                      </p:cBhvr>
                                      <p:to>
                                        <p:strVal val="visible"/>
                                      </p:to>
                                    </p:set>
                                    <p:anim calcmode="discrete" valueType="clr">
                                      <p:cBhvr override="childStyle">
                                        <p:cTn id="28" dur="80"/>
                                        <p:tgtEl>
                                          <p:spTgt spid="4198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1987">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41987">
                                            <p:txEl>
                                              <p:pRg st="3" end="3"/>
                                            </p:txEl>
                                          </p:spTgt>
                                        </p:tgtEl>
                                        <p:attrNameLst>
                                          <p:attrName>fill.type</p:attrName>
                                        </p:attrNameLst>
                                      </p:cBhvr>
                                      <p:to>
                                        <p:strVal val="solid"/>
                                      </p:to>
                                    </p:set>
                                  </p:childTnLst>
                                </p:cTn>
                              </p:par>
                            </p:childTnLst>
                          </p:cTn>
                        </p:par>
                        <p:par>
                          <p:cTn id="31" fill="hold">
                            <p:stCondLst>
                              <p:cond delay="2680"/>
                            </p:stCondLst>
                            <p:childTnLst>
                              <p:par>
                                <p:cTn id="32" presetID="1" presetClass="entr" presetSubtype="0" fill="hold" grpId="1" nodeType="afterEffect">
                                  <p:stCondLst>
                                    <p:cond delay="0"/>
                                  </p:stCondLst>
                                  <p:childTnLst>
                                    <p:set>
                                      <p:cBhvr>
                                        <p:cTn id="33" dur="1" fill="hold">
                                          <p:stCondLst>
                                            <p:cond delay="0"/>
                                          </p:stCondLst>
                                        </p:cTn>
                                        <p:tgtEl>
                                          <p:spTgt spid="41997"/>
                                        </p:tgtEl>
                                        <p:attrNameLst>
                                          <p:attrName>style.visibility</p:attrName>
                                        </p:attrNameLst>
                                      </p:cBhvr>
                                      <p:to>
                                        <p:strVal val="visible"/>
                                      </p:to>
                                    </p:set>
                                  </p:childTnLst>
                                </p:cTn>
                              </p:par>
                            </p:childTnLst>
                          </p:cTn>
                        </p:par>
                      </p:childTnLst>
                    </p:cTn>
                  </p:par>
                </p:childTnLst>
              </p:cTn>
              <p:nextCondLst>
                <p:cond evt="onClick" delay="0">
                  <p:tgtEl>
                    <p:spTgt spid="41996"/>
                  </p:tgtEl>
                </p:cond>
              </p:nextCondLst>
            </p:seq>
            <p:seq concurrent="1" nextAc="seek">
              <p:cTn id="34" restart="whenNotActive" fill="hold" evtFilter="cancelBubble" nodeType="interactiveSeq">
                <p:stCondLst>
                  <p:cond evt="onClick" delay="0">
                    <p:tgtEl>
                      <p:spTgt spid="41997"/>
                    </p:tgtEl>
                  </p:cond>
                </p:stCondLst>
                <p:endSync evt="end" delay="0">
                  <p:rtn val="all"/>
                </p:endSync>
                <p:childTnLst>
                  <p:par>
                    <p:cTn id="35" fill="hold">
                      <p:stCondLst>
                        <p:cond delay="0"/>
                      </p:stCondLst>
                      <p:childTnLst>
                        <p:par>
                          <p:cTn id="36" fill="hold">
                            <p:stCondLst>
                              <p:cond delay="0"/>
                            </p:stCondLst>
                            <p:childTnLst>
                              <p:par>
                                <p:cTn id="37" presetID="3" presetClass="entr" presetSubtype="0" fill="hold" grpId="0" nodeType="clickEffect">
                                  <p:stCondLst>
                                    <p:cond delay="0"/>
                                  </p:stCondLst>
                                  <p:childTnLst>
                                    <p:set>
                                      <p:cBhvr>
                                        <p:cTn id="38" dur="1" fill="hold">
                                          <p:stCondLst>
                                            <p:cond delay="0"/>
                                          </p:stCondLst>
                                        </p:cTn>
                                        <p:tgtEl>
                                          <p:spTgt spid="41998"/>
                                        </p:tgtEl>
                                        <p:attrNameLst>
                                          <p:attrName>style.visibility</p:attrName>
                                        </p:attrNameLst>
                                      </p:cBhvr>
                                      <p:to>
                                        <p:strVal val="visible"/>
                                      </p:to>
                                    </p:set>
                                  </p:childTnLst>
                                </p:cTn>
                              </p:par>
                              <p:par>
                                <p:cTn id="39" presetID="1" presetClass="exit" presetSubtype="0" fill="hold" grpId="0" nodeType="withEffect">
                                  <p:stCondLst>
                                    <p:cond delay="0"/>
                                  </p:stCondLst>
                                  <p:childTnLst>
                                    <p:set>
                                      <p:cBhvr>
                                        <p:cTn id="40" dur="1" fill="hold">
                                          <p:stCondLst>
                                            <p:cond delay="0"/>
                                          </p:stCondLst>
                                        </p:cTn>
                                        <p:tgtEl>
                                          <p:spTgt spid="41997"/>
                                        </p:tgtEl>
                                        <p:attrNameLst>
                                          <p:attrName>style.visibility</p:attrName>
                                        </p:attrNameLst>
                                      </p:cBhvr>
                                      <p:to>
                                        <p:strVal val="hidden"/>
                                      </p:to>
                                    </p:set>
                                  </p:childTnLst>
                                </p:cTn>
                              </p:par>
                            </p:childTnLst>
                          </p:cTn>
                        </p:par>
                        <p:par>
                          <p:cTn id="41" fill="hold">
                            <p:stCondLst>
                              <p:cond delay="0"/>
                            </p:stCondLst>
                            <p:childTnLst>
                              <p:par>
                                <p:cTn id="42" presetID="63" presetClass="path" presetSubtype="0" accel="50000" decel="50000" fill="hold" grpId="1" nodeType="afterEffect">
                                  <p:stCondLst>
                                    <p:cond delay="0"/>
                                  </p:stCondLst>
                                  <p:childTnLst>
                                    <p:animMotion origin="layout" path="M 0.0125 2.96296E-6 L 0.1 -0.01968 " pathEditMode="relative" rAng="0" ptsTypes="AA">
                                      <p:cBhvr>
                                        <p:cTn id="43" dur="1000" fill="hold"/>
                                        <p:tgtEl>
                                          <p:spTgt spid="41998"/>
                                        </p:tgtEl>
                                        <p:attrNameLst>
                                          <p:attrName>ppt_x</p:attrName>
                                          <p:attrName>ppt_y</p:attrName>
                                        </p:attrNameLst>
                                      </p:cBhvr>
                                      <p:rCtr x="44" y="-10"/>
                                    </p:animMotion>
                                  </p:childTnLst>
                                </p:cTn>
                              </p:par>
                            </p:childTnLst>
                          </p:cTn>
                        </p:par>
                        <p:par>
                          <p:cTn id="44" fill="hold">
                            <p:stCondLst>
                              <p:cond delay="1000"/>
                            </p:stCondLst>
                            <p:childTnLst>
                              <p:par>
                                <p:cTn id="45" presetID="3" presetClass="entr" presetSubtype="0" fill="hold" grpId="0" nodeType="afterEffect">
                                  <p:stCondLst>
                                    <p:cond delay="0"/>
                                  </p:stCondLst>
                                  <p:childTnLst>
                                    <p:set>
                                      <p:cBhvr>
                                        <p:cTn id="46" dur="1" fill="hold">
                                          <p:stCondLst>
                                            <p:cond delay="0"/>
                                          </p:stCondLst>
                                        </p:cTn>
                                        <p:tgtEl>
                                          <p:spTgt spid="41999"/>
                                        </p:tgtEl>
                                        <p:attrNameLst>
                                          <p:attrName>style.visibility</p:attrName>
                                        </p:attrNameLst>
                                      </p:cBhvr>
                                      <p:to>
                                        <p:strVal val="visible"/>
                                      </p:to>
                                    </p:set>
                                  </p:childTnLst>
                                </p:cTn>
                              </p:par>
                            </p:childTnLst>
                          </p:cTn>
                        </p:par>
                        <p:par>
                          <p:cTn id="47" fill="hold">
                            <p:stCondLst>
                              <p:cond delay="1000"/>
                            </p:stCondLst>
                            <p:childTnLst>
                              <p:par>
                                <p:cTn id="48" presetID="42" presetClass="path" presetSubtype="0" accel="50000" decel="50000" fill="hold" grpId="1" nodeType="afterEffect">
                                  <p:stCondLst>
                                    <p:cond delay="0"/>
                                  </p:stCondLst>
                                  <p:childTnLst>
                                    <p:animMotion origin="layout" path="M 3.33333E-6 0.01366 L 0.03333 0.11366 " pathEditMode="relative" rAng="0" ptsTypes="AA">
                                      <p:cBhvr>
                                        <p:cTn id="49" dur="1000" fill="hold"/>
                                        <p:tgtEl>
                                          <p:spTgt spid="41999"/>
                                        </p:tgtEl>
                                        <p:attrNameLst>
                                          <p:attrName>ppt_x</p:attrName>
                                          <p:attrName>ppt_y</p:attrName>
                                        </p:attrNameLst>
                                      </p:cBhvr>
                                      <p:rCtr x="17" y="50"/>
                                    </p:animMotion>
                                  </p:childTnLst>
                                </p:cTn>
                              </p:par>
                            </p:childTnLst>
                          </p:cTn>
                        </p:par>
                        <p:par>
                          <p:cTn id="50" fill="hold">
                            <p:stCondLst>
                              <p:cond delay="2000"/>
                            </p:stCondLst>
                            <p:childTnLst>
                              <p:par>
                                <p:cTn id="51" presetID="1" presetClass="entr" presetSubtype="0" fill="hold" grpId="1" nodeType="afterEffect">
                                  <p:stCondLst>
                                    <p:cond delay="0"/>
                                  </p:stCondLst>
                                  <p:childTnLst>
                                    <p:set>
                                      <p:cBhvr>
                                        <p:cTn id="52" dur="1" fill="hold">
                                          <p:stCondLst>
                                            <p:cond delay="0"/>
                                          </p:stCondLst>
                                        </p:cTn>
                                        <p:tgtEl>
                                          <p:spTgt spid="42006"/>
                                        </p:tgtEl>
                                        <p:attrNameLst>
                                          <p:attrName>style.visibility</p:attrName>
                                        </p:attrNameLst>
                                      </p:cBhvr>
                                      <p:to>
                                        <p:strVal val="visible"/>
                                      </p:to>
                                    </p:set>
                                  </p:childTnLst>
                                </p:cTn>
                              </p:par>
                            </p:childTnLst>
                          </p:cTn>
                        </p:par>
                      </p:childTnLst>
                    </p:cTn>
                  </p:par>
                </p:childTnLst>
              </p:cTn>
              <p:nextCondLst>
                <p:cond evt="onClick" delay="0">
                  <p:tgtEl>
                    <p:spTgt spid="41997"/>
                  </p:tgtEl>
                </p:cond>
              </p:nextCondLst>
            </p:seq>
            <p:seq concurrent="1" nextAc="seek">
              <p:cTn id="53" restart="whenNotActive" fill="hold" evtFilter="cancelBubble" nodeType="interactiveSeq">
                <p:stCondLst>
                  <p:cond evt="onClick" delay="0">
                    <p:tgtEl>
                      <p:spTgt spid="42006"/>
                    </p:tgtEl>
                  </p:cond>
                </p:stCondLst>
                <p:endSync evt="end" delay="0">
                  <p:rtn val="all"/>
                </p:endSync>
                <p:childTnLst>
                  <p:par>
                    <p:cTn id="54" fill="hold">
                      <p:stCondLst>
                        <p:cond delay="0"/>
                      </p:stCondLst>
                      <p:childTnLst>
                        <p:par>
                          <p:cTn id="55" fill="hold">
                            <p:stCondLst>
                              <p:cond delay="0"/>
                            </p:stCondLst>
                            <p:childTnLst>
                              <p:par>
                                <p:cTn id="56" presetID="3" presetClass="entr" presetSubtype="0" fill="hold" grpId="0" nodeType="clickEffect">
                                  <p:stCondLst>
                                    <p:cond delay="0"/>
                                  </p:stCondLst>
                                  <p:childTnLst>
                                    <p:set>
                                      <p:cBhvr>
                                        <p:cTn id="57" dur="1" fill="hold">
                                          <p:stCondLst>
                                            <p:cond delay="0"/>
                                          </p:stCondLst>
                                        </p:cTn>
                                        <p:tgtEl>
                                          <p:spTgt spid="42000"/>
                                        </p:tgtEl>
                                        <p:attrNameLst>
                                          <p:attrName>style.visibility</p:attrName>
                                        </p:attrNameLst>
                                      </p:cBhvr>
                                      <p:to>
                                        <p:strVal val="visible"/>
                                      </p:to>
                                    </p:set>
                                  </p:childTnLst>
                                </p:cTn>
                              </p:par>
                              <p:par>
                                <p:cTn id="58" presetID="1" presetClass="exit" presetSubtype="0" fill="hold" grpId="0" nodeType="withEffect">
                                  <p:stCondLst>
                                    <p:cond delay="0"/>
                                  </p:stCondLst>
                                  <p:childTnLst>
                                    <p:set>
                                      <p:cBhvr>
                                        <p:cTn id="59" dur="1" fill="hold">
                                          <p:stCondLst>
                                            <p:cond delay="0"/>
                                          </p:stCondLst>
                                        </p:cTn>
                                        <p:tgtEl>
                                          <p:spTgt spid="42006"/>
                                        </p:tgtEl>
                                        <p:attrNameLst>
                                          <p:attrName>style.visibility</p:attrName>
                                        </p:attrNameLst>
                                      </p:cBhvr>
                                      <p:to>
                                        <p:strVal val="hidden"/>
                                      </p:to>
                                    </p:set>
                                  </p:childTnLst>
                                </p:cTn>
                              </p:par>
                            </p:childTnLst>
                          </p:cTn>
                        </p:par>
                        <p:par>
                          <p:cTn id="60" fill="hold">
                            <p:stCondLst>
                              <p:cond delay="0"/>
                            </p:stCondLst>
                            <p:childTnLst>
                              <p:par>
                                <p:cTn id="61" presetID="63" presetClass="path" presetSubtype="0" accel="50000" decel="50000" fill="hold" grpId="1" nodeType="afterEffect">
                                  <p:stCondLst>
                                    <p:cond delay="0"/>
                                  </p:stCondLst>
                                  <p:childTnLst>
                                    <p:animMotion origin="layout" path="M 0.0125 4.07407E-6 L 0.275 -0.01968 " pathEditMode="relative" rAng="0" ptsTypes="AA">
                                      <p:cBhvr>
                                        <p:cTn id="62" dur="1000" fill="hold"/>
                                        <p:tgtEl>
                                          <p:spTgt spid="42000"/>
                                        </p:tgtEl>
                                        <p:attrNameLst>
                                          <p:attrName>ppt_x</p:attrName>
                                          <p:attrName>ppt_y</p:attrName>
                                        </p:attrNameLst>
                                      </p:cBhvr>
                                      <p:rCtr x="131" y="-10"/>
                                    </p:animMotion>
                                  </p:childTnLst>
                                </p:cTn>
                              </p:par>
                            </p:childTnLst>
                          </p:cTn>
                        </p:par>
                        <p:par>
                          <p:cTn id="63" fill="hold">
                            <p:stCondLst>
                              <p:cond delay="1000"/>
                            </p:stCondLst>
                            <p:childTnLst>
                              <p:par>
                                <p:cTn id="64" presetID="3" presetClass="entr" presetSubtype="0" fill="hold" grpId="0" nodeType="afterEffect">
                                  <p:stCondLst>
                                    <p:cond delay="0"/>
                                  </p:stCondLst>
                                  <p:childTnLst>
                                    <p:set>
                                      <p:cBhvr>
                                        <p:cTn id="65" dur="1" fill="hold">
                                          <p:stCondLst>
                                            <p:cond delay="0"/>
                                          </p:stCondLst>
                                        </p:cTn>
                                        <p:tgtEl>
                                          <p:spTgt spid="42005"/>
                                        </p:tgtEl>
                                        <p:attrNameLst>
                                          <p:attrName>style.visibility</p:attrName>
                                        </p:attrNameLst>
                                      </p:cBhvr>
                                      <p:to>
                                        <p:strVal val="visible"/>
                                      </p:to>
                                    </p:set>
                                  </p:childTnLst>
                                </p:cTn>
                              </p:par>
                            </p:childTnLst>
                          </p:cTn>
                        </p:par>
                        <p:par>
                          <p:cTn id="66" fill="hold">
                            <p:stCondLst>
                              <p:cond delay="1000"/>
                            </p:stCondLst>
                            <p:childTnLst>
                              <p:par>
                                <p:cTn id="67" presetID="42" presetClass="path" presetSubtype="0" accel="50000" decel="50000" fill="hold" grpId="1" nodeType="afterEffect">
                                  <p:stCondLst>
                                    <p:cond delay="0"/>
                                  </p:stCondLst>
                                  <p:childTnLst>
                                    <p:animMotion origin="layout" path="M 0 0.00255 L 0.00833 0.1051 " pathEditMode="relative" rAng="0" ptsTypes="AA">
                                      <p:cBhvr>
                                        <p:cTn id="68" dur="1000" fill="hold"/>
                                        <p:tgtEl>
                                          <p:spTgt spid="42005"/>
                                        </p:tgtEl>
                                        <p:attrNameLst>
                                          <p:attrName>ppt_x</p:attrName>
                                          <p:attrName>ppt_y</p:attrName>
                                        </p:attrNameLst>
                                      </p:cBhvr>
                                      <p:rCtr x="4" y="51"/>
                                    </p:animMotion>
                                  </p:childTnLst>
                                </p:cTn>
                              </p:par>
                            </p:childTnLst>
                          </p:cTn>
                        </p:par>
                        <p:par>
                          <p:cTn id="69" fill="hold">
                            <p:stCondLst>
                              <p:cond delay="2000"/>
                            </p:stCondLst>
                            <p:childTnLst>
                              <p:par>
                                <p:cTn id="70" presetID="1" presetClass="entr" presetSubtype="0" fill="hold" grpId="1" nodeType="afterEffect">
                                  <p:stCondLst>
                                    <p:cond delay="0"/>
                                  </p:stCondLst>
                                  <p:childTnLst>
                                    <p:set>
                                      <p:cBhvr>
                                        <p:cTn id="71" dur="1" fill="hold">
                                          <p:stCondLst>
                                            <p:cond delay="0"/>
                                          </p:stCondLst>
                                        </p:cTn>
                                        <p:tgtEl>
                                          <p:spTgt spid="42007"/>
                                        </p:tgtEl>
                                        <p:attrNameLst>
                                          <p:attrName>style.visibility</p:attrName>
                                        </p:attrNameLst>
                                      </p:cBhvr>
                                      <p:to>
                                        <p:strVal val="visible"/>
                                      </p:to>
                                    </p:set>
                                  </p:childTnLst>
                                </p:cTn>
                              </p:par>
                            </p:childTnLst>
                          </p:cTn>
                        </p:par>
                      </p:childTnLst>
                    </p:cTn>
                  </p:par>
                </p:childTnLst>
              </p:cTn>
              <p:nextCondLst>
                <p:cond evt="onClick" delay="0">
                  <p:tgtEl>
                    <p:spTgt spid="42006"/>
                  </p:tgtEl>
                </p:cond>
              </p:nextCondLst>
            </p:seq>
            <p:seq concurrent="1" nextAc="seek">
              <p:cTn id="72" restart="whenNotActive" fill="hold" evtFilter="cancelBubble" nodeType="interactiveSeq">
                <p:stCondLst>
                  <p:cond evt="onClick" delay="0">
                    <p:tgtEl>
                      <p:spTgt spid="42007"/>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grpId="0" nodeType="clickEffect">
                                  <p:stCondLst>
                                    <p:cond delay="0"/>
                                  </p:stCondLst>
                                  <p:childTnLst>
                                    <p:set>
                                      <p:cBhvr>
                                        <p:cTn id="76" dur="1" fill="hold">
                                          <p:stCondLst>
                                            <p:cond delay="0"/>
                                          </p:stCondLst>
                                        </p:cTn>
                                        <p:tgtEl>
                                          <p:spTgt spid="42007"/>
                                        </p:tgtEl>
                                        <p:attrNameLst>
                                          <p:attrName>style.visibility</p:attrName>
                                        </p:attrNameLst>
                                      </p:cBhvr>
                                      <p:to>
                                        <p:strVal val="hidden"/>
                                      </p:to>
                                    </p:set>
                                  </p:childTnLst>
                                </p:cTn>
                              </p:par>
                            </p:childTnLst>
                          </p:cTn>
                        </p:par>
                        <p:par>
                          <p:cTn id="77" fill="hold">
                            <p:stCondLst>
                              <p:cond delay="0"/>
                            </p:stCondLst>
                            <p:childTnLst>
                              <p:par>
                                <p:cTn id="78" presetID="3" presetClass="entr" presetSubtype="0" fill="hold" grpId="0" nodeType="afterEffect">
                                  <p:stCondLst>
                                    <p:cond delay="0"/>
                                  </p:stCondLst>
                                  <p:childTnLst>
                                    <p:set>
                                      <p:cBhvr>
                                        <p:cTn id="79" dur="1" fill="hold">
                                          <p:stCondLst>
                                            <p:cond delay="0"/>
                                          </p:stCondLst>
                                        </p:cTn>
                                        <p:tgtEl>
                                          <p:spTgt spid="42001"/>
                                        </p:tgtEl>
                                        <p:attrNameLst>
                                          <p:attrName>style.visibility</p:attrName>
                                        </p:attrNameLst>
                                      </p:cBhvr>
                                      <p:to>
                                        <p:strVal val="visible"/>
                                      </p:to>
                                    </p:set>
                                  </p:childTnLst>
                                </p:cTn>
                              </p:par>
                            </p:childTnLst>
                          </p:cTn>
                        </p:par>
                        <p:par>
                          <p:cTn id="80" fill="hold">
                            <p:stCondLst>
                              <p:cond delay="0"/>
                            </p:stCondLst>
                            <p:childTnLst>
                              <p:par>
                                <p:cTn id="81" presetID="42" presetClass="path" presetSubtype="0" accel="50000" decel="50000" fill="hold" grpId="1" nodeType="afterEffect">
                                  <p:stCondLst>
                                    <p:cond delay="0"/>
                                  </p:stCondLst>
                                  <p:childTnLst>
                                    <p:animMotion origin="layout" path="M 0.00417 0.0199 L -0.01667 0.28426 " pathEditMode="relative" rAng="0" ptsTypes="AA">
                                      <p:cBhvr>
                                        <p:cTn id="82" dur="1000" fill="hold"/>
                                        <p:tgtEl>
                                          <p:spTgt spid="42001"/>
                                        </p:tgtEl>
                                        <p:attrNameLst>
                                          <p:attrName>ppt_x</p:attrName>
                                          <p:attrName>ppt_y</p:attrName>
                                        </p:attrNameLst>
                                      </p:cBhvr>
                                      <p:rCtr x="-10" y="132"/>
                                    </p:animMotion>
                                  </p:childTnLst>
                                </p:cTn>
                              </p:par>
                            </p:childTnLst>
                          </p:cTn>
                        </p:par>
                        <p:par>
                          <p:cTn id="83" fill="hold">
                            <p:stCondLst>
                              <p:cond delay="1000"/>
                            </p:stCondLst>
                            <p:childTnLst>
                              <p:par>
                                <p:cTn id="84" presetID="3" presetClass="entr" presetSubtype="0" fill="hold" grpId="0" nodeType="afterEffect">
                                  <p:stCondLst>
                                    <p:cond delay="0"/>
                                  </p:stCondLst>
                                  <p:childTnLst>
                                    <p:set>
                                      <p:cBhvr>
                                        <p:cTn id="85" dur="1" fill="hold">
                                          <p:stCondLst>
                                            <p:cond delay="0"/>
                                          </p:stCondLst>
                                        </p:cTn>
                                        <p:tgtEl>
                                          <p:spTgt spid="42002"/>
                                        </p:tgtEl>
                                        <p:attrNameLst>
                                          <p:attrName>style.visibility</p:attrName>
                                        </p:attrNameLst>
                                      </p:cBhvr>
                                      <p:to>
                                        <p:strVal val="visible"/>
                                      </p:to>
                                    </p:set>
                                  </p:childTnLst>
                                </p:cTn>
                              </p:par>
                            </p:childTnLst>
                          </p:cTn>
                        </p:par>
                        <p:par>
                          <p:cTn id="86" fill="hold">
                            <p:stCondLst>
                              <p:cond delay="1000"/>
                            </p:stCondLst>
                            <p:childTnLst>
                              <p:par>
                                <p:cTn id="87" presetID="63" presetClass="path" presetSubtype="0" accel="50000" decel="50000" fill="hold" grpId="1" nodeType="afterEffect">
                                  <p:stCondLst>
                                    <p:cond delay="0"/>
                                  </p:stCondLst>
                                  <p:childTnLst>
                                    <p:animMotion origin="layout" path="M 0.00833 2.96296E-6 L 0.14166 -0.05556 " pathEditMode="relative" rAng="0" ptsTypes="AA">
                                      <p:cBhvr>
                                        <p:cTn id="88" dur="1000" fill="hold"/>
                                        <p:tgtEl>
                                          <p:spTgt spid="42002"/>
                                        </p:tgtEl>
                                        <p:attrNameLst>
                                          <p:attrName>ppt_x</p:attrName>
                                          <p:attrName>ppt_y</p:attrName>
                                        </p:attrNameLst>
                                      </p:cBhvr>
                                      <p:rCtr x="67" y="-28"/>
                                    </p:animMotion>
                                  </p:childTnLst>
                                </p:cTn>
                              </p:par>
                            </p:childTnLst>
                          </p:cTn>
                        </p:par>
                        <p:par>
                          <p:cTn id="89" fill="hold">
                            <p:stCondLst>
                              <p:cond delay="2000"/>
                            </p:stCondLst>
                            <p:childTnLst>
                              <p:par>
                                <p:cTn id="90" presetID="1" presetClass="entr" presetSubtype="0" fill="hold" grpId="1" nodeType="afterEffect">
                                  <p:stCondLst>
                                    <p:cond delay="0"/>
                                  </p:stCondLst>
                                  <p:childTnLst>
                                    <p:set>
                                      <p:cBhvr>
                                        <p:cTn id="91" dur="1" fill="hold">
                                          <p:stCondLst>
                                            <p:cond delay="0"/>
                                          </p:stCondLst>
                                        </p:cTn>
                                        <p:tgtEl>
                                          <p:spTgt spid="42008"/>
                                        </p:tgtEl>
                                        <p:attrNameLst>
                                          <p:attrName>style.visibility</p:attrName>
                                        </p:attrNameLst>
                                      </p:cBhvr>
                                      <p:to>
                                        <p:strVal val="visible"/>
                                      </p:to>
                                    </p:set>
                                  </p:childTnLst>
                                </p:cTn>
                              </p:par>
                            </p:childTnLst>
                          </p:cTn>
                        </p:par>
                      </p:childTnLst>
                    </p:cTn>
                  </p:par>
                </p:childTnLst>
              </p:cTn>
              <p:nextCondLst>
                <p:cond evt="onClick" delay="0">
                  <p:tgtEl>
                    <p:spTgt spid="42007"/>
                  </p:tgtEl>
                </p:cond>
              </p:nextCondLst>
            </p:seq>
            <p:seq concurrent="1" nextAc="seek">
              <p:cTn id="92" restart="whenNotActive" fill="hold" evtFilter="cancelBubble" nodeType="interactiveSeq">
                <p:stCondLst>
                  <p:cond evt="onClick" delay="0">
                    <p:tgtEl>
                      <p:spTgt spid="42008"/>
                    </p:tgtEl>
                  </p:cond>
                </p:stCondLst>
                <p:endSync evt="end" delay="0">
                  <p:rtn val="all"/>
                </p:endSync>
                <p:childTnLst>
                  <p:par>
                    <p:cTn id="93" fill="hold">
                      <p:stCondLst>
                        <p:cond delay="0"/>
                      </p:stCondLst>
                      <p:childTnLst>
                        <p:par>
                          <p:cTn id="94" fill="hold">
                            <p:stCondLst>
                              <p:cond delay="0"/>
                            </p:stCondLst>
                            <p:childTnLst>
                              <p:par>
                                <p:cTn id="95" presetID="1" presetClass="exit" presetSubtype="0" fill="hold" grpId="0" nodeType="clickEffect">
                                  <p:stCondLst>
                                    <p:cond delay="0"/>
                                  </p:stCondLst>
                                  <p:childTnLst>
                                    <p:set>
                                      <p:cBhvr>
                                        <p:cTn id="96" dur="1" fill="hold">
                                          <p:stCondLst>
                                            <p:cond delay="0"/>
                                          </p:stCondLst>
                                        </p:cTn>
                                        <p:tgtEl>
                                          <p:spTgt spid="42008"/>
                                        </p:tgtEl>
                                        <p:attrNameLst>
                                          <p:attrName>style.visibility</p:attrName>
                                        </p:attrNameLst>
                                      </p:cBhvr>
                                      <p:to>
                                        <p:strVal val="hidden"/>
                                      </p:to>
                                    </p:set>
                                  </p:childTnLst>
                                </p:cTn>
                              </p:par>
                            </p:childTnLst>
                          </p:cTn>
                        </p:par>
                        <p:par>
                          <p:cTn id="97" fill="hold">
                            <p:stCondLst>
                              <p:cond delay="0"/>
                            </p:stCondLst>
                            <p:childTnLst>
                              <p:par>
                                <p:cTn id="98" presetID="3" presetClass="entr" presetSubtype="0" fill="hold" grpId="0" nodeType="afterEffect">
                                  <p:stCondLst>
                                    <p:cond delay="0"/>
                                  </p:stCondLst>
                                  <p:childTnLst>
                                    <p:set>
                                      <p:cBhvr>
                                        <p:cTn id="99" dur="1" fill="hold">
                                          <p:stCondLst>
                                            <p:cond delay="0"/>
                                          </p:stCondLst>
                                        </p:cTn>
                                        <p:tgtEl>
                                          <p:spTgt spid="42003"/>
                                        </p:tgtEl>
                                        <p:attrNameLst>
                                          <p:attrName>style.visibility</p:attrName>
                                        </p:attrNameLst>
                                      </p:cBhvr>
                                      <p:to>
                                        <p:strVal val="visible"/>
                                      </p:to>
                                    </p:set>
                                  </p:childTnLst>
                                </p:cTn>
                              </p:par>
                            </p:childTnLst>
                          </p:cTn>
                        </p:par>
                        <p:par>
                          <p:cTn id="100" fill="hold">
                            <p:stCondLst>
                              <p:cond delay="0"/>
                            </p:stCondLst>
                            <p:childTnLst>
                              <p:par>
                                <p:cTn id="101" presetID="63" presetClass="path" presetSubtype="0" accel="50000" decel="50000" fill="hold" grpId="1" nodeType="afterEffect">
                                  <p:stCondLst>
                                    <p:cond delay="0"/>
                                  </p:stCondLst>
                                  <p:childTnLst>
                                    <p:animMotion origin="layout" path="M 0.00834 -0.00231 L 0.26667 -0.06018 " pathEditMode="relative" rAng="0" ptsTypes="AA">
                                      <p:cBhvr>
                                        <p:cTn id="102" dur="1000" fill="hold"/>
                                        <p:tgtEl>
                                          <p:spTgt spid="42003"/>
                                        </p:tgtEl>
                                        <p:attrNameLst>
                                          <p:attrName>ppt_x</p:attrName>
                                          <p:attrName>ppt_y</p:attrName>
                                        </p:attrNameLst>
                                      </p:cBhvr>
                                      <p:rCtr x="129" y="-29"/>
                                    </p:animMotion>
                                  </p:childTnLst>
                                </p:cTn>
                              </p:par>
                            </p:childTnLst>
                          </p:cTn>
                        </p:par>
                        <p:par>
                          <p:cTn id="103" fill="hold">
                            <p:stCondLst>
                              <p:cond delay="1000"/>
                            </p:stCondLst>
                            <p:childTnLst>
                              <p:par>
                                <p:cTn id="104" presetID="3" presetClass="entr" presetSubtype="0" fill="hold" grpId="0" nodeType="afterEffect">
                                  <p:stCondLst>
                                    <p:cond delay="0"/>
                                  </p:stCondLst>
                                  <p:childTnLst>
                                    <p:set>
                                      <p:cBhvr>
                                        <p:cTn id="105" dur="1" fill="hold">
                                          <p:stCondLst>
                                            <p:cond delay="0"/>
                                          </p:stCondLst>
                                        </p:cTn>
                                        <p:tgtEl>
                                          <p:spTgt spid="42004"/>
                                        </p:tgtEl>
                                        <p:attrNameLst>
                                          <p:attrName>style.visibility</p:attrName>
                                        </p:attrNameLst>
                                      </p:cBhvr>
                                      <p:to>
                                        <p:strVal val="visible"/>
                                      </p:to>
                                    </p:set>
                                  </p:childTnLst>
                                </p:cTn>
                              </p:par>
                            </p:childTnLst>
                          </p:cTn>
                        </p:par>
                        <p:par>
                          <p:cTn id="106" fill="hold">
                            <p:stCondLst>
                              <p:cond delay="1000"/>
                            </p:stCondLst>
                            <p:childTnLst>
                              <p:par>
                                <p:cTn id="107" presetID="42" presetClass="path" presetSubtype="0" accel="50000" decel="50000" fill="hold" grpId="1" nodeType="afterEffect">
                                  <p:stCondLst>
                                    <p:cond delay="0"/>
                                  </p:stCondLst>
                                  <p:childTnLst>
                                    <p:animMotion origin="layout" path="M 0 -0.05301 L 0 0.28033 " pathEditMode="relative" rAng="0" ptsTypes="AA">
                                      <p:cBhvr>
                                        <p:cTn id="108" dur="1000" fill="hold"/>
                                        <p:tgtEl>
                                          <p:spTgt spid="42004"/>
                                        </p:tgtEl>
                                        <p:attrNameLst>
                                          <p:attrName>ppt_x</p:attrName>
                                          <p:attrName>ppt_y</p:attrName>
                                        </p:attrNameLst>
                                      </p:cBhvr>
                                      <p:rCtr x="0" y="167"/>
                                    </p:animMotion>
                                  </p:childTnLst>
                                </p:cTn>
                              </p:par>
                            </p:childTnLst>
                          </p:cTn>
                        </p:par>
                        <p:par>
                          <p:cTn id="109" fill="hold">
                            <p:stCondLst>
                              <p:cond delay="2000"/>
                            </p:stCondLst>
                            <p:childTnLst>
                              <p:par>
                                <p:cTn id="110" presetID="9" presetClass="entr" presetSubtype="0" fill="hold" grpId="0" nodeType="afterEffect">
                                  <p:stCondLst>
                                    <p:cond delay="0"/>
                                  </p:stCondLst>
                                  <p:childTnLst>
                                    <p:set>
                                      <p:cBhvr>
                                        <p:cTn id="111" dur="1" fill="hold">
                                          <p:stCondLst>
                                            <p:cond delay="0"/>
                                          </p:stCondLst>
                                        </p:cTn>
                                        <p:tgtEl>
                                          <p:spTgt spid="42014"/>
                                        </p:tgtEl>
                                        <p:attrNameLst>
                                          <p:attrName>style.visibility</p:attrName>
                                        </p:attrNameLst>
                                      </p:cBhvr>
                                      <p:to>
                                        <p:strVal val="visible"/>
                                      </p:to>
                                    </p:set>
                                    <p:animEffect transition="in" filter="dissolve">
                                      <p:cBhvr>
                                        <p:cTn id="112" dur="500"/>
                                        <p:tgtEl>
                                          <p:spTgt spid="42014"/>
                                        </p:tgtEl>
                                      </p:cBhvr>
                                    </p:animEffect>
                                  </p:childTnLst>
                                </p:cTn>
                              </p:par>
                            </p:childTnLst>
                          </p:cTn>
                        </p:par>
                      </p:childTnLst>
                    </p:cTn>
                  </p:par>
                </p:childTnLst>
              </p:cTn>
              <p:nextCondLst>
                <p:cond evt="onClick" delay="0">
                  <p:tgtEl>
                    <p:spTgt spid="42008"/>
                  </p:tgtEl>
                </p:cond>
              </p:nextCondLst>
            </p:seq>
          </p:childTnLst>
        </p:cTn>
      </p:par>
    </p:tnLst>
    <p:bldLst>
      <p:bldP spid="41991" grpId="0" animBg="1"/>
      <p:bldP spid="41992" grpId="0" animBg="1"/>
      <p:bldP spid="41993" grpId="0" animBg="1"/>
      <p:bldP spid="41994" grpId="0" animBg="1"/>
      <p:bldP spid="41995" grpId="0" animBg="1"/>
      <p:bldP spid="41996" grpId="0" animBg="1"/>
      <p:bldP spid="41996" grpId="1" animBg="1"/>
      <p:bldP spid="41997" grpId="0" animBg="1"/>
      <p:bldP spid="41997" grpId="1" animBg="1"/>
      <p:bldP spid="41998" grpId="0" animBg="1"/>
      <p:bldP spid="41998" grpId="1" animBg="1"/>
      <p:bldP spid="41999" grpId="0" animBg="1"/>
      <p:bldP spid="41999" grpId="1" animBg="1"/>
      <p:bldP spid="42000" grpId="0" animBg="1"/>
      <p:bldP spid="42000" grpId="1" animBg="1"/>
      <p:bldP spid="42001" grpId="0" animBg="1"/>
      <p:bldP spid="42001" grpId="1" animBg="1"/>
      <p:bldP spid="42002" grpId="0" animBg="1"/>
      <p:bldP spid="42002" grpId="1" animBg="1"/>
      <p:bldP spid="42003" grpId="0" animBg="1"/>
      <p:bldP spid="42003" grpId="1" animBg="1"/>
      <p:bldP spid="42004" grpId="0" animBg="1"/>
      <p:bldP spid="42004" grpId="1" animBg="1"/>
      <p:bldP spid="42005" grpId="0" animBg="1"/>
      <p:bldP spid="42005" grpId="1" animBg="1"/>
      <p:bldP spid="42006" grpId="0" animBg="1"/>
      <p:bldP spid="42006" grpId="1" animBg="1"/>
      <p:bldP spid="42007" grpId="0" animBg="1"/>
      <p:bldP spid="42007" grpId="1" animBg="1"/>
      <p:bldP spid="42008" grpId="0" animBg="1"/>
      <p:bldP spid="42008" grpId="1" animBg="1"/>
      <p:bldP spid="420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0" y="0"/>
            <a:ext cx="9144000" cy="838200"/>
          </a:xfrm>
        </p:spPr>
        <p:txBody>
          <a:bodyPr/>
          <a:lstStyle/>
          <a:p>
            <a:r>
              <a:rPr lang="en-US" sz="3000" smtClean="0"/>
              <a:t>Determining the Phenotypes</a:t>
            </a:r>
          </a:p>
        </p:txBody>
      </p:sp>
      <p:sp>
        <p:nvSpPr>
          <p:cNvPr id="45059" name="Rectangle 3"/>
          <p:cNvSpPr>
            <a:spLocks noGrp="1"/>
          </p:cNvSpPr>
          <p:nvPr>
            <p:ph type="body" idx="1"/>
          </p:nvPr>
        </p:nvSpPr>
        <p:spPr>
          <a:xfrm>
            <a:off x="0" y="4343400"/>
            <a:ext cx="9144000" cy="1828800"/>
          </a:xfrm>
        </p:spPr>
        <p:txBody>
          <a:bodyPr/>
          <a:lstStyle/>
          <a:p>
            <a:pPr>
              <a:lnSpc>
                <a:spcPct val="90000"/>
              </a:lnSpc>
              <a:buFont typeface="Arial" charset="0"/>
              <a:buNone/>
            </a:pPr>
            <a:r>
              <a:rPr lang="en-US" sz="1800" smtClean="0"/>
              <a:t>Each square represents 1 of the 4 gene combinations possible when parents reproduce. Click on the inside of the 4 Punnett squares to see the descriptions.</a:t>
            </a:r>
          </a:p>
          <a:p>
            <a:pPr>
              <a:lnSpc>
                <a:spcPct val="90000"/>
              </a:lnSpc>
              <a:buFont typeface="Arial" charset="0"/>
              <a:buNone/>
            </a:pPr>
            <a:endParaRPr lang="en-US" sz="1800" smtClean="0"/>
          </a:p>
          <a:p>
            <a:pPr>
              <a:lnSpc>
                <a:spcPct val="90000"/>
              </a:lnSpc>
              <a:buFont typeface="Arial" charset="0"/>
              <a:buNone/>
            </a:pPr>
            <a:endParaRPr lang="en-US" sz="500" smtClean="0"/>
          </a:p>
          <a:p>
            <a:pPr>
              <a:lnSpc>
                <a:spcPct val="90000"/>
              </a:lnSpc>
              <a:buFont typeface="Arial" charset="0"/>
              <a:buNone/>
            </a:pPr>
            <a:r>
              <a:rPr lang="en-US" sz="1800" smtClean="0"/>
              <a:t>Remember that Mendel had a 3:1 ratio of tall plants to short plants. What is the probability of growing short plants?</a:t>
            </a:r>
          </a:p>
        </p:txBody>
      </p:sp>
      <p:pic>
        <p:nvPicPr>
          <p:cNvPr id="38916" name="Picture 4"/>
          <p:cNvPicPr>
            <a:picLocks noChangeAspect="1" noChangeArrowheads="1"/>
          </p:cNvPicPr>
          <p:nvPr/>
        </p:nvPicPr>
        <p:blipFill>
          <a:blip r:embed="rId2" cstate="print"/>
          <a:srcRect/>
          <a:stretch>
            <a:fillRect/>
          </a:stretch>
        </p:blipFill>
        <p:spPr bwMode="auto">
          <a:xfrm>
            <a:off x="5486400" y="1481138"/>
            <a:ext cx="3505200" cy="2744787"/>
          </a:xfrm>
          <a:prstGeom prst="rect">
            <a:avLst/>
          </a:prstGeom>
          <a:noFill/>
          <a:ln w="9525">
            <a:noFill/>
            <a:miter lim="800000"/>
            <a:headEnd/>
            <a:tailEnd/>
          </a:ln>
        </p:spPr>
      </p:pic>
      <p:sp>
        <p:nvSpPr>
          <p:cNvPr id="38917" name="WordArt 5"/>
          <p:cNvSpPr>
            <a:spLocks noChangeArrowheads="1" noChangeShapeType="1" noTextEdit="1"/>
          </p:cNvSpPr>
          <p:nvPr/>
        </p:nvSpPr>
        <p:spPr bwMode="auto">
          <a:xfrm>
            <a:off x="6172200" y="990600"/>
            <a:ext cx="3810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T</a:t>
            </a:r>
          </a:p>
        </p:txBody>
      </p:sp>
      <p:sp>
        <p:nvSpPr>
          <p:cNvPr id="38918" name="WordArt 6"/>
          <p:cNvSpPr>
            <a:spLocks noChangeArrowheads="1" noChangeShapeType="1" noTextEdit="1"/>
          </p:cNvSpPr>
          <p:nvPr/>
        </p:nvSpPr>
        <p:spPr bwMode="auto">
          <a:xfrm>
            <a:off x="7924800" y="990600"/>
            <a:ext cx="3048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t</a:t>
            </a:r>
          </a:p>
        </p:txBody>
      </p:sp>
      <p:sp>
        <p:nvSpPr>
          <p:cNvPr id="38919" name="WordArt 7"/>
          <p:cNvSpPr>
            <a:spLocks noChangeArrowheads="1" noChangeShapeType="1" noTextEdit="1"/>
          </p:cNvSpPr>
          <p:nvPr/>
        </p:nvSpPr>
        <p:spPr bwMode="auto">
          <a:xfrm>
            <a:off x="8229600" y="1828800"/>
            <a:ext cx="3048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t</a:t>
            </a:r>
          </a:p>
        </p:txBody>
      </p:sp>
      <p:sp>
        <p:nvSpPr>
          <p:cNvPr id="38920" name="WordArt 8"/>
          <p:cNvSpPr>
            <a:spLocks noChangeArrowheads="1" noChangeShapeType="1" noTextEdit="1"/>
          </p:cNvSpPr>
          <p:nvPr/>
        </p:nvSpPr>
        <p:spPr bwMode="auto">
          <a:xfrm>
            <a:off x="8153400" y="3157538"/>
            <a:ext cx="3048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t</a:t>
            </a:r>
          </a:p>
        </p:txBody>
      </p:sp>
      <p:sp>
        <p:nvSpPr>
          <p:cNvPr id="38921" name="WordArt 9"/>
          <p:cNvSpPr>
            <a:spLocks noChangeArrowheads="1" noChangeShapeType="1" noTextEdit="1"/>
          </p:cNvSpPr>
          <p:nvPr/>
        </p:nvSpPr>
        <p:spPr bwMode="auto">
          <a:xfrm>
            <a:off x="7772400" y="3157538"/>
            <a:ext cx="3048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t</a:t>
            </a:r>
          </a:p>
        </p:txBody>
      </p:sp>
      <p:sp>
        <p:nvSpPr>
          <p:cNvPr id="38922" name="WordArt 10"/>
          <p:cNvSpPr>
            <a:spLocks noChangeArrowheads="1" noChangeShapeType="1" noTextEdit="1"/>
          </p:cNvSpPr>
          <p:nvPr/>
        </p:nvSpPr>
        <p:spPr bwMode="auto">
          <a:xfrm>
            <a:off x="6477000" y="3157538"/>
            <a:ext cx="3048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t</a:t>
            </a:r>
          </a:p>
        </p:txBody>
      </p:sp>
      <p:sp>
        <p:nvSpPr>
          <p:cNvPr id="38923" name="WordArt 11"/>
          <p:cNvSpPr>
            <a:spLocks noChangeArrowheads="1" noChangeShapeType="1" noTextEdit="1"/>
          </p:cNvSpPr>
          <p:nvPr/>
        </p:nvSpPr>
        <p:spPr bwMode="auto">
          <a:xfrm>
            <a:off x="6019800" y="1862138"/>
            <a:ext cx="3810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T</a:t>
            </a:r>
          </a:p>
        </p:txBody>
      </p:sp>
      <p:sp>
        <p:nvSpPr>
          <p:cNvPr id="38924" name="WordArt 12"/>
          <p:cNvSpPr>
            <a:spLocks noChangeArrowheads="1" noChangeShapeType="1" noTextEdit="1"/>
          </p:cNvSpPr>
          <p:nvPr/>
        </p:nvSpPr>
        <p:spPr bwMode="auto">
          <a:xfrm>
            <a:off x="6477000" y="1862138"/>
            <a:ext cx="3810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T</a:t>
            </a:r>
          </a:p>
        </p:txBody>
      </p:sp>
      <p:sp>
        <p:nvSpPr>
          <p:cNvPr id="38925" name="WordArt 13"/>
          <p:cNvSpPr>
            <a:spLocks noChangeArrowheads="1" noChangeShapeType="1" noTextEdit="1"/>
          </p:cNvSpPr>
          <p:nvPr/>
        </p:nvSpPr>
        <p:spPr bwMode="auto">
          <a:xfrm>
            <a:off x="7772400" y="1828800"/>
            <a:ext cx="3810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T</a:t>
            </a:r>
          </a:p>
        </p:txBody>
      </p:sp>
      <p:sp>
        <p:nvSpPr>
          <p:cNvPr id="38926" name="WordArt 14"/>
          <p:cNvSpPr>
            <a:spLocks noChangeArrowheads="1" noChangeShapeType="1" noTextEdit="1"/>
          </p:cNvSpPr>
          <p:nvPr/>
        </p:nvSpPr>
        <p:spPr bwMode="auto">
          <a:xfrm>
            <a:off x="6019800" y="3157538"/>
            <a:ext cx="3810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T</a:t>
            </a:r>
          </a:p>
        </p:txBody>
      </p:sp>
      <p:sp>
        <p:nvSpPr>
          <p:cNvPr id="38927" name="Text Box 15"/>
          <p:cNvSpPr txBox="1">
            <a:spLocks noChangeArrowheads="1"/>
          </p:cNvSpPr>
          <p:nvPr/>
        </p:nvSpPr>
        <p:spPr bwMode="auto">
          <a:xfrm>
            <a:off x="0" y="1371600"/>
            <a:ext cx="2133600" cy="1741488"/>
          </a:xfrm>
          <a:prstGeom prst="rect">
            <a:avLst/>
          </a:prstGeom>
          <a:noFill/>
          <a:ln w="9525">
            <a:noFill/>
            <a:miter lim="800000"/>
            <a:headEnd/>
            <a:tailEnd/>
          </a:ln>
        </p:spPr>
        <p:txBody>
          <a:bodyPr>
            <a:spAutoFit/>
          </a:bodyPr>
          <a:lstStyle/>
          <a:p>
            <a:pPr>
              <a:spcBef>
                <a:spcPct val="50000"/>
              </a:spcBef>
            </a:pPr>
            <a:r>
              <a:rPr lang="en-US" sz="1800">
                <a:solidFill>
                  <a:schemeClr val="tx1"/>
                </a:solidFill>
              </a:rPr>
              <a:t>Key:</a:t>
            </a:r>
          </a:p>
          <a:p>
            <a:pPr>
              <a:spcBef>
                <a:spcPct val="50000"/>
              </a:spcBef>
            </a:pPr>
            <a:r>
              <a:rPr lang="en-US" sz="1800">
                <a:solidFill>
                  <a:schemeClr val="tx1"/>
                </a:solidFill>
              </a:rPr>
              <a:t>T = dominant tall growth</a:t>
            </a:r>
          </a:p>
          <a:p>
            <a:pPr>
              <a:spcBef>
                <a:spcPct val="50000"/>
              </a:spcBef>
            </a:pPr>
            <a:r>
              <a:rPr lang="en-US" sz="1800">
                <a:solidFill>
                  <a:schemeClr val="tx1"/>
                </a:solidFill>
              </a:rPr>
              <a:t>t = recessive short growth</a:t>
            </a:r>
          </a:p>
        </p:txBody>
      </p:sp>
      <p:sp>
        <p:nvSpPr>
          <p:cNvPr id="38928" name="WordArt 16"/>
          <p:cNvSpPr>
            <a:spLocks noChangeArrowheads="1" noChangeShapeType="1" noTextEdit="1"/>
          </p:cNvSpPr>
          <p:nvPr/>
        </p:nvSpPr>
        <p:spPr bwMode="auto">
          <a:xfrm>
            <a:off x="5029200" y="2090738"/>
            <a:ext cx="3810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T</a:t>
            </a:r>
          </a:p>
        </p:txBody>
      </p:sp>
      <p:sp>
        <p:nvSpPr>
          <p:cNvPr id="38929" name="WordArt 17"/>
          <p:cNvSpPr>
            <a:spLocks noChangeArrowheads="1" noChangeShapeType="1" noTextEdit="1"/>
          </p:cNvSpPr>
          <p:nvPr/>
        </p:nvSpPr>
        <p:spPr bwMode="auto">
          <a:xfrm>
            <a:off x="5105400" y="3309938"/>
            <a:ext cx="3048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t</a:t>
            </a:r>
          </a:p>
        </p:txBody>
      </p:sp>
      <p:sp>
        <p:nvSpPr>
          <p:cNvPr id="45074" name="Rectangle 18"/>
          <p:cNvSpPr>
            <a:spLocks noChangeArrowheads="1"/>
          </p:cNvSpPr>
          <p:nvPr/>
        </p:nvSpPr>
        <p:spPr bwMode="auto">
          <a:xfrm>
            <a:off x="5638800" y="2362200"/>
            <a:ext cx="1447800" cy="457200"/>
          </a:xfrm>
          <a:prstGeom prst="rect">
            <a:avLst/>
          </a:prstGeom>
          <a:noFill/>
          <a:ln w="9525">
            <a:noFill/>
            <a:miter lim="800000"/>
            <a:headEnd/>
            <a:tailEnd/>
          </a:ln>
        </p:spPr>
        <p:txBody>
          <a:bodyPr wrap="none" anchor="ctr"/>
          <a:lstStyle/>
          <a:p>
            <a:pPr algn="ctr"/>
            <a:r>
              <a:rPr lang="en-US" sz="1200">
                <a:solidFill>
                  <a:schemeClr val="tx1"/>
                </a:solidFill>
              </a:rPr>
              <a:t>Homozygous dominant</a:t>
            </a:r>
          </a:p>
          <a:p>
            <a:pPr algn="ctr"/>
            <a:r>
              <a:rPr lang="en-US" sz="1200">
                <a:solidFill>
                  <a:schemeClr val="tx1"/>
                </a:solidFill>
              </a:rPr>
              <a:t>Tall growth</a:t>
            </a:r>
          </a:p>
        </p:txBody>
      </p:sp>
      <p:sp>
        <p:nvSpPr>
          <p:cNvPr id="45075" name="Rectangle 19"/>
          <p:cNvSpPr>
            <a:spLocks noChangeArrowheads="1"/>
          </p:cNvSpPr>
          <p:nvPr/>
        </p:nvSpPr>
        <p:spPr bwMode="auto">
          <a:xfrm>
            <a:off x="5638800" y="3733800"/>
            <a:ext cx="1447800" cy="457200"/>
          </a:xfrm>
          <a:prstGeom prst="rect">
            <a:avLst/>
          </a:prstGeom>
          <a:noFill/>
          <a:ln w="9525">
            <a:noFill/>
            <a:miter lim="800000"/>
            <a:headEnd/>
            <a:tailEnd/>
          </a:ln>
        </p:spPr>
        <p:txBody>
          <a:bodyPr wrap="none" anchor="ctr"/>
          <a:lstStyle/>
          <a:p>
            <a:pPr algn="ctr"/>
            <a:r>
              <a:rPr lang="en-US" sz="1200">
                <a:solidFill>
                  <a:schemeClr val="tx1"/>
                </a:solidFill>
              </a:rPr>
              <a:t>Heterozygous</a:t>
            </a:r>
          </a:p>
          <a:p>
            <a:pPr algn="ctr"/>
            <a:r>
              <a:rPr lang="en-US" sz="1200">
                <a:solidFill>
                  <a:schemeClr val="tx1"/>
                </a:solidFill>
              </a:rPr>
              <a:t>Tall growth</a:t>
            </a:r>
          </a:p>
        </p:txBody>
      </p:sp>
      <p:sp>
        <p:nvSpPr>
          <p:cNvPr id="45076" name="Rectangle 20"/>
          <p:cNvSpPr>
            <a:spLocks noChangeArrowheads="1"/>
          </p:cNvSpPr>
          <p:nvPr/>
        </p:nvSpPr>
        <p:spPr bwMode="auto">
          <a:xfrm>
            <a:off x="7391400" y="2362200"/>
            <a:ext cx="1447800" cy="457200"/>
          </a:xfrm>
          <a:prstGeom prst="rect">
            <a:avLst/>
          </a:prstGeom>
          <a:noFill/>
          <a:ln w="9525">
            <a:noFill/>
            <a:miter lim="800000"/>
            <a:headEnd/>
            <a:tailEnd/>
          </a:ln>
        </p:spPr>
        <p:txBody>
          <a:bodyPr wrap="none" anchor="ctr"/>
          <a:lstStyle/>
          <a:p>
            <a:pPr algn="ctr"/>
            <a:r>
              <a:rPr lang="en-US" sz="1200">
                <a:solidFill>
                  <a:schemeClr val="tx1"/>
                </a:solidFill>
              </a:rPr>
              <a:t>Heterozygous</a:t>
            </a:r>
          </a:p>
          <a:p>
            <a:pPr algn="ctr"/>
            <a:r>
              <a:rPr lang="en-US" sz="1200">
                <a:solidFill>
                  <a:schemeClr val="tx1"/>
                </a:solidFill>
              </a:rPr>
              <a:t>Tall growth</a:t>
            </a:r>
          </a:p>
        </p:txBody>
      </p:sp>
      <p:sp>
        <p:nvSpPr>
          <p:cNvPr id="45077" name="Rectangle 21"/>
          <p:cNvSpPr>
            <a:spLocks noChangeArrowheads="1"/>
          </p:cNvSpPr>
          <p:nvPr/>
        </p:nvSpPr>
        <p:spPr bwMode="auto">
          <a:xfrm>
            <a:off x="7391400" y="3733800"/>
            <a:ext cx="1447800" cy="457200"/>
          </a:xfrm>
          <a:prstGeom prst="rect">
            <a:avLst/>
          </a:prstGeom>
          <a:noFill/>
          <a:ln w="9525">
            <a:noFill/>
            <a:miter lim="800000"/>
            <a:headEnd/>
            <a:tailEnd/>
          </a:ln>
        </p:spPr>
        <p:txBody>
          <a:bodyPr wrap="none" anchor="ctr"/>
          <a:lstStyle/>
          <a:p>
            <a:pPr algn="ctr"/>
            <a:r>
              <a:rPr lang="en-US" sz="1200">
                <a:solidFill>
                  <a:schemeClr val="tx1"/>
                </a:solidFill>
              </a:rPr>
              <a:t>Homozygous recessive</a:t>
            </a:r>
          </a:p>
          <a:p>
            <a:pPr algn="ctr"/>
            <a:r>
              <a:rPr lang="en-US" sz="1200">
                <a:solidFill>
                  <a:schemeClr val="tx1"/>
                </a:solidFill>
              </a:rPr>
              <a:t>Short growth</a:t>
            </a:r>
          </a:p>
        </p:txBody>
      </p:sp>
      <p:sp>
        <p:nvSpPr>
          <p:cNvPr id="45078" name="AutoShape 22">
            <a:hlinkClick r:id="" action="ppaction://noaction" highlightClick="1"/>
          </p:cNvPr>
          <p:cNvSpPr>
            <a:spLocks noChangeArrowheads="1"/>
          </p:cNvSpPr>
          <p:nvPr/>
        </p:nvSpPr>
        <p:spPr bwMode="auto">
          <a:xfrm>
            <a:off x="5562600" y="2362200"/>
            <a:ext cx="1600200" cy="457200"/>
          </a:xfrm>
          <a:prstGeom prst="actionButtonBlank">
            <a:avLst/>
          </a:prstGeom>
          <a:solidFill>
            <a:srgbClr val="969696"/>
          </a:solidFill>
          <a:ln w="9525">
            <a:noFill/>
            <a:miter lim="800000"/>
            <a:headEnd/>
            <a:tailEnd/>
          </a:ln>
        </p:spPr>
        <p:txBody>
          <a:bodyPr wrap="none" anchor="ctr"/>
          <a:lstStyle/>
          <a:p>
            <a:pPr algn="ctr"/>
            <a:r>
              <a:rPr lang="en-US" sz="1800">
                <a:solidFill>
                  <a:schemeClr val="tx1"/>
                </a:solidFill>
              </a:rPr>
              <a:t>click</a:t>
            </a:r>
          </a:p>
        </p:txBody>
      </p:sp>
      <p:sp>
        <p:nvSpPr>
          <p:cNvPr id="45079" name="AutoShape 23">
            <a:hlinkClick r:id="" action="ppaction://noaction" highlightClick="1"/>
          </p:cNvPr>
          <p:cNvSpPr>
            <a:spLocks noChangeArrowheads="1"/>
          </p:cNvSpPr>
          <p:nvPr/>
        </p:nvSpPr>
        <p:spPr bwMode="auto">
          <a:xfrm>
            <a:off x="7315200" y="2362200"/>
            <a:ext cx="1600200" cy="457200"/>
          </a:xfrm>
          <a:prstGeom prst="actionButtonBlank">
            <a:avLst/>
          </a:prstGeom>
          <a:solidFill>
            <a:srgbClr val="969696"/>
          </a:solidFill>
          <a:ln w="9525">
            <a:noFill/>
            <a:miter lim="800000"/>
            <a:headEnd/>
            <a:tailEnd/>
          </a:ln>
        </p:spPr>
        <p:txBody>
          <a:bodyPr wrap="none" anchor="ctr"/>
          <a:lstStyle/>
          <a:p>
            <a:pPr algn="ctr"/>
            <a:r>
              <a:rPr lang="en-US" sz="1800">
                <a:solidFill>
                  <a:schemeClr val="tx1"/>
                </a:solidFill>
              </a:rPr>
              <a:t>click</a:t>
            </a:r>
          </a:p>
        </p:txBody>
      </p:sp>
      <p:sp>
        <p:nvSpPr>
          <p:cNvPr id="45080" name="AutoShape 24">
            <a:hlinkClick r:id="" action="ppaction://noaction" highlightClick="1"/>
          </p:cNvPr>
          <p:cNvSpPr>
            <a:spLocks noChangeArrowheads="1"/>
          </p:cNvSpPr>
          <p:nvPr/>
        </p:nvSpPr>
        <p:spPr bwMode="auto">
          <a:xfrm>
            <a:off x="5562600" y="3810000"/>
            <a:ext cx="1600200" cy="381000"/>
          </a:xfrm>
          <a:prstGeom prst="actionButtonBlank">
            <a:avLst/>
          </a:prstGeom>
          <a:solidFill>
            <a:srgbClr val="969696"/>
          </a:solidFill>
          <a:ln w="9525">
            <a:noFill/>
            <a:miter lim="800000"/>
            <a:headEnd/>
            <a:tailEnd/>
          </a:ln>
        </p:spPr>
        <p:txBody>
          <a:bodyPr wrap="none" anchor="ctr"/>
          <a:lstStyle/>
          <a:p>
            <a:pPr algn="ctr"/>
            <a:r>
              <a:rPr lang="en-US" sz="1800">
                <a:solidFill>
                  <a:schemeClr val="tx1"/>
                </a:solidFill>
              </a:rPr>
              <a:t>click</a:t>
            </a:r>
          </a:p>
        </p:txBody>
      </p:sp>
      <p:sp>
        <p:nvSpPr>
          <p:cNvPr id="45081" name="AutoShape 25">
            <a:hlinkClick r:id="" action="ppaction://noaction" highlightClick="1"/>
          </p:cNvPr>
          <p:cNvSpPr>
            <a:spLocks noChangeArrowheads="1"/>
          </p:cNvSpPr>
          <p:nvPr/>
        </p:nvSpPr>
        <p:spPr bwMode="auto">
          <a:xfrm>
            <a:off x="7315200" y="3810000"/>
            <a:ext cx="1600200" cy="381000"/>
          </a:xfrm>
          <a:prstGeom prst="actionButtonBlank">
            <a:avLst/>
          </a:prstGeom>
          <a:solidFill>
            <a:srgbClr val="969696"/>
          </a:solidFill>
          <a:ln w="9525">
            <a:noFill/>
            <a:miter lim="800000"/>
            <a:headEnd/>
            <a:tailEnd/>
          </a:ln>
        </p:spPr>
        <p:txBody>
          <a:bodyPr wrap="none" anchor="ctr"/>
          <a:lstStyle/>
          <a:p>
            <a:pPr algn="ctr"/>
            <a:r>
              <a:rPr lang="en-US" sz="1800">
                <a:solidFill>
                  <a:schemeClr val="tx1"/>
                </a:solidFill>
              </a:rPr>
              <a:t>click</a:t>
            </a:r>
          </a:p>
        </p:txBody>
      </p:sp>
      <p:sp>
        <p:nvSpPr>
          <p:cNvPr id="45083" name="AutoShape 27">
            <a:hlinkClick r:id="" action="ppaction://noaction" highlightClick="1"/>
          </p:cNvPr>
          <p:cNvSpPr>
            <a:spLocks noChangeArrowheads="1"/>
          </p:cNvSpPr>
          <p:nvPr/>
        </p:nvSpPr>
        <p:spPr bwMode="auto">
          <a:xfrm>
            <a:off x="1219200" y="5791200"/>
            <a:ext cx="762000" cy="381000"/>
          </a:xfrm>
          <a:prstGeom prst="actionButtonBlank">
            <a:avLst/>
          </a:prstGeom>
          <a:solidFill>
            <a:schemeClr val="accent1"/>
          </a:solidFill>
          <a:ln w="9525">
            <a:noFill/>
            <a:miter lim="800000"/>
            <a:headEnd/>
            <a:tailEnd/>
          </a:ln>
        </p:spPr>
        <p:txBody>
          <a:bodyPr wrap="none" anchor="ctr"/>
          <a:lstStyle/>
          <a:p>
            <a:pPr algn="ctr"/>
            <a:r>
              <a:rPr lang="en-US" sz="1600"/>
              <a:t>0%</a:t>
            </a:r>
          </a:p>
        </p:txBody>
      </p:sp>
      <p:sp>
        <p:nvSpPr>
          <p:cNvPr id="45084" name="AutoShape 28">
            <a:hlinkClick r:id="" action="ppaction://noaction" highlightClick="1"/>
          </p:cNvPr>
          <p:cNvSpPr>
            <a:spLocks noChangeArrowheads="1"/>
          </p:cNvSpPr>
          <p:nvPr/>
        </p:nvSpPr>
        <p:spPr bwMode="auto">
          <a:xfrm>
            <a:off x="2514600" y="5791200"/>
            <a:ext cx="762000" cy="381000"/>
          </a:xfrm>
          <a:prstGeom prst="actionButtonBlank">
            <a:avLst/>
          </a:prstGeom>
          <a:solidFill>
            <a:schemeClr val="accent1"/>
          </a:solidFill>
          <a:ln w="9525">
            <a:noFill/>
            <a:miter lim="800000"/>
            <a:headEnd/>
            <a:tailEnd/>
          </a:ln>
        </p:spPr>
        <p:txBody>
          <a:bodyPr wrap="none" anchor="ctr"/>
          <a:lstStyle/>
          <a:p>
            <a:pPr algn="ctr"/>
            <a:r>
              <a:rPr lang="en-US" sz="1600"/>
              <a:t>25%</a:t>
            </a:r>
          </a:p>
        </p:txBody>
      </p:sp>
      <p:sp>
        <p:nvSpPr>
          <p:cNvPr id="45085" name="AutoShape 29">
            <a:hlinkClick r:id="" action="ppaction://noaction" highlightClick="1"/>
          </p:cNvPr>
          <p:cNvSpPr>
            <a:spLocks noChangeArrowheads="1"/>
          </p:cNvSpPr>
          <p:nvPr/>
        </p:nvSpPr>
        <p:spPr bwMode="auto">
          <a:xfrm>
            <a:off x="3810000" y="5791200"/>
            <a:ext cx="762000" cy="381000"/>
          </a:xfrm>
          <a:prstGeom prst="actionButtonBlank">
            <a:avLst/>
          </a:prstGeom>
          <a:solidFill>
            <a:schemeClr val="accent1"/>
          </a:solidFill>
          <a:ln w="9525">
            <a:noFill/>
            <a:miter lim="800000"/>
            <a:headEnd/>
            <a:tailEnd/>
          </a:ln>
        </p:spPr>
        <p:txBody>
          <a:bodyPr wrap="none" anchor="ctr"/>
          <a:lstStyle/>
          <a:p>
            <a:pPr algn="ctr"/>
            <a:r>
              <a:rPr lang="en-US" sz="1600"/>
              <a:t>50%</a:t>
            </a:r>
          </a:p>
        </p:txBody>
      </p:sp>
      <p:sp>
        <p:nvSpPr>
          <p:cNvPr id="45086" name="AutoShape 30">
            <a:hlinkClick r:id="" action="ppaction://noaction" highlightClick="1"/>
          </p:cNvPr>
          <p:cNvSpPr>
            <a:spLocks noChangeArrowheads="1"/>
          </p:cNvSpPr>
          <p:nvPr/>
        </p:nvSpPr>
        <p:spPr bwMode="auto">
          <a:xfrm>
            <a:off x="5105400" y="5791200"/>
            <a:ext cx="762000" cy="381000"/>
          </a:xfrm>
          <a:prstGeom prst="actionButtonBlank">
            <a:avLst/>
          </a:prstGeom>
          <a:solidFill>
            <a:schemeClr val="accent1"/>
          </a:solidFill>
          <a:ln w="9525">
            <a:noFill/>
            <a:miter lim="800000"/>
            <a:headEnd/>
            <a:tailEnd/>
          </a:ln>
        </p:spPr>
        <p:txBody>
          <a:bodyPr wrap="none" anchor="ctr"/>
          <a:lstStyle/>
          <a:p>
            <a:pPr algn="ctr"/>
            <a:r>
              <a:rPr lang="en-US" sz="1600"/>
              <a:t>75%</a:t>
            </a:r>
          </a:p>
        </p:txBody>
      </p:sp>
      <p:sp>
        <p:nvSpPr>
          <p:cNvPr id="45087" name="AutoShape 31">
            <a:hlinkClick r:id="" action="ppaction://noaction" highlightClick="1"/>
          </p:cNvPr>
          <p:cNvSpPr>
            <a:spLocks noChangeArrowheads="1"/>
          </p:cNvSpPr>
          <p:nvPr/>
        </p:nvSpPr>
        <p:spPr bwMode="auto">
          <a:xfrm>
            <a:off x="6400800" y="5791200"/>
            <a:ext cx="762000" cy="381000"/>
          </a:xfrm>
          <a:prstGeom prst="actionButtonBlank">
            <a:avLst/>
          </a:prstGeom>
          <a:solidFill>
            <a:schemeClr val="accent1"/>
          </a:solidFill>
          <a:ln w="9525">
            <a:noFill/>
            <a:miter lim="800000"/>
            <a:headEnd/>
            <a:tailEnd/>
          </a:ln>
        </p:spPr>
        <p:txBody>
          <a:bodyPr wrap="none" anchor="ctr"/>
          <a:lstStyle/>
          <a:p>
            <a:pPr algn="ctr"/>
            <a:r>
              <a:rPr lang="en-US" sz="1600"/>
              <a:t>100%</a:t>
            </a:r>
          </a:p>
        </p:txBody>
      </p:sp>
      <p:sp>
        <p:nvSpPr>
          <p:cNvPr id="45089" name="AutoShape 33"/>
          <p:cNvSpPr>
            <a:spLocks noChangeArrowheads="1"/>
          </p:cNvSpPr>
          <p:nvPr/>
        </p:nvSpPr>
        <p:spPr bwMode="auto">
          <a:xfrm>
            <a:off x="914400" y="6400800"/>
            <a:ext cx="1219200" cy="304800"/>
          </a:xfrm>
          <a:prstGeom prst="wedgeRectCallout">
            <a:avLst>
              <a:gd name="adj1" fmla="val -4153"/>
              <a:gd name="adj2" fmla="val -113102"/>
            </a:avLst>
          </a:prstGeom>
          <a:solidFill>
            <a:srgbClr val="FFFF00"/>
          </a:solidFill>
          <a:ln w="9525">
            <a:solidFill>
              <a:schemeClr val="tx1"/>
            </a:solidFill>
            <a:miter lim="800000"/>
            <a:headEnd/>
            <a:tailEnd/>
          </a:ln>
        </p:spPr>
        <p:txBody>
          <a:bodyPr/>
          <a:lstStyle/>
          <a:p>
            <a:pPr algn="ctr"/>
            <a:r>
              <a:rPr lang="en-US">
                <a:solidFill>
                  <a:schemeClr val="tx1"/>
                </a:solidFill>
              </a:rPr>
              <a:t>Look again</a:t>
            </a:r>
          </a:p>
        </p:txBody>
      </p:sp>
      <p:sp>
        <p:nvSpPr>
          <p:cNvPr id="45090" name="AutoShape 34"/>
          <p:cNvSpPr>
            <a:spLocks noChangeArrowheads="1"/>
          </p:cNvSpPr>
          <p:nvPr/>
        </p:nvSpPr>
        <p:spPr bwMode="auto">
          <a:xfrm>
            <a:off x="3886200" y="6477000"/>
            <a:ext cx="1219200" cy="304800"/>
          </a:xfrm>
          <a:prstGeom prst="wedgeRectCallout">
            <a:avLst>
              <a:gd name="adj1" fmla="val -13657"/>
              <a:gd name="adj2" fmla="val -170352"/>
            </a:avLst>
          </a:prstGeom>
          <a:solidFill>
            <a:srgbClr val="FFFF00"/>
          </a:solidFill>
          <a:ln w="9525">
            <a:solidFill>
              <a:schemeClr val="tx1"/>
            </a:solidFill>
            <a:miter lim="800000"/>
            <a:headEnd/>
            <a:tailEnd/>
          </a:ln>
        </p:spPr>
        <p:txBody>
          <a:bodyPr/>
          <a:lstStyle/>
          <a:p>
            <a:pPr algn="ctr"/>
            <a:r>
              <a:rPr lang="en-US">
                <a:solidFill>
                  <a:schemeClr val="tx1"/>
                </a:solidFill>
              </a:rPr>
              <a:t>Look again</a:t>
            </a:r>
          </a:p>
        </p:txBody>
      </p:sp>
      <p:sp>
        <p:nvSpPr>
          <p:cNvPr id="45091" name="AutoShape 35"/>
          <p:cNvSpPr>
            <a:spLocks noChangeArrowheads="1"/>
          </p:cNvSpPr>
          <p:nvPr/>
        </p:nvSpPr>
        <p:spPr bwMode="auto">
          <a:xfrm>
            <a:off x="5638800" y="6477000"/>
            <a:ext cx="1219200" cy="304800"/>
          </a:xfrm>
          <a:prstGeom prst="wedgeRectCallout">
            <a:avLst>
              <a:gd name="adj1" fmla="val -56639"/>
              <a:gd name="adj2" fmla="val -161449"/>
            </a:avLst>
          </a:prstGeom>
          <a:solidFill>
            <a:srgbClr val="FFFF00"/>
          </a:solidFill>
          <a:ln w="9525">
            <a:solidFill>
              <a:schemeClr val="tx1"/>
            </a:solidFill>
            <a:miter lim="800000"/>
            <a:headEnd/>
            <a:tailEnd/>
          </a:ln>
        </p:spPr>
        <p:txBody>
          <a:bodyPr/>
          <a:lstStyle/>
          <a:p>
            <a:pPr algn="ctr"/>
            <a:r>
              <a:rPr lang="en-US">
                <a:solidFill>
                  <a:schemeClr val="tx1"/>
                </a:solidFill>
              </a:rPr>
              <a:t>Look again</a:t>
            </a:r>
          </a:p>
        </p:txBody>
      </p:sp>
      <p:sp>
        <p:nvSpPr>
          <p:cNvPr id="45092" name="AutoShape 36"/>
          <p:cNvSpPr>
            <a:spLocks noChangeArrowheads="1"/>
          </p:cNvSpPr>
          <p:nvPr/>
        </p:nvSpPr>
        <p:spPr bwMode="auto">
          <a:xfrm>
            <a:off x="7620000" y="6477000"/>
            <a:ext cx="1219200" cy="304800"/>
          </a:xfrm>
          <a:prstGeom prst="wedgeRectCallout">
            <a:avLst>
              <a:gd name="adj1" fmla="val -106000"/>
              <a:gd name="adj2" fmla="val -172259"/>
            </a:avLst>
          </a:prstGeom>
          <a:solidFill>
            <a:srgbClr val="FFFF00"/>
          </a:solidFill>
          <a:ln w="9525">
            <a:solidFill>
              <a:schemeClr val="tx1"/>
            </a:solidFill>
            <a:miter lim="800000"/>
            <a:headEnd/>
            <a:tailEnd/>
          </a:ln>
        </p:spPr>
        <p:txBody>
          <a:bodyPr/>
          <a:lstStyle/>
          <a:p>
            <a:pPr algn="ctr"/>
            <a:r>
              <a:rPr lang="en-US">
                <a:solidFill>
                  <a:schemeClr val="tx1"/>
                </a:solidFill>
              </a:rPr>
              <a:t>Look again</a:t>
            </a:r>
          </a:p>
        </p:txBody>
      </p:sp>
      <p:sp>
        <p:nvSpPr>
          <p:cNvPr id="45082" name="AutoShape 26">
            <a:hlinkClick r:id="" action="ppaction://noaction" highlightClick="1"/>
          </p:cNvPr>
          <p:cNvSpPr>
            <a:spLocks noChangeArrowheads="1"/>
          </p:cNvSpPr>
          <p:nvPr/>
        </p:nvSpPr>
        <p:spPr bwMode="auto">
          <a:xfrm>
            <a:off x="3733800" y="4876800"/>
            <a:ext cx="990600" cy="381000"/>
          </a:xfrm>
          <a:prstGeom prst="actionButtonBlank">
            <a:avLst/>
          </a:prstGeom>
          <a:solidFill>
            <a:srgbClr val="FFC000"/>
          </a:solidFill>
          <a:ln w="9525">
            <a:noFill/>
            <a:miter lim="800000"/>
            <a:headEnd/>
            <a:tailEnd/>
          </a:ln>
        </p:spPr>
        <p:txBody>
          <a:bodyPr wrap="none" anchor="ctr"/>
          <a:lstStyle/>
          <a:p>
            <a:pPr algn="ctr"/>
            <a:r>
              <a:rPr lang="en-US" sz="1600" b="1">
                <a:solidFill>
                  <a:schemeClr val="tx1"/>
                </a:solidFill>
              </a:rPr>
              <a:t>NEXT</a:t>
            </a:r>
          </a:p>
        </p:txBody>
      </p:sp>
      <p:sp>
        <p:nvSpPr>
          <p:cNvPr id="38949" name="AutoShape 10">
            <a:hlinkClick r:id="rId3"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39" name="AutoShape 21"/>
          <p:cNvSpPr>
            <a:spLocks noChangeArrowheads="1"/>
          </p:cNvSpPr>
          <p:nvPr/>
        </p:nvSpPr>
        <p:spPr bwMode="auto">
          <a:xfrm>
            <a:off x="2286000" y="6248400"/>
            <a:ext cx="1295400" cy="533400"/>
          </a:xfrm>
          <a:prstGeom prst="wedgeRectCallout">
            <a:avLst>
              <a:gd name="adj1" fmla="val 431"/>
              <a:gd name="adj2" fmla="val -82407"/>
            </a:avLst>
          </a:prstGeom>
          <a:solidFill>
            <a:srgbClr val="FFFF00"/>
          </a:solidFill>
          <a:ln w="9525">
            <a:solidFill>
              <a:schemeClr val="tx1"/>
            </a:solidFill>
            <a:miter lim="800000"/>
            <a:headEnd/>
            <a:tailEnd/>
          </a:ln>
        </p:spPr>
        <p:txBody>
          <a:bodyPr/>
          <a:lstStyle/>
          <a:p>
            <a:pPr algn="ctr"/>
            <a:r>
              <a:rPr lang="en-US" sz="1200" b="1">
                <a:solidFill>
                  <a:schemeClr val="tx1"/>
                </a:solidFill>
              </a:rPr>
              <a:t>Correct</a:t>
            </a:r>
          </a:p>
        </p:txBody>
      </p:sp>
      <p:sp>
        <p:nvSpPr>
          <p:cNvPr id="40" name="Action Button: Forward or Next 39">
            <a:hlinkClick r:id="" action="ppaction://hlinkshowjump?jump=nextslide" highlightClick="1"/>
          </p:cNvPr>
          <p:cNvSpPr/>
          <p:nvPr/>
        </p:nvSpPr>
        <p:spPr>
          <a:xfrm>
            <a:off x="2590800" y="6477000"/>
            <a:ext cx="762000" cy="304800"/>
          </a:xfrm>
          <a:prstGeom prst="actionButtonForwardNex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p:cNvSpPr/>
          <p:nvPr/>
        </p:nvSpPr>
        <p:spPr>
          <a:xfrm>
            <a:off x="7239000" y="2819400"/>
            <a:ext cx="1752600" cy="1371600"/>
          </a:xfrm>
          <a:prstGeom prst="rect">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41">
            <a:hlinkClick r:id="" action="ppaction://hlinkshowjump?jump=previousslide"/>
          </p:cNvPr>
          <p:cNvSpPr/>
          <p:nvPr/>
        </p:nvSpPr>
        <p:spPr>
          <a:xfrm>
            <a:off x="76200" y="76200"/>
            <a:ext cx="762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Back</a:t>
            </a:r>
            <a:endParaRPr lang="en-US" sz="1600" b="1"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wd">
                                    <p:tmPct val="50000"/>
                                  </p:iterate>
                                  <p:childTnLst>
                                    <p:set>
                                      <p:cBhvr>
                                        <p:cTn id="6" dur="1" fill="hold">
                                          <p:stCondLst>
                                            <p:cond delay="0"/>
                                          </p:stCondLst>
                                        </p:cTn>
                                        <p:tgtEl>
                                          <p:spTgt spid="45059">
                                            <p:txEl>
                                              <p:pRg st="0" end="0"/>
                                            </p:txEl>
                                          </p:spTgt>
                                        </p:tgtEl>
                                        <p:attrNameLst>
                                          <p:attrName>style.visibility</p:attrName>
                                        </p:attrNameLst>
                                      </p:cBhvr>
                                      <p:to>
                                        <p:strVal val="visible"/>
                                      </p:to>
                                    </p:set>
                                    <p:anim calcmode="discrete" valueType="clr">
                                      <p:cBhvr override="childStyle">
                                        <p:cTn id="7" dur="80"/>
                                        <p:tgtEl>
                                          <p:spTgt spid="4505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505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5059">
                                            <p:txEl>
                                              <p:pRg st="0" end="0"/>
                                            </p:txEl>
                                          </p:spTgt>
                                        </p:tgtEl>
                                        <p:attrNameLst>
                                          <p:attrName>fill.type</p:attrName>
                                        </p:attrNameLst>
                                      </p:cBhvr>
                                      <p:to>
                                        <p:strVal val="solid"/>
                                      </p:to>
                                    </p:set>
                                  </p:childTnLst>
                                </p:cTn>
                              </p:par>
                            </p:childTnLst>
                          </p:cTn>
                        </p:par>
                        <p:par>
                          <p:cTn id="10" fill="hold">
                            <p:stCondLst>
                              <p:cond delay="1160"/>
                            </p:stCondLst>
                            <p:childTnLst>
                              <p:par>
                                <p:cTn id="11" presetID="1" presetClass="entr" presetSubtype="0" fill="hold" grpId="0" nodeType="afterEffect">
                                  <p:stCondLst>
                                    <p:cond delay="0"/>
                                  </p:stCondLst>
                                  <p:childTnLst>
                                    <p:set>
                                      <p:cBhvr>
                                        <p:cTn id="12" dur="1" fill="hold">
                                          <p:stCondLst>
                                            <p:cond delay="0"/>
                                          </p:stCondLst>
                                        </p:cTn>
                                        <p:tgtEl>
                                          <p:spTgt spid="45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507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5074"/>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45078"/>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45079"/>
                                        </p:tgtEl>
                                        <p:attrNameLst>
                                          <p:attrName>style.visibility</p:attrName>
                                        </p:attrNameLst>
                                      </p:cBhvr>
                                      <p:to>
                                        <p:strVal val="visible"/>
                                      </p:to>
                                    </p:set>
                                  </p:childTnLst>
                                </p:cTn>
                              </p:par>
                            </p:childTnLst>
                          </p:cTn>
                        </p:par>
                      </p:childTnLst>
                    </p:cTn>
                  </p:par>
                </p:childTnLst>
              </p:cTn>
              <p:nextCondLst>
                <p:cond evt="onClick" delay="0">
                  <p:tgtEl>
                    <p:spTgt spid="45078"/>
                  </p:tgtEl>
                </p:cond>
              </p:nextCondLst>
            </p:seq>
            <p:seq concurrent="1" nextAc="seek">
              <p:cTn id="22" restart="whenNotActive" fill="hold" evtFilter="cancelBubble" nodeType="interactiveSeq">
                <p:stCondLst>
                  <p:cond evt="onClick" delay="0">
                    <p:tgtEl>
                      <p:spTgt spid="45079"/>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076"/>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45079"/>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45080"/>
                                        </p:tgtEl>
                                        <p:attrNameLst>
                                          <p:attrName>style.visibility</p:attrName>
                                        </p:attrNameLst>
                                      </p:cBhvr>
                                      <p:to>
                                        <p:strVal val="visible"/>
                                      </p:to>
                                    </p:set>
                                  </p:childTnLst>
                                </p:cTn>
                              </p:par>
                            </p:childTnLst>
                          </p:cTn>
                        </p:par>
                      </p:childTnLst>
                    </p:cTn>
                  </p:par>
                </p:childTnLst>
              </p:cTn>
              <p:nextCondLst>
                <p:cond evt="onClick" delay="0">
                  <p:tgtEl>
                    <p:spTgt spid="45079"/>
                  </p:tgtEl>
                </p:cond>
              </p:nextCondLst>
            </p:seq>
            <p:seq concurrent="1" nextAc="seek">
              <p:cTn id="31" restart="whenNotActive" fill="hold" evtFilter="cancelBubble" nodeType="interactiveSeq">
                <p:stCondLst>
                  <p:cond evt="onClick" delay="0">
                    <p:tgtEl>
                      <p:spTgt spid="45080"/>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5075"/>
                                        </p:tgtEl>
                                        <p:attrNameLst>
                                          <p:attrName>style.visibility</p:attrName>
                                        </p:attrNameLst>
                                      </p:cBhvr>
                                      <p:to>
                                        <p:strVal val="visible"/>
                                      </p:to>
                                    </p:set>
                                  </p:childTnLst>
                                </p:cTn>
                              </p:par>
                              <p:par>
                                <p:cTn id="36" presetID="1" presetClass="exit" presetSubtype="0" fill="hold" grpId="1" nodeType="withEffect">
                                  <p:stCondLst>
                                    <p:cond delay="0"/>
                                  </p:stCondLst>
                                  <p:childTnLst>
                                    <p:set>
                                      <p:cBhvr>
                                        <p:cTn id="37" dur="1" fill="hold">
                                          <p:stCondLst>
                                            <p:cond delay="0"/>
                                          </p:stCondLst>
                                        </p:cTn>
                                        <p:tgtEl>
                                          <p:spTgt spid="45080"/>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45081"/>
                                        </p:tgtEl>
                                        <p:attrNameLst>
                                          <p:attrName>style.visibility</p:attrName>
                                        </p:attrNameLst>
                                      </p:cBhvr>
                                      <p:to>
                                        <p:strVal val="visible"/>
                                      </p:to>
                                    </p:set>
                                  </p:childTnLst>
                                </p:cTn>
                              </p:par>
                            </p:childTnLst>
                          </p:cTn>
                        </p:par>
                      </p:childTnLst>
                    </p:cTn>
                  </p:par>
                </p:childTnLst>
              </p:cTn>
              <p:nextCondLst>
                <p:cond evt="onClick" delay="0">
                  <p:tgtEl>
                    <p:spTgt spid="45080"/>
                  </p:tgtEl>
                </p:cond>
              </p:nextCondLst>
            </p:seq>
            <p:seq concurrent="1" nextAc="seek">
              <p:cTn id="40" restart="whenNotActive" fill="hold" evtFilter="cancelBubble" nodeType="interactiveSeq">
                <p:stCondLst>
                  <p:cond evt="onClick" delay="0">
                    <p:tgtEl>
                      <p:spTgt spid="45081"/>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5077"/>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45081"/>
                                        </p:tgtEl>
                                        <p:attrNameLst>
                                          <p:attrName>style.visibility</p:attrName>
                                        </p:attrNameLst>
                                      </p:cBhvr>
                                      <p:to>
                                        <p:strVal val="hidden"/>
                                      </p:to>
                                    </p:set>
                                  </p:childTnLst>
                                </p:cTn>
                              </p:par>
                            </p:childTnLst>
                          </p:cTn>
                        </p:par>
                        <p:par>
                          <p:cTn id="47" fill="hold">
                            <p:stCondLst>
                              <p:cond delay="0"/>
                            </p:stCondLst>
                            <p:childTnLst>
                              <p:par>
                                <p:cTn id="48" presetID="1" presetClass="entr" presetSubtype="0" fill="hold" grpId="1" nodeType="afterEffect">
                                  <p:stCondLst>
                                    <p:cond delay="0"/>
                                  </p:stCondLst>
                                  <p:childTnLst>
                                    <p:set>
                                      <p:cBhvr>
                                        <p:cTn id="49" dur="1" fill="hold">
                                          <p:stCondLst>
                                            <p:cond delay="0"/>
                                          </p:stCondLst>
                                        </p:cTn>
                                        <p:tgtEl>
                                          <p:spTgt spid="45082"/>
                                        </p:tgtEl>
                                        <p:attrNameLst>
                                          <p:attrName>style.visibility</p:attrName>
                                        </p:attrNameLst>
                                      </p:cBhvr>
                                      <p:to>
                                        <p:strVal val="visible"/>
                                      </p:to>
                                    </p:set>
                                  </p:childTnLst>
                                </p:cTn>
                              </p:par>
                            </p:childTnLst>
                          </p:cTn>
                        </p:par>
                      </p:childTnLst>
                    </p:cTn>
                  </p:par>
                </p:childTnLst>
              </p:cTn>
              <p:nextCondLst>
                <p:cond evt="onClick" delay="0">
                  <p:tgtEl>
                    <p:spTgt spid="45081"/>
                  </p:tgtEl>
                </p:cond>
              </p:nextCondLst>
            </p:seq>
            <p:seq concurrent="1" nextAc="seek">
              <p:cTn id="50" restart="whenNotActive" fill="hold" evtFilter="cancelBubble" nodeType="interactiveSeq">
                <p:stCondLst>
                  <p:cond evt="onClick" delay="0">
                    <p:tgtEl>
                      <p:spTgt spid="45082"/>
                    </p:tgtEl>
                  </p:cond>
                </p:stCondLst>
                <p:endSync evt="end" delay="0">
                  <p:rtn val="all"/>
                </p:endSync>
                <p:childTnLst>
                  <p:par>
                    <p:cTn id="51" fill="hold">
                      <p:stCondLst>
                        <p:cond delay="0"/>
                      </p:stCondLst>
                      <p:childTnLst>
                        <p:par>
                          <p:cTn id="52" fill="hold">
                            <p:stCondLst>
                              <p:cond delay="0"/>
                            </p:stCondLst>
                            <p:childTnLst>
                              <p:par>
                                <p:cTn id="53" presetID="27" presetClass="entr" presetSubtype="0" fill="hold" nodeType="clickEffect">
                                  <p:stCondLst>
                                    <p:cond delay="0"/>
                                  </p:stCondLst>
                                  <p:iterate type="wd">
                                    <p:tmPct val="50000"/>
                                  </p:iterate>
                                  <p:childTnLst>
                                    <p:set>
                                      <p:cBhvr>
                                        <p:cTn id="54" dur="1" fill="hold">
                                          <p:stCondLst>
                                            <p:cond delay="0"/>
                                          </p:stCondLst>
                                        </p:cTn>
                                        <p:tgtEl>
                                          <p:spTgt spid="45059">
                                            <p:txEl>
                                              <p:pRg st="3" end="3"/>
                                            </p:txEl>
                                          </p:spTgt>
                                        </p:tgtEl>
                                        <p:attrNameLst>
                                          <p:attrName>style.visibility</p:attrName>
                                        </p:attrNameLst>
                                      </p:cBhvr>
                                      <p:to>
                                        <p:strVal val="visible"/>
                                      </p:to>
                                    </p:set>
                                    <p:anim calcmode="discrete" valueType="clr">
                                      <p:cBhvr override="childStyle">
                                        <p:cTn id="55" dur="80"/>
                                        <p:tgtEl>
                                          <p:spTgt spid="4505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45059">
                                            <p:txEl>
                                              <p:pRg st="3" end="3"/>
                                            </p:txEl>
                                          </p:spTgt>
                                        </p:tgtEl>
                                        <p:attrNameLst>
                                          <p:attrName>fillcolor</p:attrName>
                                        </p:attrNameLst>
                                      </p:cBhvr>
                                      <p:tavLst>
                                        <p:tav tm="0">
                                          <p:val>
                                            <p:clrVal>
                                              <a:schemeClr val="accent2"/>
                                            </p:clrVal>
                                          </p:val>
                                        </p:tav>
                                        <p:tav tm="50000">
                                          <p:val>
                                            <p:clrVal>
                                              <a:schemeClr val="hlink"/>
                                            </p:clrVal>
                                          </p:val>
                                        </p:tav>
                                      </p:tavLst>
                                    </p:anim>
                                    <p:set>
                                      <p:cBhvr>
                                        <p:cTn id="57" dur="80"/>
                                        <p:tgtEl>
                                          <p:spTgt spid="45059">
                                            <p:txEl>
                                              <p:pRg st="3" end="3"/>
                                            </p:txEl>
                                          </p:spTgt>
                                        </p:tgtEl>
                                        <p:attrNameLst>
                                          <p:attrName>fill.type</p:attrName>
                                        </p:attrNameLst>
                                      </p:cBhvr>
                                      <p:to>
                                        <p:strVal val="solid"/>
                                      </p:to>
                                    </p:set>
                                  </p:childTnLst>
                                </p:cTn>
                              </p:par>
                              <p:par>
                                <p:cTn id="58" presetID="1" presetClass="exit" presetSubtype="0" fill="hold" grpId="0" nodeType="withEffect">
                                  <p:stCondLst>
                                    <p:cond delay="0"/>
                                  </p:stCondLst>
                                  <p:childTnLst>
                                    <p:set>
                                      <p:cBhvr>
                                        <p:cTn id="59" dur="1" fill="hold">
                                          <p:stCondLst>
                                            <p:cond delay="0"/>
                                          </p:stCondLst>
                                        </p:cTn>
                                        <p:tgtEl>
                                          <p:spTgt spid="45082"/>
                                        </p:tgtEl>
                                        <p:attrNameLst>
                                          <p:attrName>style.visibility</p:attrName>
                                        </p:attrNameLst>
                                      </p:cBhvr>
                                      <p:to>
                                        <p:strVal val="hidden"/>
                                      </p:to>
                                    </p:set>
                                  </p:childTnLst>
                                </p:cTn>
                              </p:par>
                            </p:childTnLst>
                          </p:cTn>
                        </p:par>
                        <p:par>
                          <p:cTn id="60" fill="hold">
                            <p:stCondLst>
                              <p:cond delay="960"/>
                            </p:stCondLst>
                            <p:childTnLst>
                              <p:par>
                                <p:cTn id="61" presetID="29" presetClass="entr" presetSubtype="0" fill="hold" grpId="0" nodeType="afterEffect">
                                  <p:stCondLst>
                                    <p:cond delay="0"/>
                                  </p:stCondLst>
                                  <p:childTnLst>
                                    <p:set>
                                      <p:cBhvr>
                                        <p:cTn id="62" dur="1" fill="hold">
                                          <p:stCondLst>
                                            <p:cond delay="0"/>
                                          </p:stCondLst>
                                        </p:cTn>
                                        <p:tgtEl>
                                          <p:spTgt spid="45083"/>
                                        </p:tgtEl>
                                        <p:attrNameLst>
                                          <p:attrName>style.visibility</p:attrName>
                                        </p:attrNameLst>
                                      </p:cBhvr>
                                      <p:to>
                                        <p:strVal val="visible"/>
                                      </p:to>
                                    </p:set>
                                    <p:anim calcmode="lin" valueType="num">
                                      <p:cBhvr>
                                        <p:cTn id="63" dur="1000" fill="hold"/>
                                        <p:tgtEl>
                                          <p:spTgt spid="45083"/>
                                        </p:tgtEl>
                                        <p:attrNameLst>
                                          <p:attrName>ppt_x</p:attrName>
                                        </p:attrNameLst>
                                      </p:cBhvr>
                                      <p:tavLst>
                                        <p:tav tm="0">
                                          <p:val>
                                            <p:strVal val="#ppt_x-.2"/>
                                          </p:val>
                                        </p:tav>
                                        <p:tav tm="100000">
                                          <p:val>
                                            <p:strVal val="#ppt_x"/>
                                          </p:val>
                                        </p:tav>
                                      </p:tavLst>
                                    </p:anim>
                                    <p:anim calcmode="lin" valueType="num">
                                      <p:cBhvr>
                                        <p:cTn id="64" dur="1000" fill="hold"/>
                                        <p:tgtEl>
                                          <p:spTgt spid="45083"/>
                                        </p:tgtEl>
                                        <p:attrNameLst>
                                          <p:attrName>ppt_y</p:attrName>
                                        </p:attrNameLst>
                                      </p:cBhvr>
                                      <p:tavLst>
                                        <p:tav tm="0">
                                          <p:val>
                                            <p:strVal val="#ppt_y"/>
                                          </p:val>
                                        </p:tav>
                                        <p:tav tm="100000">
                                          <p:val>
                                            <p:strVal val="#ppt_y"/>
                                          </p:val>
                                        </p:tav>
                                      </p:tavLst>
                                    </p:anim>
                                    <p:animEffect transition="in" filter="wipe(right)" prLst="gradientSize: 0.1">
                                      <p:cBhvr>
                                        <p:cTn id="65" dur="1000"/>
                                        <p:tgtEl>
                                          <p:spTgt spid="45083"/>
                                        </p:tgtEl>
                                      </p:cBhvr>
                                    </p:animEffect>
                                  </p:childTnLst>
                                </p:cTn>
                              </p:par>
                              <p:par>
                                <p:cTn id="66" presetID="29" presetClass="entr" presetSubtype="0" fill="hold" grpId="0" nodeType="withEffect">
                                  <p:stCondLst>
                                    <p:cond delay="0"/>
                                  </p:stCondLst>
                                  <p:childTnLst>
                                    <p:set>
                                      <p:cBhvr>
                                        <p:cTn id="67" dur="1" fill="hold">
                                          <p:stCondLst>
                                            <p:cond delay="0"/>
                                          </p:stCondLst>
                                        </p:cTn>
                                        <p:tgtEl>
                                          <p:spTgt spid="45084"/>
                                        </p:tgtEl>
                                        <p:attrNameLst>
                                          <p:attrName>style.visibility</p:attrName>
                                        </p:attrNameLst>
                                      </p:cBhvr>
                                      <p:to>
                                        <p:strVal val="visible"/>
                                      </p:to>
                                    </p:set>
                                    <p:anim calcmode="lin" valueType="num">
                                      <p:cBhvr>
                                        <p:cTn id="68" dur="1000" fill="hold"/>
                                        <p:tgtEl>
                                          <p:spTgt spid="45084"/>
                                        </p:tgtEl>
                                        <p:attrNameLst>
                                          <p:attrName>ppt_x</p:attrName>
                                        </p:attrNameLst>
                                      </p:cBhvr>
                                      <p:tavLst>
                                        <p:tav tm="0">
                                          <p:val>
                                            <p:strVal val="#ppt_x-.2"/>
                                          </p:val>
                                        </p:tav>
                                        <p:tav tm="100000">
                                          <p:val>
                                            <p:strVal val="#ppt_x"/>
                                          </p:val>
                                        </p:tav>
                                      </p:tavLst>
                                    </p:anim>
                                    <p:anim calcmode="lin" valueType="num">
                                      <p:cBhvr>
                                        <p:cTn id="69" dur="1000" fill="hold"/>
                                        <p:tgtEl>
                                          <p:spTgt spid="45084"/>
                                        </p:tgtEl>
                                        <p:attrNameLst>
                                          <p:attrName>ppt_y</p:attrName>
                                        </p:attrNameLst>
                                      </p:cBhvr>
                                      <p:tavLst>
                                        <p:tav tm="0">
                                          <p:val>
                                            <p:strVal val="#ppt_y"/>
                                          </p:val>
                                        </p:tav>
                                        <p:tav tm="100000">
                                          <p:val>
                                            <p:strVal val="#ppt_y"/>
                                          </p:val>
                                        </p:tav>
                                      </p:tavLst>
                                    </p:anim>
                                    <p:animEffect transition="in" filter="wipe(right)" prLst="gradientSize: 0.1">
                                      <p:cBhvr>
                                        <p:cTn id="70" dur="1000"/>
                                        <p:tgtEl>
                                          <p:spTgt spid="45084"/>
                                        </p:tgtEl>
                                      </p:cBhvr>
                                    </p:animEffect>
                                  </p:childTnLst>
                                </p:cTn>
                              </p:par>
                              <p:par>
                                <p:cTn id="71" presetID="29" presetClass="entr" presetSubtype="0" fill="hold" grpId="0" nodeType="withEffect">
                                  <p:stCondLst>
                                    <p:cond delay="0"/>
                                  </p:stCondLst>
                                  <p:childTnLst>
                                    <p:set>
                                      <p:cBhvr>
                                        <p:cTn id="72" dur="1" fill="hold">
                                          <p:stCondLst>
                                            <p:cond delay="0"/>
                                          </p:stCondLst>
                                        </p:cTn>
                                        <p:tgtEl>
                                          <p:spTgt spid="45085"/>
                                        </p:tgtEl>
                                        <p:attrNameLst>
                                          <p:attrName>style.visibility</p:attrName>
                                        </p:attrNameLst>
                                      </p:cBhvr>
                                      <p:to>
                                        <p:strVal val="visible"/>
                                      </p:to>
                                    </p:set>
                                    <p:anim calcmode="lin" valueType="num">
                                      <p:cBhvr>
                                        <p:cTn id="73" dur="1000" fill="hold"/>
                                        <p:tgtEl>
                                          <p:spTgt spid="45085"/>
                                        </p:tgtEl>
                                        <p:attrNameLst>
                                          <p:attrName>ppt_x</p:attrName>
                                        </p:attrNameLst>
                                      </p:cBhvr>
                                      <p:tavLst>
                                        <p:tav tm="0">
                                          <p:val>
                                            <p:strVal val="#ppt_x-.2"/>
                                          </p:val>
                                        </p:tav>
                                        <p:tav tm="100000">
                                          <p:val>
                                            <p:strVal val="#ppt_x"/>
                                          </p:val>
                                        </p:tav>
                                      </p:tavLst>
                                    </p:anim>
                                    <p:anim calcmode="lin" valueType="num">
                                      <p:cBhvr>
                                        <p:cTn id="74" dur="1000" fill="hold"/>
                                        <p:tgtEl>
                                          <p:spTgt spid="45085"/>
                                        </p:tgtEl>
                                        <p:attrNameLst>
                                          <p:attrName>ppt_y</p:attrName>
                                        </p:attrNameLst>
                                      </p:cBhvr>
                                      <p:tavLst>
                                        <p:tav tm="0">
                                          <p:val>
                                            <p:strVal val="#ppt_y"/>
                                          </p:val>
                                        </p:tav>
                                        <p:tav tm="100000">
                                          <p:val>
                                            <p:strVal val="#ppt_y"/>
                                          </p:val>
                                        </p:tav>
                                      </p:tavLst>
                                    </p:anim>
                                    <p:animEffect transition="in" filter="wipe(right)" prLst="gradientSize: 0.1">
                                      <p:cBhvr>
                                        <p:cTn id="75" dur="1000"/>
                                        <p:tgtEl>
                                          <p:spTgt spid="45085"/>
                                        </p:tgtEl>
                                      </p:cBhvr>
                                    </p:animEffect>
                                  </p:childTnLst>
                                </p:cTn>
                              </p:par>
                              <p:par>
                                <p:cTn id="76" presetID="29" presetClass="entr" presetSubtype="0" fill="hold" grpId="0" nodeType="withEffect">
                                  <p:stCondLst>
                                    <p:cond delay="0"/>
                                  </p:stCondLst>
                                  <p:childTnLst>
                                    <p:set>
                                      <p:cBhvr>
                                        <p:cTn id="77" dur="1" fill="hold">
                                          <p:stCondLst>
                                            <p:cond delay="0"/>
                                          </p:stCondLst>
                                        </p:cTn>
                                        <p:tgtEl>
                                          <p:spTgt spid="45086"/>
                                        </p:tgtEl>
                                        <p:attrNameLst>
                                          <p:attrName>style.visibility</p:attrName>
                                        </p:attrNameLst>
                                      </p:cBhvr>
                                      <p:to>
                                        <p:strVal val="visible"/>
                                      </p:to>
                                    </p:set>
                                    <p:anim calcmode="lin" valueType="num">
                                      <p:cBhvr>
                                        <p:cTn id="78" dur="1000" fill="hold"/>
                                        <p:tgtEl>
                                          <p:spTgt spid="45086"/>
                                        </p:tgtEl>
                                        <p:attrNameLst>
                                          <p:attrName>ppt_x</p:attrName>
                                        </p:attrNameLst>
                                      </p:cBhvr>
                                      <p:tavLst>
                                        <p:tav tm="0">
                                          <p:val>
                                            <p:strVal val="#ppt_x-.2"/>
                                          </p:val>
                                        </p:tav>
                                        <p:tav tm="100000">
                                          <p:val>
                                            <p:strVal val="#ppt_x"/>
                                          </p:val>
                                        </p:tav>
                                      </p:tavLst>
                                    </p:anim>
                                    <p:anim calcmode="lin" valueType="num">
                                      <p:cBhvr>
                                        <p:cTn id="79" dur="1000" fill="hold"/>
                                        <p:tgtEl>
                                          <p:spTgt spid="45086"/>
                                        </p:tgtEl>
                                        <p:attrNameLst>
                                          <p:attrName>ppt_y</p:attrName>
                                        </p:attrNameLst>
                                      </p:cBhvr>
                                      <p:tavLst>
                                        <p:tav tm="0">
                                          <p:val>
                                            <p:strVal val="#ppt_y"/>
                                          </p:val>
                                        </p:tav>
                                        <p:tav tm="100000">
                                          <p:val>
                                            <p:strVal val="#ppt_y"/>
                                          </p:val>
                                        </p:tav>
                                      </p:tavLst>
                                    </p:anim>
                                    <p:animEffect transition="in" filter="wipe(right)" prLst="gradientSize: 0.1">
                                      <p:cBhvr>
                                        <p:cTn id="80" dur="1000"/>
                                        <p:tgtEl>
                                          <p:spTgt spid="45086"/>
                                        </p:tgtEl>
                                      </p:cBhvr>
                                    </p:animEffect>
                                  </p:childTnLst>
                                </p:cTn>
                              </p:par>
                              <p:par>
                                <p:cTn id="81" presetID="29" presetClass="entr" presetSubtype="0" fill="hold" grpId="0" nodeType="withEffect">
                                  <p:stCondLst>
                                    <p:cond delay="0"/>
                                  </p:stCondLst>
                                  <p:childTnLst>
                                    <p:set>
                                      <p:cBhvr>
                                        <p:cTn id="82" dur="1" fill="hold">
                                          <p:stCondLst>
                                            <p:cond delay="0"/>
                                          </p:stCondLst>
                                        </p:cTn>
                                        <p:tgtEl>
                                          <p:spTgt spid="45087"/>
                                        </p:tgtEl>
                                        <p:attrNameLst>
                                          <p:attrName>style.visibility</p:attrName>
                                        </p:attrNameLst>
                                      </p:cBhvr>
                                      <p:to>
                                        <p:strVal val="visible"/>
                                      </p:to>
                                    </p:set>
                                    <p:anim calcmode="lin" valueType="num">
                                      <p:cBhvr>
                                        <p:cTn id="83" dur="1000" fill="hold"/>
                                        <p:tgtEl>
                                          <p:spTgt spid="45087"/>
                                        </p:tgtEl>
                                        <p:attrNameLst>
                                          <p:attrName>ppt_x</p:attrName>
                                        </p:attrNameLst>
                                      </p:cBhvr>
                                      <p:tavLst>
                                        <p:tav tm="0">
                                          <p:val>
                                            <p:strVal val="#ppt_x-.2"/>
                                          </p:val>
                                        </p:tav>
                                        <p:tav tm="100000">
                                          <p:val>
                                            <p:strVal val="#ppt_x"/>
                                          </p:val>
                                        </p:tav>
                                      </p:tavLst>
                                    </p:anim>
                                    <p:anim calcmode="lin" valueType="num">
                                      <p:cBhvr>
                                        <p:cTn id="84" dur="1000" fill="hold"/>
                                        <p:tgtEl>
                                          <p:spTgt spid="45087"/>
                                        </p:tgtEl>
                                        <p:attrNameLst>
                                          <p:attrName>ppt_y</p:attrName>
                                        </p:attrNameLst>
                                      </p:cBhvr>
                                      <p:tavLst>
                                        <p:tav tm="0">
                                          <p:val>
                                            <p:strVal val="#ppt_y"/>
                                          </p:val>
                                        </p:tav>
                                        <p:tav tm="100000">
                                          <p:val>
                                            <p:strVal val="#ppt_y"/>
                                          </p:val>
                                        </p:tav>
                                      </p:tavLst>
                                    </p:anim>
                                    <p:animEffect transition="in" filter="wipe(right)" prLst="gradientSize: 0.1">
                                      <p:cBhvr>
                                        <p:cTn id="85" dur="1000"/>
                                        <p:tgtEl>
                                          <p:spTgt spid="45087"/>
                                        </p:tgtEl>
                                      </p:cBhvr>
                                    </p:animEffect>
                                  </p:childTnLst>
                                </p:cTn>
                              </p:par>
                            </p:childTnLst>
                          </p:cTn>
                        </p:par>
                      </p:childTnLst>
                    </p:cTn>
                  </p:par>
                </p:childTnLst>
              </p:cTn>
              <p:nextCondLst>
                <p:cond evt="onClick" delay="0">
                  <p:tgtEl>
                    <p:spTgt spid="45082"/>
                  </p:tgtEl>
                </p:cond>
              </p:nextCondLst>
            </p:seq>
            <p:seq concurrent="1" nextAc="seek">
              <p:cTn id="86" restart="whenNotActive" fill="hold" evtFilter="cancelBubble" nodeType="interactiveSeq">
                <p:stCondLst>
                  <p:cond evt="onClick" delay="0">
                    <p:tgtEl>
                      <p:spTgt spid="45083"/>
                    </p:tgtEl>
                  </p:cond>
                </p:stCondLst>
                <p:endSync evt="end" delay="0">
                  <p:rtn val="all"/>
                </p:endSync>
                <p:childTnLst>
                  <p:par>
                    <p:cTn id="87" fill="hold">
                      <p:stCondLst>
                        <p:cond delay="0"/>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5089"/>
                                        </p:tgtEl>
                                        <p:attrNameLst>
                                          <p:attrName>style.visibility</p:attrName>
                                        </p:attrNameLst>
                                      </p:cBhvr>
                                      <p:to>
                                        <p:strVal val="visible"/>
                                      </p:to>
                                    </p:set>
                                  </p:childTnLst>
                                </p:cTn>
                              </p:par>
                            </p:childTnLst>
                          </p:cTn>
                        </p:par>
                      </p:childTnLst>
                    </p:cTn>
                  </p:par>
                </p:childTnLst>
              </p:cTn>
              <p:nextCondLst>
                <p:cond evt="onClick" delay="0">
                  <p:tgtEl>
                    <p:spTgt spid="45083"/>
                  </p:tgtEl>
                </p:cond>
              </p:nextCondLst>
            </p:seq>
            <p:seq concurrent="1" nextAc="seek">
              <p:cTn id="91" restart="whenNotActive" fill="hold" evtFilter="cancelBubble" nodeType="interactiveSeq">
                <p:stCondLst>
                  <p:cond evt="onClick" delay="0">
                    <p:tgtEl>
                      <p:spTgt spid="45085"/>
                    </p:tgtEl>
                  </p:cond>
                </p:stCondLst>
                <p:endSync evt="end" delay="0">
                  <p:rtn val="all"/>
                </p:endSync>
                <p:childTnLst>
                  <p:par>
                    <p:cTn id="92" fill="hold">
                      <p:stCondLst>
                        <p:cond delay="0"/>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45090"/>
                                        </p:tgtEl>
                                        <p:attrNameLst>
                                          <p:attrName>style.visibility</p:attrName>
                                        </p:attrNameLst>
                                      </p:cBhvr>
                                      <p:to>
                                        <p:strVal val="visible"/>
                                      </p:to>
                                    </p:set>
                                  </p:childTnLst>
                                </p:cTn>
                              </p:par>
                            </p:childTnLst>
                          </p:cTn>
                        </p:par>
                      </p:childTnLst>
                    </p:cTn>
                  </p:par>
                </p:childTnLst>
              </p:cTn>
              <p:nextCondLst>
                <p:cond evt="onClick" delay="0">
                  <p:tgtEl>
                    <p:spTgt spid="45085"/>
                  </p:tgtEl>
                </p:cond>
              </p:nextCondLst>
            </p:seq>
            <p:seq concurrent="1" nextAc="seek">
              <p:cTn id="96" restart="whenNotActive" fill="hold" evtFilter="cancelBubble" nodeType="interactiveSeq">
                <p:stCondLst>
                  <p:cond evt="onClick" delay="0">
                    <p:tgtEl>
                      <p:spTgt spid="45086"/>
                    </p:tgtEl>
                  </p:cond>
                </p:stCondLst>
                <p:endSync evt="end" delay="0">
                  <p:rtn val="all"/>
                </p:endSync>
                <p:childTnLst>
                  <p:par>
                    <p:cTn id="97" fill="hold">
                      <p:stCondLst>
                        <p:cond delay="0"/>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5091"/>
                                        </p:tgtEl>
                                        <p:attrNameLst>
                                          <p:attrName>style.visibility</p:attrName>
                                        </p:attrNameLst>
                                      </p:cBhvr>
                                      <p:to>
                                        <p:strVal val="visible"/>
                                      </p:to>
                                    </p:set>
                                  </p:childTnLst>
                                </p:cTn>
                              </p:par>
                            </p:childTnLst>
                          </p:cTn>
                        </p:par>
                      </p:childTnLst>
                    </p:cTn>
                  </p:par>
                </p:childTnLst>
              </p:cTn>
              <p:nextCondLst>
                <p:cond evt="onClick" delay="0">
                  <p:tgtEl>
                    <p:spTgt spid="45086"/>
                  </p:tgtEl>
                </p:cond>
              </p:nextCondLst>
            </p:seq>
            <p:seq concurrent="1" nextAc="seek">
              <p:cTn id="101" restart="whenNotActive" fill="hold" evtFilter="cancelBubble" nodeType="interactiveSeq">
                <p:stCondLst>
                  <p:cond evt="onClick" delay="0">
                    <p:tgtEl>
                      <p:spTgt spid="45087"/>
                    </p:tgtEl>
                  </p:cond>
                </p:stCondLst>
                <p:endSync evt="end" delay="0">
                  <p:rtn val="all"/>
                </p:endSync>
                <p:childTnLst>
                  <p:par>
                    <p:cTn id="102" fill="hold">
                      <p:stCondLst>
                        <p:cond delay="0"/>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45092"/>
                                        </p:tgtEl>
                                        <p:attrNameLst>
                                          <p:attrName>style.visibility</p:attrName>
                                        </p:attrNameLst>
                                      </p:cBhvr>
                                      <p:to>
                                        <p:strVal val="visible"/>
                                      </p:to>
                                    </p:set>
                                  </p:childTnLst>
                                </p:cTn>
                              </p:par>
                            </p:childTnLst>
                          </p:cTn>
                        </p:par>
                      </p:childTnLst>
                    </p:cTn>
                  </p:par>
                </p:childTnLst>
              </p:cTn>
              <p:nextCondLst>
                <p:cond evt="onClick" delay="0">
                  <p:tgtEl>
                    <p:spTgt spid="45087"/>
                  </p:tgtEl>
                </p:cond>
              </p:nextCondLst>
            </p:seq>
            <p:seq concurrent="1" nextAc="seek">
              <p:cTn id="106" restart="whenNotActive" fill="hold" evtFilter="cancelBubble" nodeType="interactiveSeq">
                <p:stCondLst>
                  <p:cond evt="onClick" delay="0">
                    <p:tgtEl>
                      <p:spTgt spid="45084"/>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9"/>
                                        </p:tgtEl>
                                        <p:attrNameLst>
                                          <p:attrName>style.visibility</p:attrName>
                                        </p:attrNameLst>
                                      </p:cBhvr>
                                      <p:to>
                                        <p:strVal val="visible"/>
                                      </p:to>
                                    </p:set>
                                  </p:childTnLst>
                                </p:cTn>
                              </p:par>
                              <p:par>
                                <p:cTn id="111" presetID="9" presetClass="entr" presetSubtype="0" fill="hold" grpId="0" nodeType="withEffect">
                                  <p:stCondLst>
                                    <p:cond delay="0"/>
                                  </p:stCondLst>
                                  <p:childTnLst>
                                    <p:set>
                                      <p:cBhvr>
                                        <p:cTn id="112" dur="1" fill="hold">
                                          <p:stCondLst>
                                            <p:cond delay="0"/>
                                          </p:stCondLst>
                                        </p:cTn>
                                        <p:tgtEl>
                                          <p:spTgt spid="41"/>
                                        </p:tgtEl>
                                        <p:attrNameLst>
                                          <p:attrName>style.visibility</p:attrName>
                                        </p:attrNameLst>
                                      </p:cBhvr>
                                      <p:to>
                                        <p:strVal val="visible"/>
                                      </p:to>
                                    </p:set>
                                    <p:animEffect transition="in" filter="dissolve">
                                      <p:cBhvr>
                                        <p:cTn id="113" dur="500"/>
                                        <p:tgtEl>
                                          <p:spTgt spid="41"/>
                                        </p:tgtEl>
                                      </p:cBhvr>
                                    </p:animEffect>
                                  </p:childTnLst>
                                </p:cTn>
                              </p:par>
                              <p:par>
                                <p:cTn id="114" presetID="1" presetClass="entr" presetSubtype="0" fill="hold" grpId="0" nodeType="withEffect">
                                  <p:stCondLst>
                                    <p:cond delay="0"/>
                                  </p:stCondLst>
                                  <p:childTnLst>
                                    <p:set>
                                      <p:cBhvr>
                                        <p:cTn id="115"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45084"/>
                  </p:tgtEl>
                </p:cond>
              </p:nextCondLst>
            </p:seq>
          </p:childTnLst>
        </p:cTn>
      </p:par>
    </p:tnLst>
    <p:bldLst>
      <p:bldP spid="45074" grpId="0"/>
      <p:bldP spid="45075" grpId="0"/>
      <p:bldP spid="45076" grpId="0"/>
      <p:bldP spid="45077" grpId="0"/>
      <p:bldP spid="45078" grpId="0" animBg="1"/>
      <p:bldP spid="45078" grpId="1" animBg="1"/>
      <p:bldP spid="45079" grpId="0" animBg="1"/>
      <p:bldP spid="45079" grpId="1" animBg="1"/>
      <p:bldP spid="45080" grpId="0" animBg="1"/>
      <p:bldP spid="45080" grpId="1" animBg="1"/>
      <p:bldP spid="45081" grpId="0" animBg="1"/>
      <p:bldP spid="45081" grpId="1" animBg="1"/>
      <p:bldP spid="45083" grpId="0" animBg="1"/>
      <p:bldP spid="45084" grpId="0" animBg="1"/>
      <p:bldP spid="45085" grpId="0" animBg="1"/>
      <p:bldP spid="45086" grpId="0" animBg="1"/>
      <p:bldP spid="45087" grpId="0" animBg="1"/>
      <p:bldP spid="45089" grpId="0" animBg="1"/>
      <p:bldP spid="45090" grpId="0" animBg="1"/>
      <p:bldP spid="45091" grpId="0" animBg="1"/>
      <p:bldP spid="45092" grpId="0" animBg="1"/>
      <p:bldP spid="45082" grpId="0" animBg="1"/>
      <p:bldP spid="45082" grpId="1" animBg="1"/>
      <p:bldP spid="39" grpId="0" animBg="1"/>
      <p:bldP spid="40" grpId="0" animBg="1"/>
      <p:bldP spid="4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a:xfrm>
            <a:off x="0" y="0"/>
            <a:ext cx="9144000" cy="838200"/>
          </a:xfrm>
        </p:spPr>
        <p:txBody>
          <a:bodyPr/>
          <a:lstStyle/>
          <a:p>
            <a:r>
              <a:rPr lang="en-US" sz="3000" smtClean="0"/>
              <a:t>Determining the Phenotypes</a:t>
            </a:r>
          </a:p>
        </p:txBody>
      </p:sp>
      <p:sp>
        <p:nvSpPr>
          <p:cNvPr id="46083" name="Rectangle 3"/>
          <p:cNvSpPr>
            <a:spLocks noGrp="1"/>
          </p:cNvSpPr>
          <p:nvPr>
            <p:ph type="body" idx="1"/>
          </p:nvPr>
        </p:nvSpPr>
        <p:spPr>
          <a:xfrm>
            <a:off x="0" y="4343400"/>
            <a:ext cx="9144000" cy="1828800"/>
          </a:xfrm>
        </p:spPr>
        <p:txBody>
          <a:bodyPr/>
          <a:lstStyle/>
          <a:p>
            <a:pPr>
              <a:lnSpc>
                <a:spcPct val="90000"/>
              </a:lnSpc>
              <a:buFont typeface="Arial" charset="0"/>
              <a:buNone/>
            </a:pPr>
            <a:r>
              <a:rPr lang="en-US" sz="1800" smtClean="0"/>
              <a:t>Each square represents 1 of the 4 possible gene combinations possible when parents reproduce. Click on the inside of the 4 Punnett squares to see the descriptions.</a:t>
            </a:r>
          </a:p>
          <a:p>
            <a:pPr>
              <a:lnSpc>
                <a:spcPct val="90000"/>
              </a:lnSpc>
              <a:buFont typeface="Arial" charset="0"/>
              <a:buNone/>
            </a:pPr>
            <a:endParaRPr lang="en-US" sz="1800" smtClean="0"/>
          </a:p>
          <a:p>
            <a:pPr>
              <a:lnSpc>
                <a:spcPct val="90000"/>
              </a:lnSpc>
              <a:buFont typeface="Arial" charset="0"/>
              <a:buNone/>
            </a:pPr>
            <a:endParaRPr lang="en-US" sz="1800" smtClean="0"/>
          </a:p>
          <a:p>
            <a:pPr>
              <a:lnSpc>
                <a:spcPct val="90000"/>
              </a:lnSpc>
              <a:buFont typeface="Arial" charset="0"/>
              <a:buNone/>
            </a:pPr>
            <a:r>
              <a:rPr lang="en-US" sz="1800" smtClean="0"/>
              <a:t>Good job…But we can use this information to predict more than pea traits too. Let’s use Mendel’s and Punnett’s work to help people who have genetic problems.</a:t>
            </a:r>
          </a:p>
        </p:txBody>
      </p:sp>
      <p:pic>
        <p:nvPicPr>
          <p:cNvPr id="39940" name="Picture 4"/>
          <p:cNvPicPr>
            <a:picLocks noChangeAspect="1" noChangeArrowheads="1"/>
          </p:cNvPicPr>
          <p:nvPr/>
        </p:nvPicPr>
        <p:blipFill>
          <a:blip r:embed="rId2" cstate="print"/>
          <a:srcRect/>
          <a:stretch>
            <a:fillRect/>
          </a:stretch>
        </p:blipFill>
        <p:spPr bwMode="auto">
          <a:xfrm>
            <a:off x="5486400" y="1481138"/>
            <a:ext cx="3505200" cy="2744787"/>
          </a:xfrm>
          <a:prstGeom prst="rect">
            <a:avLst/>
          </a:prstGeom>
          <a:noFill/>
          <a:ln w="9525">
            <a:noFill/>
            <a:miter lim="800000"/>
            <a:headEnd/>
            <a:tailEnd/>
          </a:ln>
        </p:spPr>
      </p:pic>
      <p:sp>
        <p:nvSpPr>
          <p:cNvPr id="39941" name="WordArt 5"/>
          <p:cNvSpPr>
            <a:spLocks noChangeArrowheads="1" noChangeShapeType="1" noTextEdit="1"/>
          </p:cNvSpPr>
          <p:nvPr/>
        </p:nvSpPr>
        <p:spPr bwMode="auto">
          <a:xfrm>
            <a:off x="6172200" y="990600"/>
            <a:ext cx="3810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T</a:t>
            </a:r>
          </a:p>
        </p:txBody>
      </p:sp>
      <p:sp>
        <p:nvSpPr>
          <p:cNvPr id="39942" name="WordArt 6"/>
          <p:cNvSpPr>
            <a:spLocks noChangeArrowheads="1" noChangeShapeType="1" noTextEdit="1"/>
          </p:cNvSpPr>
          <p:nvPr/>
        </p:nvSpPr>
        <p:spPr bwMode="auto">
          <a:xfrm>
            <a:off x="7924800" y="990600"/>
            <a:ext cx="3048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t</a:t>
            </a:r>
          </a:p>
        </p:txBody>
      </p:sp>
      <p:sp>
        <p:nvSpPr>
          <p:cNvPr id="39943" name="WordArt 7"/>
          <p:cNvSpPr>
            <a:spLocks noChangeArrowheads="1" noChangeShapeType="1" noTextEdit="1"/>
          </p:cNvSpPr>
          <p:nvPr/>
        </p:nvSpPr>
        <p:spPr bwMode="auto">
          <a:xfrm>
            <a:off x="8229600" y="1828800"/>
            <a:ext cx="3048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t</a:t>
            </a:r>
          </a:p>
        </p:txBody>
      </p:sp>
      <p:sp>
        <p:nvSpPr>
          <p:cNvPr id="39944" name="WordArt 8"/>
          <p:cNvSpPr>
            <a:spLocks noChangeArrowheads="1" noChangeShapeType="1" noTextEdit="1"/>
          </p:cNvSpPr>
          <p:nvPr/>
        </p:nvSpPr>
        <p:spPr bwMode="auto">
          <a:xfrm>
            <a:off x="8153400" y="3157538"/>
            <a:ext cx="3048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t</a:t>
            </a:r>
          </a:p>
        </p:txBody>
      </p:sp>
      <p:sp>
        <p:nvSpPr>
          <p:cNvPr id="39945" name="WordArt 9"/>
          <p:cNvSpPr>
            <a:spLocks noChangeArrowheads="1" noChangeShapeType="1" noTextEdit="1"/>
          </p:cNvSpPr>
          <p:nvPr/>
        </p:nvSpPr>
        <p:spPr bwMode="auto">
          <a:xfrm>
            <a:off x="7772400" y="3157538"/>
            <a:ext cx="3048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t</a:t>
            </a:r>
          </a:p>
        </p:txBody>
      </p:sp>
      <p:sp>
        <p:nvSpPr>
          <p:cNvPr id="39946" name="WordArt 10"/>
          <p:cNvSpPr>
            <a:spLocks noChangeArrowheads="1" noChangeShapeType="1" noTextEdit="1"/>
          </p:cNvSpPr>
          <p:nvPr/>
        </p:nvSpPr>
        <p:spPr bwMode="auto">
          <a:xfrm>
            <a:off x="6477000" y="3157538"/>
            <a:ext cx="3048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t</a:t>
            </a:r>
          </a:p>
        </p:txBody>
      </p:sp>
      <p:sp>
        <p:nvSpPr>
          <p:cNvPr id="39947" name="WordArt 11"/>
          <p:cNvSpPr>
            <a:spLocks noChangeArrowheads="1" noChangeShapeType="1" noTextEdit="1"/>
          </p:cNvSpPr>
          <p:nvPr/>
        </p:nvSpPr>
        <p:spPr bwMode="auto">
          <a:xfrm>
            <a:off x="6019800" y="1862138"/>
            <a:ext cx="3810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T</a:t>
            </a:r>
          </a:p>
        </p:txBody>
      </p:sp>
      <p:sp>
        <p:nvSpPr>
          <p:cNvPr id="39948" name="WordArt 12"/>
          <p:cNvSpPr>
            <a:spLocks noChangeArrowheads="1" noChangeShapeType="1" noTextEdit="1"/>
          </p:cNvSpPr>
          <p:nvPr/>
        </p:nvSpPr>
        <p:spPr bwMode="auto">
          <a:xfrm>
            <a:off x="6477000" y="1862138"/>
            <a:ext cx="3810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T</a:t>
            </a:r>
          </a:p>
        </p:txBody>
      </p:sp>
      <p:sp>
        <p:nvSpPr>
          <p:cNvPr id="39949" name="WordArt 13"/>
          <p:cNvSpPr>
            <a:spLocks noChangeArrowheads="1" noChangeShapeType="1" noTextEdit="1"/>
          </p:cNvSpPr>
          <p:nvPr/>
        </p:nvSpPr>
        <p:spPr bwMode="auto">
          <a:xfrm>
            <a:off x="7772400" y="1828800"/>
            <a:ext cx="3810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T</a:t>
            </a:r>
          </a:p>
        </p:txBody>
      </p:sp>
      <p:sp>
        <p:nvSpPr>
          <p:cNvPr id="39950" name="WordArt 14"/>
          <p:cNvSpPr>
            <a:spLocks noChangeArrowheads="1" noChangeShapeType="1" noTextEdit="1"/>
          </p:cNvSpPr>
          <p:nvPr/>
        </p:nvSpPr>
        <p:spPr bwMode="auto">
          <a:xfrm>
            <a:off x="6019800" y="3157538"/>
            <a:ext cx="3810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T</a:t>
            </a:r>
          </a:p>
        </p:txBody>
      </p:sp>
      <p:sp>
        <p:nvSpPr>
          <p:cNvPr id="39951" name="Text Box 15"/>
          <p:cNvSpPr txBox="1">
            <a:spLocks noChangeArrowheads="1"/>
          </p:cNvSpPr>
          <p:nvPr/>
        </p:nvSpPr>
        <p:spPr bwMode="auto">
          <a:xfrm>
            <a:off x="0" y="1371600"/>
            <a:ext cx="2133600" cy="1741488"/>
          </a:xfrm>
          <a:prstGeom prst="rect">
            <a:avLst/>
          </a:prstGeom>
          <a:noFill/>
          <a:ln w="9525">
            <a:noFill/>
            <a:miter lim="800000"/>
            <a:headEnd/>
            <a:tailEnd/>
          </a:ln>
        </p:spPr>
        <p:txBody>
          <a:bodyPr>
            <a:spAutoFit/>
          </a:bodyPr>
          <a:lstStyle/>
          <a:p>
            <a:pPr>
              <a:spcBef>
                <a:spcPct val="50000"/>
              </a:spcBef>
            </a:pPr>
            <a:r>
              <a:rPr lang="en-US" sz="1800">
                <a:solidFill>
                  <a:schemeClr val="tx1"/>
                </a:solidFill>
              </a:rPr>
              <a:t>Key:</a:t>
            </a:r>
          </a:p>
          <a:p>
            <a:pPr>
              <a:spcBef>
                <a:spcPct val="50000"/>
              </a:spcBef>
            </a:pPr>
            <a:r>
              <a:rPr lang="en-US" sz="1800">
                <a:solidFill>
                  <a:schemeClr val="tx1"/>
                </a:solidFill>
              </a:rPr>
              <a:t>T = dominant tall growth</a:t>
            </a:r>
          </a:p>
          <a:p>
            <a:pPr>
              <a:spcBef>
                <a:spcPct val="50000"/>
              </a:spcBef>
            </a:pPr>
            <a:r>
              <a:rPr lang="en-US" sz="1800">
                <a:solidFill>
                  <a:schemeClr val="tx1"/>
                </a:solidFill>
              </a:rPr>
              <a:t>t = recessive short growth</a:t>
            </a:r>
          </a:p>
        </p:txBody>
      </p:sp>
      <p:sp>
        <p:nvSpPr>
          <p:cNvPr id="39952" name="WordArt 16"/>
          <p:cNvSpPr>
            <a:spLocks noChangeArrowheads="1" noChangeShapeType="1" noTextEdit="1"/>
          </p:cNvSpPr>
          <p:nvPr/>
        </p:nvSpPr>
        <p:spPr bwMode="auto">
          <a:xfrm>
            <a:off x="5029200" y="2090738"/>
            <a:ext cx="3810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T</a:t>
            </a:r>
          </a:p>
        </p:txBody>
      </p:sp>
      <p:sp>
        <p:nvSpPr>
          <p:cNvPr id="39953" name="WordArt 17"/>
          <p:cNvSpPr>
            <a:spLocks noChangeArrowheads="1" noChangeShapeType="1" noTextEdit="1"/>
          </p:cNvSpPr>
          <p:nvPr/>
        </p:nvSpPr>
        <p:spPr bwMode="auto">
          <a:xfrm>
            <a:off x="5105400" y="3309938"/>
            <a:ext cx="3048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t</a:t>
            </a:r>
          </a:p>
        </p:txBody>
      </p:sp>
      <p:sp>
        <p:nvSpPr>
          <p:cNvPr id="39954" name="Rectangle 18"/>
          <p:cNvSpPr>
            <a:spLocks noChangeArrowheads="1"/>
          </p:cNvSpPr>
          <p:nvPr/>
        </p:nvSpPr>
        <p:spPr bwMode="auto">
          <a:xfrm>
            <a:off x="5638800" y="2362200"/>
            <a:ext cx="1447800" cy="457200"/>
          </a:xfrm>
          <a:prstGeom prst="rect">
            <a:avLst/>
          </a:prstGeom>
          <a:noFill/>
          <a:ln w="9525">
            <a:noFill/>
            <a:miter lim="800000"/>
            <a:headEnd/>
            <a:tailEnd/>
          </a:ln>
        </p:spPr>
        <p:txBody>
          <a:bodyPr wrap="none" anchor="ctr"/>
          <a:lstStyle/>
          <a:p>
            <a:pPr algn="ctr"/>
            <a:r>
              <a:rPr lang="en-US" sz="1200">
                <a:solidFill>
                  <a:schemeClr val="tx1"/>
                </a:solidFill>
              </a:rPr>
              <a:t>Homozygous dominant</a:t>
            </a:r>
          </a:p>
          <a:p>
            <a:pPr algn="ctr"/>
            <a:r>
              <a:rPr lang="en-US" sz="1200">
                <a:solidFill>
                  <a:schemeClr val="tx1"/>
                </a:solidFill>
              </a:rPr>
              <a:t>Tall growth</a:t>
            </a:r>
          </a:p>
        </p:txBody>
      </p:sp>
      <p:sp>
        <p:nvSpPr>
          <p:cNvPr id="39955" name="Rectangle 19"/>
          <p:cNvSpPr>
            <a:spLocks noChangeArrowheads="1"/>
          </p:cNvSpPr>
          <p:nvPr/>
        </p:nvSpPr>
        <p:spPr bwMode="auto">
          <a:xfrm>
            <a:off x="5638800" y="3733800"/>
            <a:ext cx="1447800" cy="457200"/>
          </a:xfrm>
          <a:prstGeom prst="rect">
            <a:avLst/>
          </a:prstGeom>
          <a:noFill/>
          <a:ln w="9525">
            <a:noFill/>
            <a:miter lim="800000"/>
            <a:headEnd/>
            <a:tailEnd/>
          </a:ln>
        </p:spPr>
        <p:txBody>
          <a:bodyPr wrap="none" anchor="ctr"/>
          <a:lstStyle/>
          <a:p>
            <a:pPr algn="ctr"/>
            <a:r>
              <a:rPr lang="en-US" sz="1200">
                <a:solidFill>
                  <a:schemeClr val="tx1"/>
                </a:solidFill>
              </a:rPr>
              <a:t>Heterozygous</a:t>
            </a:r>
          </a:p>
          <a:p>
            <a:pPr algn="ctr"/>
            <a:r>
              <a:rPr lang="en-US" sz="1200">
                <a:solidFill>
                  <a:schemeClr val="tx1"/>
                </a:solidFill>
              </a:rPr>
              <a:t>Tall growth</a:t>
            </a:r>
          </a:p>
        </p:txBody>
      </p:sp>
      <p:sp>
        <p:nvSpPr>
          <p:cNvPr id="39956" name="Rectangle 20"/>
          <p:cNvSpPr>
            <a:spLocks noChangeArrowheads="1"/>
          </p:cNvSpPr>
          <p:nvPr/>
        </p:nvSpPr>
        <p:spPr bwMode="auto">
          <a:xfrm>
            <a:off x="7391400" y="2362200"/>
            <a:ext cx="1447800" cy="457200"/>
          </a:xfrm>
          <a:prstGeom prst="rect">
            <a:avLst/>
          </a:prstGeom>
          <a:noFill/>
          <a:ln w="9525">
            <a:noFill/>
            <a:miter lim="800000"/>
            <a:headEnd/>
            <a:tailEnd/>
          </a:ln>
        </p:spPr>
        <p:txBody>
          <a:bodyPr wrap="none" anchor="ctr"/>
          <a:lstStyle/>
          <a:p>
            <a:pPr algn="ctr"/>
            <a:r>
              <a:rPr lang="en-US" sz="1200">
                <a:solidFill>
                  <a:schemeClr val="tx1"/>
                </a:solidFill>
              </a:rPr>
              <a:t>Heterozygous</a:t>
            </a:r>
          </a:p>
          <a:p>
            <a:pPr algn="ctr"/>
            <a:r>
              <a:rPr lang="en-US" sz="1200">
                <a:solidFill>
                  <a:schemeClr val="tx1"/>
                </a:solidFill>
              </a:rPr>
              <a:t>Tall growth</a:t>
            </a:r>
          </a:p>
        </p:txBody>
      </p:sp>
      <p:sp>
        <p:nvSpPr>
          <p:cNvPr id="39957" name="Rectangle 21"/>
          <p:cNvSpPr>
            <a:spLocks noChangeArrowheads="1"/>
          </p:cNvSpPr>
          <p:nvPr/>
        </p:nvSpPr>
        <p:spPr bwMode="auto">
          <a:xfrm>
            <a:off x="7391400" y="3733800"/>
            <a:ext cx="1447800" cy="457200"/>
          </a:xfrm>
          <a:prstGeom prst="rect">
            <a:avLst/>
          </a:prstGeom>
          <a:noFill/>
          <a:ln w="9525">
            <a:noFill/>
            <a:miter lim="800000"/>
            <a:headEnd/>
            <a:tailEnd/>
          </a:ln>
        </p:spPr>
        <p:txBody>
          <a:bodyPr wrap="none" anchor="ctr"/>
          <a:lstStyle/>
          <a:p>
            <a:pPr algn="ctr"/>
            <a:r>
              <a:rPr lang="en-US" sz="1200">
                <a:solidFill>
                  <a:schemeClr val="tx1"/>
                </a:solidFill>
              </a:rPr>
              <a:t>Homozygous recessive</a:t>
            </a:r>
          </a:p>
          <a:p>
            <a:pPr algn="ctr"/>
            <a:r>
              <a:rPr lang="en-US" sz="1200">
                <a:solidFill>
                  <a:schemeClr val="tx1"/>
                </a:solidFill>
              </a:rPr>
              <a:t>Short growth</a:t>
            </a:r>
          </a:p>
        </p:txBody>
      </p:sp>
      <p:sp>
        <p:nvSpPr>
          <p:cNvPr id="18456" name="AutoShape 38">
            <a:hlinkClick r:id="" action="ppaction://hlinkshowjump?jump=nextslide" highlightClick="1"/>
          </p:cNvPr>
          <p:cNvSpPr>
            <a:spLocks noChangeArrowheads="1"/>
          </p:cNvSpPr>
          <p:nvPr/>
        </p:nvSpPr>
        <p:spPr bwMode="auto">
          <a:xfrm>
            <a:off x="4191000" y="6096000"/>
            <a:ext cx="685800" cy="304800"/>
          </a:xfrm>
          <a:prstGeom prst="actionButtonForwardNext">
            <a:avLst/>
          </a:prstGeom>
          <a:solidFill>
            <a:schemeClr val="accent1"/>
          </a:solidFill>
          <a:ln w="9525">
            <a:noFill/>
            <a:miter lim="800000"/>
            <a:headEnd/>
            <a:tailEnd/>
          </a:ln>
        </p:spPr>
        <p:txBody>
          <a:bodyPr wrap="none" anchor="ctr"/>
          <a:lstStyle/>
          <a:p>
            <a:endParaRPr lang="en-US" sz="1800">
              <a:solidFill>
                <a:schemeClr val="tx1"/>
              </a:solidFill>
            </a:endParaRPr>
          </a:p>
        </p:txBody>
      </p:sp>
      <p:sp>
        <p:nvSpPr>
          <p:cNvPr id="39960" name="AutoShape 10">
            <a:hlinkClick r:id="rId3"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25" name="Rectangle 24">
            <a:hlinkClick r:id="" action="ppaction://hlinkshowjump?jump=previousslide"/>
          </p:cNvPr>
          <p:cNvSpPr/>
          <p:nvPr/>
        </p:nvSpPr>
        <p:spPr>
          <a:xfrm>
            <a:off x="76200" y="76200"/>
            <a:ext cx="762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Back</a:t>
            </a:r>
            <a:endParaRPr lang="en-US" sz="1600" b="1"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wd">
                                    <p:tmPct val="50000"/>
                                  </p:iterate>
                                  <p:childTnLst>
                                    <p:set>
                                      <p:cBhvr>
                                        <p:cTn id="6" dur="1" fill="hold">
                                          <p:stCondLst>
                                            <p:cond delay="0"/>
                                          </p:stCondLst>
                                        </p:cTn>
                                        <p:tgtEl>
                                          <p:spTgt spid="46083">
                                            <p:txEl>
                                              <p:pRg st="3" end="3"/>
                                            </p:txEl>
                                          </p:spTgt>
                                        </p:tgtEl>
                                        <p:attrNameLst>
                                          <p:attrName>style.visibility</p:attrName>
                                        </p:attrNameLst>
                                      </p:cBhvr>
                                      <p:to>
                                        <p:strVal val="visible"/>
                                      </p:to>
                                    </p:set>
                                    <p:anim calcmode="discrete" valueType="clr">
                                      <p:cBhvr override="childStyle">
                                        <p:cTn id="7" dur="80"/>
                                        <p:tgtEl>
                                          <p:spTgt spid="4608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6083">
                                            <p:txEl>
                                              <p:pRg st="3" end="3"/>
                                            </p:txEl>
                                          </p:spTgt>
                                        </p:tgtEl>
                                        <p:attrNameLst>
                                          <p:attrName>fillcolor</p:attrName>
                                        </p:attrNameLst>
                                      </p:cBhvr>
                                      <p:tavLst>
                                        <p:tav tm="0">
                                          <p:val>
                                            <p:clrVal>
                                              <a:schemeClr val="accent2"/>
                                            </p:clrVal>
                                          </p:val>
                                        </p:tav>
                                        <p:tav tm="50000">
                                          <p:val>
                                            <p:clrVal>
                                              <a:schemeClr val="hlink"/>
                                            </p:clrVal>
                                          </p:val>
                                        </p:tav>
                                      </p:tavLst>
                                    </p:anim>
                                    <p:set>
                                      <p:cBhvr>
                                        <p:cTn id="9" dur="80"/>
                                        <p:tgtEl>
                                          <p:spTgt spid="46083">
                                            <p:txEl>
                                              <p:pRg st="3" end="3"/>
                                            </p:txEl>
                                          </p:spTgt>
                                        </p:tgtEl>
                                        <p:attrNameLst>
                                          <p:attrName>fill.type</p:attrName>
                                        </p:attrNameLst>
                                      </p:cBhvr>
                                      <p:to>
                                        <p:strVal val="solid"/>
                                      </p:to>
                                    </p:set>
                                  </p:childTnLst>
                                </p:cTn>
                              </p:par>
                            </p:childTnLst>
                          </p:cTn>
                        </p:par>
                        <p:par>
                          <p:cTn id="10" fill="hold">
                            <p:stCondLst>
                              <p:cond delay="1200"/>
                            </p:stCondLst>
                            <p:childTnLst>
                              <p:par>
                                <p:cTn id="11" presetID="1" presetClass="entr" presetSubtype="0" fill="hold" grpId="0" nodeType="afterEffect">
                                  <p:stCondLst>
                                    <p:cond delay="0"/>
                                  </p:stCondLst>
                                  <p:childTnLst>
                                    <p:set>
                                      <p:cBhvr>
                                        <p:cTn id="12" dur="1" fill="hold">
                                          <p:stCondLst>
                                            <p:cond delay="0"/>
                                          </p:stCondLst>
                                        </p:cTn>
                                        <p:tgtEl>
                                          <p:spTgt spid="184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9144000" cy="838200"/>
          </a:xfrm>
        </p:spPr>
        <p:txBody>
          <a:bodyPr/>
          <a:lstStyle/>
          <a:p>
            <a:pPr eaLnBrk="1" hangingPunct="1"/>
            <a:r>
              <a:rPr lang="en-US" sz="3000" smtClean="0"/>
              <a:t>What is Genetics?</a:t>
            </a:r>
          </a:p>
        </p:txBody>
      </p:sp>
      <p:sp>
        <p:nvSpPr>
          <p:cNvPr id="3075" name="Content Placeholder 2"/>
          <p:cNvSpPr>
            <a:spLocks noGrp="1"/>
          </p:cNvSpPr>
          <p:nvPr>
            <p:ph idx="1"/>
          </p:nvPr>
        </p:nvSpPr>
        <p:spPr>
          <a:xfrm>
            <a:off x="0" y="3886200"/>
            <a:ext cx="9144000" cy="2971800"/>
          </a:xfrm>
        </p:spPr>
        <p:txBody>
          <a:bodyPr/>
          <a:lstStyle/>
          <a:p>
            <a:pPr eaLnBrk="1" hangingPunct="1">
              <a:buFont typeface="Arial" charset="0"/>
              <a:buNone/>
            </a:pPr>
            <a:r>
              <a:rPr lang="en-US" sz="2000" dirty="0" smtClean="0"/>
              <a:t>Genetics is a branch of science that studies the patterns of heredity. This means that genetics tries to understand how traits are passed from parent to child.  A better understanding of genetics and heredity will hopefully give those with genetic disorders a better quality of life as new medications and therapies can be designed to help treat illness.</a:t>
            </a:r>
          </a:p>
          <a:p>
            <a:pPr eaLnBrk="1" hangingPunct="1">
              <a:buFont typeface="Arial" charset="0"/>
              <a:buNone/>
            </a:pPr>
            <a:r>
              <a:rPr lang="en-US" sz="2000" dirty="0" smtClean="0"/>
              <a:t>Genetics didn’t start with studying human illness. Genetics </a:t>
            </a:r>
            <a:r>
              <a:rPr lang="en-US" sz="2000" smtClean="0"/>
              <a:t>grew </a:t>
            </a:r>
            <a:r>
              <a:rPr lang="en-US" sz="2000" smtClean="0"/>
              <a:t>in </a:t>
            </a:r>
            <a:r>
              <a:rPr lang="en-US" sz="2000" smtClean="0"/>
              <a:t>roots…in the soil…with plants. </a:t>
            </a:r>
            <a:r>
              <a:rPr lang="en-US" sz="2000" dirty="0" smtClean="0"/>
              <a:t>Pea plants to be exact. </a:t>
            </a:r>
            <a:r>
              <a:rPr lang="en-US" sz="2000" dirty="0" err="1" smtClean="0"/>
              <a:t>Gregor</a:t>
            </a:r>
            <a:r>
              <a:rPr lang="en-US" sz="2000" dirty="0" smtClean="0"/>
              <a:t> Mendel was an Austrian monk who worked in the garden of a monastery .  Over many years, he uncovered the basics of genetics and heredity.</a:t>
            </a:r>
          </a:p>
        </p:txBody>
      </p:sp>
      <p:pic>
        <p:nvPicPr>
          <p:cNvPr id="5124" name="Picture 5" descr="Image215"/>
          <p:cNvPicPr>
            <a:picLocks noChangeAspect="1" noChangeArrowheads="1"/>
          </p:cNvPicPr>
          <p:nvPr/>
        </p:nvPicPr>
        <p:blipFill>
          <a:blip r:embed="rId2" cstate="print"/>
          <a:srcRect/>
          <a:stretch>
            <a:fillRect/>
          </a:stretch>
        </p:blipFill>
        <p:spPr bwMode="auto">
          <a:xfrm>
            <a:off x="228600" y="685800"/>
            <a:ext cx="2565400" cy="3200400"/>
          </a:xfrm>
          <a:prstGeom prst="rect">
            <a:avLst/>
          </a:prstGeom>
          <a:noFill/>
          <a:ln w="9525">
            <a:noFill/>
            <a:miter lim="800000"/>
            <a:headEnd/>
            <a:tailEnd/>
          </a:ln>
        </p:spPr>
      </p:pic>
      <p:sp>
        <p:nvSpPr>
          <p:cNvPr id="3081" name="AutoShape 9">
            <a:hlinkClick r:id="" action="ppaction://hlinkshowjump?jump=nextslide" highlightClick="1"/>
          </p:cNvPr>
          <p:cNvSpPr>
            <a:spLocks noChangeArrowheads="1"/>
          </p:cNvSpPr>
          <p:nvPr/>
        </p:nvSpPr>
        <p:spPr bwMode="auto">
          <a:xfrm>
            <a:off x="3352800" y="6477000"/>
            <a:ext cx="609600" cy="304800"/>
          </a:xfrm>
          <a:prstGeom prst="actionButtonForwardNext">
            <a:avLst/>
          </a:prstGeom>
          <a:solidFill>
            <a:schemeClr val="accent1"/>
          </a:solidFill>
          <a:ln w="9525">
            <a:noFill/>
            <a:miter lim="800000"/>
            <a:headEnd/>
            <a:tailEnd/>
          </a:ln>
        </p:spPr>
        <p:txBody>
          <a:bodyPr wrap="none" anchor="ctr"/>
          <a:lstStyle/>
          <a:p>
            <a:endParaRPr lang="en-US" sz="1800">
              <a:solidFill>
                <a:schemeClr val="tx1"/>
              </a:solidFill>
            </a:endParaRPr>
          </a:p>
        </p:txBody>
      </p:sp>
      <p:sp>
        <p:nvSpPr>
          <p:cNvPr id="5127" name="AutoShape 10">
            <a:hlinkClick r:id="rId3"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pic>
        <p:nvPicPr>
          <p:cNvPr id="5128" name="Picture 11" descr="au-map"/>
          <p:cNvPicPr>
            <a:picLocks noChangeAspect="1" noChangeArrowheads="1"/>
          </p:cNvPicPr>
          <p:nvPr/>
        </p:nvPicPr>
        <p:blipFill>
          <a:blip r:embed="rId4" cstate="print"/>
          <a:srcRect/>
          <a:stretch>
            <a:fillRect/>
          </a:stretch>
        </p:blipFill>
        <p:spPr bwMode="auto">
          <a:xfrm>
            <a:off x="5715000" y="609600"/>
            <a:ext cx="3071813" cy="3305175"/>
          </a:xfrm>
          <a:prstGeom prst="rect">
            <a:avLst/>
          </a:prstGeom>
          <a:noFill/>
          <a:ln w="9525">
            <a:noFill/>
            <a:miter lim="800000"/>
            <a:headEnd/>
            <a:tailEnd/>
          </a:ln>
        </p:spPr>
      </p:pic>
      <p:sp>
        <p:nvSpPr>
          <p:cNvPr id="9" name="Rectangle 8">
            <a:hlinkClick r:id="" action="ppaction://hlinkshowjump?jump=previousslide"/>
          </p:cNvPr>
          <p:cNvSpPr/>
          <p:nvPr/>
        </p:nvSpPr>
        <p:spPr>
          <a:xfrm>
            <a:off x="76200" y="76200"/>
            <a:ext cx="762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Back</a:t>
            </a:r>
            <a:endParaRPr lang="en-US" sz="1600" b="1"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wd">
                                    <p:tmPct val="50000"/>
                                  </p:iterate>
                                  <p:childTnLst>
                                    <p:set>
                                      <p:cBhvr>
                                        <p:cTn id="6" dur="1" fill="hold">
                                          <p:stCondLst>
                                            <p:cond delay="0"/>
                                          </p:stCondLst>
                                        </p:cTn>
                                        <p:tgtEl>
                                          <p:spTgt spid="3075">
                                            <p:txEl>
                                              <p:pRg st="1" end="1"/>
                                            </p:txEl>
                                          </p:spTgt>
                                        </p:tgtEl>
                                        <p:attrNameLst>
                                          <p:attrName>style.visibility</p:attrName>
                                        </p:attrNameLst>
                                      </p:cBhvr>
                                      <p:to>
                                        <p:strVal val="visible"/>
                                      </p:to>
                                    </p:set>
                                    <p:anim calcmode="discrete" valueType="clr">
                                      <p:cBhvr override="childStyle">
                                        <p:cTn id="7" dur="80"/>
                                        <p:tgtEl>
                                          <p:spTgt spid="307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5">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3075">
                                            <p:txEl>
                                              <p:pRg st="1" end="1"/>
                                            </p:txEl>
                                          </p:spTgt>
                                        </p:tgtEl>
                                        <p:attrNameLst>
                                          <p:attrName>fill.type</p:attrName>
                                        </p:attrNameLst>
                                      </p:cBhvr>
                                      <p:to>
                                        <p:strVal val="solid"/>
                                      </p:to>
                                    </p:set>
                                  </p:childTnLst>
                                </p:cTn>
                              </p:par>
                            </p:childTnLst>
                          </p:cTn>
                        </p:par>
                        <p:par>
                          <p:cTn id="10" fill="hold">
                            <p:stCondLst>
                              <p:cond delay="2200"/>
                            </p:stCondLst>
                            <p:childTnLst>
                              <p:par>
                                <p:cTn id="11" presetID="9" presetClass="entr" presetSubtype="0" fill="hold" grpId="0" nodeType="afterEffect">
                                  <p:stCondLst>
                                    <p:cond delay="0"/>
                                  </p:stCondLst>
                                  <p:childTnLst>
                                    <p:set>
                                      <p:cBhvr>
                                        <p:cTn id="12" dur="1" fill="hold">
                                          <p:stCondLst>
                                            <p:cond delay="0"/>
                                          </p:stCondLst>
                                        </p:cTn>
                                        <p:tgtEl>
                                          <p:spTgt spid="3081"/>
                                        </p:tgtEl>
                                        <p:attrNameLst>
                                          <p:attrName>style.visibility</p:attrName>
                                        </p:attrNameLst>
                                      </p:cBhvr>
                                      <p:to>
                                        <p:strVal val="visible"/>
                                      </p:to>
                                    </p:set>
                                    <p:animEffect transition="in" filter="dissolve">
                                      <p:cBhvr>
                                        <p:cTn id="13" dur="5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a:xfrm>
            <a:off x="0" y="0"/>
            <a:ext cx="9144000" cy="838200"/>
          </a:xfrm>
        </p:spPr>
        <p:txBody>
          <a:bodyPr/>
          <a:lstStyle/>
          <a:p>
            <a:r>
              <a:rPr lang="en-US" sz="3000" smtClean="0"/>
              <a:t>Can you help the Adams’?</a:t>
            </a:r>
          </a:p>
        </p:txBody>
      </p:sp>
      <p:sp>
        <p:nvSpPr>
          <p:cNvPr id="40963" name="Rectangle 3"/>
          <p:cNvSpPr>
            <a:spLocks noGrp="1"/>
          </p:cNvSpPr>
          <p:nvPr>
            <p:ph type="body" idx="1"/>
          </p:nvPr>
        </p:nvSpPr>
        <p:spPr>
          <a:xfrm>
            <a:off x="0" y="3886200"/>
            <a:ext cx="9144000" cy="2971800"/>
          </a:xfrm>
        </p:spPr>
        <p:txBody>
          <a:bodyPr/>
          <a:lstStyle/>
          <a:p>
            <a:pPr>
              <a:buFont typeface="Arial" charset="0"/>
              <a:buNone/>
            </a:pPr>
            <a:r>
              <a:rPr lang="en-US" sz="1800" smtClean="0"/>
              <a:t>Mr. and Mrs. Adams need your help, so they came to see you for guidance. They both have a history of cystic fibrosis in their families, but they do not physically have the disease themselves. After testing, you have found them to be heterozygous/carriers of cystic fibrosis. This means they have each have a healthy allele (H) on one of their chromosome #7s and a defective allele (h) on their other chromosome #7.</a:t>
            </a:r>
          </a:p>
          <a:p>
            <a:pPr>
              <a:buFont typeface="Arial" charset="0"/>
              <a:buNone/>
            </a:pPr>
            <a:endParaRPr lang="en-US" sz="1800" smtClean="0"/>
          </a:p>
          <a:p>
            <a:pPr>
              <a:buFont typeface="Arial" charset="0"/>
              <a:buNone/>
            </a:pPr>
            <a:r>
              <a:rPr lang="en-US" sz="1800" smtClean="0"/>
              <a:t>Time to make a Punnett square…</a:t>
            </a:r>
          </a:p>
        </p:txBody>
      </p:sp>
      <p:pic>
        <p:nvPicPr>
          <p:cNvPr id="40964" name="Picture 7" descr="counseling-1"/>
          <p:cNvPicPr>
            <a:picLocks noChangeAspect="1" noChangeArrowheads="1"/>
          </p:cNvPicPr>
          <p:nvPr/>
        </p:nvPicPr>
        <p:blipFill>
          <a:blip r:embed="rId2" cstate="print"/>
          <a:srcRect/>
          <a:stretch>
            <a:fillRect/>
          </a:stretch>
        </p:blipFill>
        <p:spPr bwMode="auto">
          <a:xfrm>
            <a:off x="2286000" y="990600"/>
            <a:ext cx="4352925" cy="2543175"/>
          </a:xfrm>
          <a:prstGeom prst="rect">
            <a:avLst/>
          </a:prstGeom>
          <a:noFill/>
          <a:ln w="9525">
            <a:noFill/>
            <a:miter lim="800000"/>
            <a:headEnd/>
            <a:tailEnd/>
          </a:ln>
        </p:spPr>
      </p:pic>
      <p:sp>
        <p:nvSpPr>
          <p:cNvPr id="40965" name="AutoShape 8">
            <a:hlinkClick r:id="" action="ppaction://hlinkshowjump?jump=nextslide" highlightClick="1"/>
          </p:cNvPr>
          <p:cNvSpPr>
            <a:spLocks noChangeArrowheads="1"/>
          </p:cNvSpPr>
          <p:nvPr/>
        </p:nvSpPr>
        <p:spPr bwMode="auto">
          <a:xfrm>
            <a:off x="990600" y="6096000"/>
            <a:ext cx="609600" cy="304800"/>
          </a:xfrm>
          <a:prstGeom prst="actionButtonForwardNext">
            <a:avLst/>
          </a:prstGeom>
          <a:solidFill>
            <a:schemeClr val="accent1"/>
          </a:solidFill>
          <a:ln w="9525">
            <a:noFill/>
            <a:miter lim="800000"/>
            <a:headEnd/>
            <a:tailEnd/>
          </a:ln>
        </p:spPr>
        <p:txBody>
          <a:bodyPr wrap="none" anchor="ctr"/>
          <a:lstStyle/>
          <a:p>
            <a:endParaRPr lang="en-US" sz="1800">
              <a:solidFill>
                <a:schemeClr val="tx1"/>
              </a:solidFill>
            </a:endParaRPr>
          </a:p>
        </p:txBody>
      </p:sp>
      <p:sp>
        <p:nvSpPr>
          <p:cNvPr id="40967" name="AutoShape 10">
            <a:hlinkClick r:id="rId3"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8" name="Rectangle 7">
            <a:hlinkClick r:id="" action="ppaction://hlinkshowjump?jump=previousslide"/>
          </p:cNvPr>
          <p:cNvSpPr/>
          <p:nvPr/>
        </p:nvSpPr>
        <p:spPr>
          <a:xfrm>
            <a:off x="76200" y="76200"/>
            <a:ext cx="762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Back</a:t>
            </a:r>
            <a:endParaRPr lang="en-US" sz="1600" b="1"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xfrm>
            <a:off x="0" y="0"/>
            <a:ext cx="9144000" cy="838200"/>
          </a:xfrm>
        </p:spPr>
        <p:txBody>
          <a:bodyPr/>
          <a:lstStyle/>
          <a:p>
            <a:r>
              <a:rPr lang="en-US" sz="3000" smtClean="0"/>
              <a:t>Helping the Adams family</a:t>
            </a:r>
          </a:p>
        </p:txBody>
      </p:sp>
      <p:sp>
        <p:nvSpPr>
          <p:cNvPr id="33795" name="Rectangle 3"/>
          <p:cNvSpPr>
            <a:spLocks noGrp="1"/>
          </p:cNvSpPr>
          <p:nvPr>
            <p:ph type="body" idx="1"/>
          </p:nvPr>
        </p:nvSpPr>
        <p:spPr>
          <a:xfrm>
            <a:off x="0" y="4876800"/>
            <a:ext cx="9144000" cy="1981200"/>
          </a:xfrm>
        </p:spPr>
        <p:txBody>
          <a:bodyPr/>
          <a:lstStyle/>
          <a:p>
            <a:pPr>
              <a:buFont typeface="Arial" charset="0"/>
              <a:buNone/>
            </a:pPr>
            <a:r>
              <a:rPr lang="en-US" sz="1800" smtClean="0"/>
              <a:t>1</a:t>
            </a:r>
            <a:r>
              <a:rPr lang="en-US" sz="1800" baseline="30000" smtClean="0"/>
              <a:t>st</a:t>
            </a:r>
            <a:r>
              <a:rPr lang="en-US" sz="1800" smtClean="0"/>
              <a:t> step: Place the genotypes of each parent on the outside of the Punnett square.</a:t>
            </a:r>
          </a:p>
          <a:p>
            <a:pPr>
              <a:buFont typeface="Arial" charset="0"/>
              <a:buNone/>
            </a:pPr>
            <a:endParaRPr lang="en-US" sz="1800" smtClean="0"/>
          </a:p>
          <a:p>
            <a:pPr>
              <a:buFont typeface="Arial" charset="0"/>
              <a:buNone/>
            </a:pPr>
            <a:endParaRPr lang="en-US" sz="1800" smtClean="0"/>
          </a:p>
          <a:p>
            <a:pPr>
              <a:buFont typeface="Arial" charset="0"/>
              <a:buNone/>
            </a:pPr>
            <a:r>
              <a:rPr lang="en-US" sz="1800" smtClean="0"/>
              <a:t>2</a:t>
            </a:r>
            <a:r>
              <a:rPr lang="en-US" sz="1800" baseline="30000" smtClean="0"/>
              <a:t>nd</a:t>
            </a:r>
            <a:r>
              <a:rPr lang="en-US" sz="1800" smtClean="0"/>
              <a:t> step: Fill in the Punnett squares. Click the play buttons to proceed.</a:t>
            </a:r>
          </a:p>
        </p:txBody>
      </p:sp>
      <p:sp>
        <p:nvSpPr>
          <p:cNvPr id="41989" name="Text Box 5"/>
          <p:cNvSpPr txBox="1">
            <a:spLocks noChangeArrowheads="1"/>
          </p:cNvSpPr>
          <p:nvPr/>
        </p:nvSpPr>
        <p:spPr bwMode="auto">
          <a:xfrm>
            <a:off x="0" y="990600"/>
            <a:ext cx="1828800" cy="2979738"/>
          </a:xfrm>
          <a:prstGeom prst="rect">
            <a:avLst/>
          </a:prstGeom>
          <a:noFill/>
          <a:ln w="9525">
            <a:noFill/>
            <a:miter lim="800000"/>
            <a:headEnd/>
            <a:tailEnd/>
          </a:ln>
        </p:spPr>
        <p:txBody>
          <a:bodyPr>
            <a:spAutoFit/>
          </a:bodyPr>
          <a:lstStyle/>
          <a:p>
            <a:pPr>
              <a:spcBef>
                <a:spcPct val="50000"/>
              </a:spcBef>
            </a:pPr>
            <a:r>
              <a:rPr lang="en-US" sz="1800">
                <a:solidFill>
                  <a:schemeClr val="tx1"/>
                </a:solidFill>
              </a:rPr>
              <a:t>Mr. Adams’ genotype</a:t>
            </a:r>
          </a:p>
          <a:p>
            <a:pPr>
              <a:spcBef>
                <a:spcPct val="50000"/>
              </a:spcBef>
            </a:pPr>
            <a:endParaRPr lang="en-US" sz="1800">
              <a:solidFill>
                <a:schemeClr val="tx1"/>
              </a:solidFill>
            </a:endParaRPr>
          </a:p>
          <a:p>
            <a:pPr>
              <a:spcBef>
                <a:spcPct val="50000"/>
              </a:spcBef>
            </a:pPr>
            <a:endParaRPr lang="en-US" sz="1800">
              <a:solidFill>
                <a:schemeClr val="tx1"/>
              </a:solidFill>
            </a:endParaRPr>
          </a:p>
          <a:p>
            <a:pPr>
              <a:spcBef>
                <a:spcPct val="50000"/>
              </a:spcBef>
            </a:pPr>
            <a:endParaRPr lang="en-US" sz="1800">
              <a:solidFill>
                <a:schemeClr val="tx1"/>
              </a:solidFill>
            </a:endParaRPr>
          </a:p>
          <a:p>
            <a:pPr>
              <a:spcBef>
                <a:spcPct val="50000"/>
              </a:spcBef>
            </a:pPr>
            <a:r>
              <a:rPr lang="en-US" sz="1800">
                <a:solidFill>
                  <a:schemeClr val="tx1"/>
                </a:solidFill>
              </a:rPr>
              <a:t>Mrs. Adams’ genotype</a:t>
            </a:r>
          </a:p>
          <a:p>
            <a:pPr>
              <a:spcBef>
                <a:spcPct val="50000"/>
              </a:spcBef>
            </a:pPr>
            <a:endParaRPr lang="en-US" sz="1800">
              <a:solidFill>
                <a:schemeClr val="tx1"/>
              </a:solidFill>
            </a:endParaRPr>
          </a:p>
        </p:txBody>
      </p:sp>
      <p:pic>
        <p:nvPicPr>
          <p:cNvPr id="41990" name="Picture 7"/>
          <p:cNvPicPr>
            <a:picLocks noChangeAspect="1" noChangeArrowheads="1"/>
          </p:cNvPicPr>
          <p:nvPr/>
        </p:nvPicPr>
        <p:blipFill>
          <a:blip r:embed="rId2" cstate="print"/>
          <a:srcRect/>
          <a:stretch>
            <a:fillRect/>
          </a:stretch>
        </p:blipFill>
        <p:spPr bwMode="auto">
          <a:xfrm>
            <a:off x="5715000" y="1676400"/>
            <a:ext cx="3200400" cy="2506663"/>
          </a:xfrm>
          <a:prstGeom prst="rect">
            <a:avLst/>
          </a:prstGeom>
          <a:noFill/>
          <a:ln w="9525">
            <a:noFill/>
            <a:miter lim="800000"/>
            <a:headEnd/>
            <a:tailEnd/>
          </a:ln>
        </p:spPr>
      </p:pic>
      <p:sp>
        <p:nvSpPr>
          <p:cNvPr id="33800" name="WordArt 8"/>
          <p:cNvSpPr>
            <a:spLocks noChangeArrowheads="1" noChangeShapeType="1" noTextEdit="1"/>
          </p:cNvSpPr>
          <p:nvPr/>
        </p:nvSpPr>
        <p:spPr bwMode="auto">
          <a:xfrm>
            <a:off x="381000" y="1633538"/>
            <a:ext cx="3810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33801" name="WordArt 9"/>
          <p:cNvSpPr>
            <a:spLocks noChangeArrowheads="1" noChangeShapeType="1" noTextEdit="1"/>
          </p:cNvSpPr>
          <p:nvPr/>
        </p:nvSpPr>
        <p:spPr bwMode="auto">
          <a:xfrm>
            <a:off x="381000" y="3581400"/>
            <a:ext cx="3810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33802" name="WordArt 10"/>
          <p:cNvSpPr>
            <a:spLocks noChangeArrowheads="1" noChangeShapeType="1" noTextEdit="1"/>
          </p:cNvSpPr>
          <p:nvPr/>
        </p:nvSpPr>
        <p:spPr bwMode="auto">
          <a:xfrm>
            <a:off x="990600" y="1633538"/>
            <a:ext cx="3048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33803" name="WordArt 11"/>
          <p:cNvSpPr>
            <a:spLocks noChangeArrowheads="1" noChangeShapeType="1" noTextEdit="1"/>
          </p:cNvSpPr>
          <p:nvPr/>
        </p:nvSpPr>
        <p:spPr bwMode="auto">
          <a:xfrm>
            <a:off x="914400" y="3581400"/>
            <a:ext cx="3048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33804" name="AutoShape 12">
            <a:hlinkClick r:id="" action="ppaction://noaction" highlightClick="1"/>
          </p:cNvPr>
          <p:cNvSpPr>
            <a:spLocks noChangeArrowheads="1"/>
          </p:cNvSpPr>
          <p:nvPr/>
        </p:nvSpPr>
        <p:spPr bwMode="auto">
          <a:xfrm>
            <a:off x="609600" y="2133600"/>
            <a:ext cx="457200" cy="304800"/>
          </a:xfrm>
          <a:prstGeom prst="actionButtonForwardNext">
            <a:avLst/>
          </a:prstGeom>
          <a:solidFill>
            <a:schemeClr val="accent1"/>
          </a:solidFill>
          <a:ln w="9525">
            <a:noFill/>
            <a:miter lim="800000"/>
            <a:headEnd/>
            <a:tailEnd/>
          </a:ln>
        </p:spPr>
        <p:txBody>
          <a:bodyPr wrap="none" anchor="ctr"/>
          <a:lstStyle/>
          <a:p>
            <a:endParaRPr lang="en-US" sz="1800">
              <a:solidFill>
                <a:schemeClr val="tx1"/>
              </a:solidFill>
            </a:endParaRPr>
          </a:p>
        </p:txBody>
      </p:sp>
      <p:sp>
        <p:nvSpPr>
          <p:cNvPr id="33805" name="AutoShape 13">
            <a:hlinkClick r:id="" action="ppaction://noaction" highlightClick="1"/>
          </p:cNvPr>
          <p:cNvSpPr>
            <a:spLocks noChangeArrowheads="1"/>
          </p:cNvSpPr>
          <p:nvPr/>
        </p:nvSpPr>
        <p:spPr bwMode="auto">
          <a:xfrm>
            <a:off x="609600" y="4114800"/>
            <a:ext cx="457200" cy="304800"/>
          </a:xfrm>
          <a:prstGeom prst="actionButtonForwardNext">
            <a:avLst/>
          </a:prstGeom>
          <a:solidFill>
            <a:schemeClr val="accent1"/>
          </a:solidFill>
          <a:ln w="9525">
            <a:noFill/>
            <a:miter lim="800000"/>
            <a:headEnd/>
            <a:tailEnd/>
          </a:ln>
        </p:spPr>
        <p:txBody>
          <a:bodyPr wrap="none" anchor="ctr"/>
          <a:lstStyle/>
          <a:p>
            <a:endParaRPr lang="en-US" sz="1800">
              <a:solidFill>
                <a:schemeClr val="tx1"/>
              </a:solidFill>
            </a:endParaRPr>
          </a:p>
        </p:txBody>
      </p:sp>
      <p:sp>
        <p:nvSpPr>
          <p:cNvPr id="33806" name="AutoShape 14">
            <a:hlinkClick r:id="" action="ppaction://noaction" highlightClick="1"/>
          </p:cNvPr>
          <p:cNvSpPr>
            <a:spLocks noChangeArrowheads="1"/>
          </p:cNvSpPr>
          <p:nvPr/>
        </p:nvSpPr>
        <p:spPr bwMode="auto">
          <a:xfrm>
            <a:off x="6248400" y="2209800"/>
            <a:ext cx="533400" cy="304800"/>
          </a:xfrm>
          <a:prstGeom prst="actionButtonForwardNext">
            <a:avLst/>
          </a:prstGeom>
          <a:solidFill>
            <a:schemeClr val="accent1"/>
          </a:solidFill>
          <a:ln w="9525">
            <a:noFill/>
            <a:miter lim="800000"/>
            <a:headEnd/>
            <a:tailEnd/>
          </a:ln>
        </p:spPr>
        <p:txBody>
          <a:bodyPr wrap="none" anchor="ctr"/>
          <a:lstStyle/>
          <a:p>
            <a:endParaRPr lang="en-US" sz="1800">
              <a:solidFill>
                <a:schemeClr val="tx1"/>
              </a:solidFill>
            </a:endParaRPr>
          </a:p>
        </p:txBody>
      </p:sp>
      <p:sp>
        <p:nvSpPr>
          <p:cNvPr id="33807" name="WordArt 15"/>
          <p:cNvSpPr>
            <a:spLocks noChangeArrowheads="1" noChangeShapeType="1" noTextEdit="1"/>
          </p:cNvSpPr>
          <p:nvPr/>
        </p:nvSpPr>
        <p:spPr bwMode="auto">
          <a:xfrm>
            <a:off x="5181600" y="2057400"/>
            <a:ext cx="3810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33809" name="WordArt 17"/>
          <p:cNvSpPr>
            <a:spLocks noChangeArrowheads="1" noChangeShapeType="1" noTextEdit="1"/>
          </p:cNvSpPr>
          <p:nvPr/>
        </p:nvSpPr>
        <p:spPr bwMode="auto">
          <a:xfrm>
            <a:off x="6248400" y="1143000"/>
            <a:ext cx="3810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33810" name="WordArt 18"/>
          <p:cNvSpPr>
            <a:spLocks noChangeArrowheads="1" noChangeShapeType="1" noTextEdit="1"/>
          </p:cNvSpPr>
          <p:nvPr/>
        </p:nvSpPr>
        <p:spPr bwMode="auto">
          <a:xfrm>
            <a:off x="5181600" y="1981200"/>
            <a:ext cx="3810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33811" name="WordArt 19"/>
          <p:cNvSpPr>
            <a:spLocks noChangeArrowheads="1" noChangeShapeType="1" noTextEdit="1"/>
          </p:cNvSpPr>
          <p:nvPr/>
        </p:nvSpPr>
        <p:spPr bwMode="auto">
          <a:xfrm>
            <a:off x="6248400" y="1100138"/>
            <a:ext cx="3810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33812" name="WordArt 20"/>
          <p:cNvSpPr>
            <a:spLocks noChangeArrowheads="1" noChangeShapeType="1" noTextEdit="1"/>
          </p:cNvSpPr>
          <p:nvPr/>
        </p:nvSpPr>
        <p:spPr bwMode="auto">
          <a:xfrm>
            <a:off x="5257800" y="3429000"/>
            <a:ext cx="3048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33813" name="WordArt 21"/>
          <p:cNvSpPr>
            <a:spLocks noChangeArrowheads="1" noChangeShapeType="1" noTextEdit="1"/>
          </p:cNvSpPr>
          <p:nvPr/>
        </p:nvSpPr>
        <p:spPr bwMode="auto">
          <a:xfrm>
            <a:off x="5257800" y="3462338"/>
            <a:ext cx="3048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33814" name="WordArt 22"/>
          <p:cNvSpPr>
            <a:spLocks noChangeArrowheads="1" noChangeShapeType="1" noTextEdit="1"/>
          </p:cNvSpPr>
          <p:nvPr/>
        </p:nvSpPr>
        <p:spPr bwMode="auto">
          <a:xfrm>
            <a:off x="8077200" y="1143000"/>
            <a:ext cx="3048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33815" name="WordArt 23"/>
          <p:cNvSpPr>
            <a:spLocks noChangeArrowheads="1" noChangeShapeType="1" noTextEdit="1"/>
          </p:cNvSpPr>
          <p:nvPr/>
        </p:nvSpPr>
        <p:spPr bwMode="auto">
          <a:xfrm>
            <a:off x="8077200" y="1143000"/>
            <a:ext cx="3048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33816" name="AutoShape 24">
            <a:hlinkClick r:id="" action="ppaction://noaction" highlightClick="1"/>
          </p:cNvPr>
          <p:cNvSpPr>
            <a:spLocks noChangeArrowheads="1"/>
          </p:cNvSpPr>
          <p:nvPr/>
        </p:nvSpPr>
        <p:spPr bwMode="auto">
          <a:xfrm>
            <a:off x="7848600" y="2209800"/>
            <a:ext cx="533400" cy="304800"/>
          </a:xfrm>
          <a:prstGeom prst="actionButtonForwardNext">
            <a:avLst/>
          </a:prstGeom>
          <a:solidFill>
            <a:schemeClr val="accent1"/>
          </a:solidFill>
          <a:ln w="9525">
            <a:noFill/>
            <a:miter lim="800000"/>
            <a:headEnd/>
            <a:tailEnd/>
          </a:ln>
        </p:spPr>
        <p:txBody>
          <a:bodyPr wrap="none" anchor="ctr"/>
          <a:lstStyle/>
          <a:p>
            <a:endParaRPr lang="en-US" sz="1800">
              <a:solidFill>
                <a:schemeClr val="tx1"/>
              </a:solidFill>
            </a:endParaRPr>
          </a:p>
        </p:txBody>
      </p:sp>
      <p:sp>
        <p:nvSpPr>
          <p:cNvPr id="33817" name="AutoShape 25">
            <a:hlinkClick r:id="" action="ppaction://noaction" highlightClick="1"/>
          </p:cNvPr>
          <p:cNvSpPr>
            <a:spLocks noChangeArrowheads="1"/>
          </p:cNvSpPr>
          <p:nvPr/>
        </p:nvSpPr>
        <p:spPr bwMode="auto">
          <a:xfrm>
            <a:off x="6248400" y="3657600"/>
            <a:ext cx="533400" cy="304800"/>
          </a:xfrm>
          <a:prstGeom prst="actionButtonForwardNext">
            <a:avLst/>
          </a:prstGeom>
          <a:solidFill>
            <a:schemeClr val="accent1"/>
          </a:solidFill>
          <a:ln w="9525">
            <a:noFill/>
            <a:miter lim="800000"/>
            <a:headEnd/>
            <a:tailEnd/>
          </a:ln>
        </p:spPr>
        <p:txBody>
          <a:bodyPr wrap="none" anchor="ctr"/>
          <a:lstStyle/>
          <a:p>
            <a:endParaRPr lang="en-US" sz="1800">
              <a:solidFill>
                <a:schemeClr val="tx1"/>
              </a:solidFill>
            </a:endParaRPr>
          </a:p>
        </p:txBody>
      </p:sp>
      <p:sp>
        <p:nvSpPr>
          <p:cNvPr id="33818" name="AutoShape 26">
            <a:hlinkClick r:id="" action="ppaction://noaction" highlightClick="1"/>
          </p:cNvPr>
          <p:cNvSpPr>
            <a:spLocks noChangeArrowheads="1"/>
          </p:cNvSpPr>
          <p:nvPr/>
        </p:nvSpPr>
        <p:spPr bwMode="auto">
          <a:xfrm>
            <a:off x="7848600" y="3657600"/>
            <a:ext cx="533400" cy="304800"/>
          </a:xfrm>
          <a:prstGeom prst="actionButtonForwardNext">
            <a:avLst/>
          </a:prstGeom>
          <a:solidFill>
            <a:schemeClr val="accent1"/>
          </a:solidFill>
          <a:ln w="9525">
            <a:noFill/>
            <a:miter lim="800000"/>
            <a:headEnd/>
            <a:tailEnd/>
          </a:ln>
        </p:spPr>
        <p:txBody>
          <a:bodyPr wrap="none" anchor="ctr"/>
          <a:lstStyle/>
          <a:p>
            <a:endParaRPr lang="en-US" sz="1800">
              <a:solidFill>
                <a:schemeClr val="tx1"/>
              </a:solidFill>
            </a:endParaRPr>
          </a:p>
        </p:txBody>
      </p:sp>
      <p:sp>
        <p:nvSpPr>
          <p:cNvPr id="33824" name="AutoShape 32">
            <a:hlinkClick r:id="" action="ppaction://hlinkshowjump?jump=nextslide" highlightClick="1"/>
          </p:cNvPr>
          <p:cNvSpPr>
            <a:spLocks noChangeArrowheads="1"/>
          </p:cNvSpPr>
          <p:nvPr/>
        </p:nvSpPr>
        <p:spPr bwMode="auto">
          <a:xfrm>
            <a:off x="7620000" y="6248400"/>
            <a:ext cx="1447800" cy="533400"/>
          </a:xfrm>
          <a:prstGeom prst="actionButtonBlank">
            <a:avLst/>
          </a:prstGeom>
          <a:solidFill>
            <a:srgbClr val="FF6600"/>
          </a:solidFill>
          <a:ln w="9525">
            <a:noFill/>
            <a:miter lim="800000"/>
            <a:headEnd/>
            <a:tailEnd/>
          </a:ln>
        </p:spPr>
        <p:txBody>
          <a:bodyPr wrap="none" anchor="ctr"/>
          <a:lstStyle/>
          <a:p>
            <a:pPr algn="ctr"/>
            <a:r>
              <a:rPr lang="en-US" sz="1600" b="1"/>
              <a:t>NEXT</a:t>
            </a:r>
          </a:p>
        </p:txBody>
      </p:sp>
      <p:sp>
        <p:nvSpPr>
          <p:cNvPr id="42010" name="AutoShape 10">
            <a:hlinkClick r:id="rId3"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42011" name="TextBox 26"/>
          <p:cNvSpPr txBox="1">
            <a:spLocks noChangeArrowheads="1"/>
          </p:cNvSpPr>
          <p:nvPr/>
        </p:nvSpPr>
        <p:spPr bwMode="auto">
          <a:xfrm>
            <a:off x="6477000" y="4191000"/>
            <a:ext cx="1676400" cy="523875"/>
          </a:xfrm>
          <a:prstGeom prst="rect">
            <a:avLst/>
          </a:prstGeom>
          <a:noFill/>
          <a:ln w="9525">
            <a:noFill/>
            <a:miter lim="800000"/>
            <a:headEnd/>
            <a:tailEnd/>
          </a:ln>
        </p:spPr>
        <p:txBody>
          <a:bodyPr>
            <a:spAutoFit/>
          </a:bodyPr>
          <a:lstStyle/>
          <a:p>
            <a:r>
              <a:rPr lang="en-US">
                <a:solidFill>
                  <a:schemeClr val="tx1"/>
                </a:solidFill>
              </a:rPr>
              <a:t>H = healthy</a:t>
            </a:r>
          </a:p>
          <a:p>
            <a:r>
              <a:rPr lang="en-US">
                <a:solidFill>
                  <a:schemeClr val="tx1"/>
                </a:solidFill>
              </a:rPr>
              <a:t>h = cystic fibrosis</a:t>
            </a:r>
          </a:p>
        </p:txBody>
      </p:sp>
      <p:sp>
        <p:nvSpPr>
          <p:cNvPr id="28" name="Rectangle 27">
            <a:hlinkClick r:id="" action="ppaction://hlinkshowjump?jump=previousslide"/>
          </p:cNvPr>
          <p:cNvSpPr/>
          <p:nvPr/>
        </p:nvSpPr>
        <p:spPr>
          <a:xfrm>
            <a:off x="76200" y="76200"/>
            <a:ext cx="762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Back</a:t>
            </a:r>
            <a:endParaRPr lang="en-US" sz="1600" b="1"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3804"/>
                    </p:tgtEl>
                  </p:cond>
                </p:stCondLst>
                <p:endSync evt="end" delay="0">
                  <p:rtn val="all"/>
                </p:endSync>
                <p:childTnLst>
                  <p:par>
                    <p:cTn id="3" fill="hold">
                      <p:stCondLst>
                        <p:cond delay="0"/>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1.38778E-17 -1.48148E-6 L 0.64583 -0.05787 " pathEditMode="relative" rAng="0" ptsTypes="AA">
                                      <p:cBhvr>
                                        <p:cTn id="6" dur="2000" fill="hold"/>
                                        <p:tgtEl>
                                          <p:spTgt spid="33800"/>
                                        </p:tgtEl>
                                        <p:attrNameLst>
                                          <p:attrName>ppt_x</p:attrName>
                                          <p:attrName>ppt_y</p:attrName>
                                        </p:attrNameLst>
                                      </p:cBhvr>
                                      <p:rCtr x="323" y="-29"/>
                                    </p:animMotion>
                                  </p:childTnLst>
                                </p:cTn>
                              </p:par>
                              <p:par>
                                <p:cTn id="7" presetID="63" presetClass="path" presetSubtype="0" accel="50000" decel="50000" fill="hold" grpId="0" nodeType="withEffect">
                                  <p:stCondLst>
                                    <p:cond delay="0"/>
                                  </p:stCondLst>
                                  <p:childTnLst>
                                    <p:animMotion origin="layout" path="M 0 -1.48148E-6 L 0.76667 -0.05787 " pathEditMode="relative" rAng="0" ptsTypes="AA">
                                      <p:cBhvr>
                                        <p:cTn id="8" dur="2000" fill="hold"/>
                                        <p:tgtEl>
                                          <p:spTgt spid="33802"/>
                                        </p:tgtEl>
                                        <p:attrNameLst>
                                          <p:attrName>ppt_x</p:attrName>
                                          <p:attrName>ppt_y</p:attrName>
                                        </p:attrNameLst>
                                      </p:cBhvr>
                                      <p:rCtr x="383" y="-29"/>
                                    </p:animMotion>
                                  </p:childTnLst>
                                </p:cTn>
                              </p:par>
                            </p:childTnLst>
                          </p:cTn>
                        </p:par>
                        <p:par>
                          <p:cTn id="9" fill="hold">
                            <p:stCondLst>
                              <p:cond delay="2000"/>
                            </p:stCondLst>
                            <p:childTnLst>
                              <p:par>
                                <p:cTn id="10" presetID="1" presetClass="exit" presetSubtype="0" fill="hold" grpId="0" nodeType="afterEffect">
                                  <p:stCondLst>
                                    <p:cond delay="0"/>
                                  </p:stCondLst>
                                  <p:childTnLst>
                                    <p:set>
                                      <p:cBhvr>
                                        <p:cTn id="11" dur="1" fill="hold">
                                          <p:stCondLst>
                                            <p:cond delay="0"/>
                                          </p:stCondLst>
                                        </p:cTn>
                                        <p:tgtEl>
                                          <p:spTgt spid="33804"/>
                                        </p:tgtEl>
                                        <p:attrNameLst>
                                          <p:attrName>style.visibility</p:attrName>
                                        </p:attrNameLst>
                                      </p:cBhvr>
                                      <p:to>
                                        <p:strVal val="hidden"/>
                                      </p:to>
                                    </p:set>
                                  </p:childTnLst>
                                </p:cTn>
                              </p:par>
                              <p:par>
                                <p:cTn id="12" presetID="1" presetClass="entr" presetSubtype="0" fill="hold" grpId="1" nodeType="withEffect">
                                  <p:stCondLst>
                                    <p:cond delay="0"/>
                                  </p:stCondLst>
                                  <p:childTnLst>
                                    <p:set>
                                      <p:cBhvr>
                                        <p:cTn id="13" dur="1" fill="hold">
                                          <p:stCondLst>
                                            <p:cond delay="0"/>
                                          </p:stCondLst>
                                        </p:cTn>
                                        <p:tgtEl>
                                          <p:spTgt spid="33805"/>
                                        </p:tgtEl>
                                        <p:attrNameLst>
                                          <p:attrName>style.visibility</p:attrName>
                                        </p:attrNameLst>
                                      </p:cBhvr>
                                      <p:to>
                                        <p:strVal val="visible"/>
                                      </p:to>
                                    </p:set>
                                  </p:childTnLst>
                                </p:cTn>
                              </p:par>
                            </p:childTnLst>
                          </p:cTn>
                        </p:par>
                      </p:childTnLst>
                    </p:cTn>
                  </p:par>
                </p:childTnLst>
              </p:cTn>
              <p:nextCondLst>
                <p:cond evt="onClick" delay="0">
                  <p:tgtEl>
                    <p:spTgt spid="33804"/>
                  </p:tgtEl>
                </p:cond>
              </p:nextCondLst>
            </p:seq>
            <p:seq concurrent="1" nextAc="seek">
              <p:cTn id="14" restart="whenNotActive" fill="hold" evtFilter="cancelBubble" nodeType="interactiveSeq">
                <p:stCondLst>
                  <p:cond evt="onClick" delay="0">
                    <p:tgtEl>
                      <p:spTgt spid="33805"/>
                    </p:tgtEl>
                  </p:cond>
                </p:stCondLst>
                <p:endSync evt="end" delay="0">
                  <p:rtn val="all"/>
                </p:endSync>
                <p:childTnLst>
                  <p:par>
                    <p:cTn id="15" fill="hold">
                      <p:stCondLst>
                        <p:cond delay="0"/>
                      </p:stCondLst>
                      <p:childTnLst>
                        <p:par>
                          <p:cTn id="16" fill="hold">
                            <p:stCondLst>
                              <p:cond delay="0"/>
                            </p:stCondLst>
                            <p:childTnLst>
                              <p:par>
                                <p:cTn id="17" presetID="63" presetClass="path" presetSubtype="0" accel="50000" decel="50000" fill="hold" grpId="0" nodeType="clickEffect">
                                  <p:stCondLst>
                                    <p:cond delay="0"/>
                                  </p:stCondLst>
                                  <p:childTnLst>
                                    <p:animMotion origin="layout" path="M 1.38778E-17 7.40741E-7 L 0.5375 -0.20857 " pathEditMode="relative" rAng="0" ptsTypes="AA">
                                      <p:cBhvr>
                                        <p:cTn id="18" dur="2000" fill="hold"/>
                                        <p:tgtEl>
                                          <p:spTgt spid="33801"/>
                                        </p:tgtEl>
                                        <p:attrNameLst>
                                          <p:attrName>ppt_x</p:attrName>
                                          <p:attrName>ppt_y</p:attrName>
                                        </p:attrNameLst>
                                      </p:cBhvr>
                                      <p:rCtr x="269" y="-104"/>
                                    </p:animMotion>
                                  </p:childTnLst>
                                </p:cTn>
                              </p:par>
                              <p:par>
                                <p:cTn id="19" presetID="63" presetClass="path" presetSubtype="0" accel="50000" decel="50000" fill="hold" grpId="0" nodeType="withEffect">
                                  <p:stCondLst>
                                    <p:cond delay="0"/>
                                  </p:stCondLst>
                                  <p:childTnLst>
                                    <p:animMotion origin="layout" path="M 3.33333E-6 7.40741E-7 L 0.48333 -0.01968 " pathEditMode="relative" rAng="0" ptsTypes="AA">
                                      <p:cBhvr>
                                        <p:cTn id="20" dur="2000" fill="hold"/>
                                        <p:tgtEl>
                                          <p:spTgt spid="33803"/>
                                        </p:tgtEl>
                                        <p:attrNameLst>
                                          <p:attrName>ppt_x</p:attrName>
                                          <p:attrName>ppt_y</p:attrName>
                                        </p:attrNameLst>
                                      </p:cBhvr>
                                      <p:rCtr x="242" y="-10"/>
                                    </p:animMotion>
                                  </p:childTnLst>
                                </p:cTn>
                              </p:par>
                            </p:childTnLst>
                          </p:cTn>
                        </p:par>
                        <p:par>
                          <p:cTn id="21" fill="hold">
                            <p:stCondLst>
                              <p:cond delay="2000"/>
                            </p:stCondLst>
                            <p:childTnLst>
                              <p:par>
                                <p:cTn id="22" presetID="1" presetClass="exit" presetSubtype="0" fill="hold" grpId="0" nodeType="afterEffect">
                                  <p:stCondLst>
                                    <p:cond delay="0"/>
                                  </p:stCondLst>
                                  <p:childTnLst>
                                    <p:set>
                                      <p:cBhvr>
                                        <p:cTn id="23" dur="1" fill="hold">
                                          <p:stCondLst>
                                            <p:cond delay="0"/>
                                          </p:stCondLst>
                                        </p:cTn>
                                        <p:tgtEl>
                                          <p:spTgt spid="33805"/>
                                        </p:tgtEl>
                                        <p:attrNameLst>
                                          <p:attrName>style.visibility</p:attrName>
                                        </p:attrNameLst>
                                      </p:cBhvr>
                                      <p:to>
                                        <p:strVal val="hidden"/>
                                      </p:to>
                                    </p:set>
                                  </p:childTnLst>
                                </p:cTn>
                              </p:par>
                            </p:childTnLst>
                          </p:cTn>
                        </p:par>
                        <p:par>
                          <p:cTn id="24" fill="hold">
                            <p:stCondLst>
                              <p:cond delay="2000"/>
                            </p:stCondLst>
                            <p:childTnLst>
                              <p:par>
                                <p:cTn id="25" presetID="27" presetClass="entr" presetSubtype="0" fill="hold" nodeType="afterEffect">
                                  <p:stCondLst>
                                    <p:cond delay="0"/>
                                  </p:stCondLst>
                                  <p:iterate type="wd">
                                    <p:tmPct val="50000"/>
                                  </p:iterate>
                                  <p:childTnLst>
                                    <p:set>
                                      <p:cBhvr>
                                        <p:cTn id="26" dur="1" fill="hold">
                                          <p:stCondLst>
                                            <p:cond delay="0"/>
                                          </p:stCondLst>
                                        </p:cTn>
                                        <p:tgtEl>
                                          <p:spTgt spid="33795">
                                            <p:txEl>
                                              <p:pRg st="3" end="3"/>
                                            </p:txEl>
                                          </p:spTgt>
                                        </p:tgtEl>
                                        <p:attrNameLst>
                                          <p:attrName>style.visibility</p:attrName>
                                        </p:attrNameLst>
                                      </p:cBhvr>
                                      <p:to>
                                        <p:strVal val="visible"/>
                                      </p:to>
                                    </p:set>
                                    <p:anim calcmode="discrete" valueType="clr">
                                      <p:cBhvr override="childStyle">
                                        <p:cTn id="27" dur="80"/>
                                        <p:tgtEl>
                                          <p:spTgt spid="3379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33795">
                                            <p:txEl>
                                              <p:pRg st="3" end="3"/>
                                            </p:txEl>
                                          </p:spTgt>
                                        </p:tgtEl>
                                        <p:attrNameLst>
                                          <p:attrName>fillcolor</p:attrName>
                                        </p:attrNameLst>
                                      </p:cBhvr>
                                      <p:tavLst>
                                        <p:tav tm="0">
                                          <p:val>
                                            <p:clrVal>
                                              <a:schemeClr val="accent2"/>
                                            </p:clrVal>
                                          </p:val>
                                        </p:tav>
                                        <p:tav tm="50000">
                                          <p:val>
                                            <p:clrVal>
                                              <a:schemeClr val="hlink"/>
                                            </p:clrVal>
                                          </p:val>
                                        </p:tav>
                                      </p:tavLst>
                                    </p:anim>
                                    <p:set>
                                      <p:cBhvr>
                                        <p:cTn id="29" dur="80"/>
                                        <p:tgtEl>
                                          <p:spTgt spid="33795">
                                            <p:txEl>
                                              <p:pRg st="3" end="3"/>
                                            </p:txEl>
                                          </p:spTgt>
                                        </p:tgtEl>
                                        <p:attrNameLst>
                                          <p:attrName>fill.type</p:attrName>
                                        </p:attrNameLst>
                                      </p:cBhvr>
                                      <p:to>
                                        <p:strVal val="solid"/>
                                      </p:to>
                                    </p:set>
                                  </p:childTnLst>
                                </p:cTn>
                              </p:par>
                            </p:childTnLst>
                          </p:cTn>
                        </p:par>
                        <p:par>
                          <p:cTn id="30" fill="hold">
                            <p:stCondLst>
                              <p:cond delay="2680"/>
                            </p:stCondLst>
                            <p:childTnLst>
                              <p:par>
                                <p:cTn id="31" presetID="1" presetClass="entr" presetSubtype="0" fill="hold" grpId="1" nodeType="afterEffect">
                                  <p:stCondLst>
                                    <p:cond delay="0"/>
                                  </p:stCondLst>
                                  <p:childTnLst>
                                    <p:set>
                                      <p:cBhvr>
                                        <p:cTn id="32" dur="1" fill="hold">
                                          <p:stCondLst>
                                            <p:cond delay="0"/>
                                          </p:stCondLst>
                                        </p:cTn>
                                        <p:tgtEl>
                                          <p:spTgt spid="33806"/>
                                        </p:tgtEl>
                                        <p:attrNameLst>
                                          <p:attrName>style.visibility</p:attrName>
                                        </p:attrNameLst>
                                      </p:cBhvr>
                                      <p:to>
                                        <p:strVal val="visible"/>
                                      </p:to>
                                    </p:set>
                                  </p:childTnLst>
                                </p:cTn>
                              </p:par>
                            </p:childTnLst>
                          </p:cTn>
                        </p:par>
                      </p:childTnLst>
                    </p:cTn>
                  </p:par>
                </p:childTnLst>
              </p:cTn>
              <p:nextCondLst>
                <p:cond evt="onClick" delay="0">
                  <p:tgtEl>
                    <p:spTgt spid="33805"/>
                  </p:tgtEl>
                </p:cond>
              </p:nextCondLst>
            </p:seq>
            <p:seq concurrent="1" nextAc="seek">
              <p:cTn id="33" restart="whenNotActive" fill="hold" evtFilter="cancelBubble" nodeType="interactiveSeq">
                <p:stCondLst>
                  <p:cond evt="onClick" delay="0">
                    <p:tgtEl>
                      <p:spTgt spid="33806"/>
                    </p:tgtEl>
                  </p:cond>
                </p:stCondLst>
                <p:endSync evt="end" delay="0">
                  <p:rtn val="all"/>
                </p:endSync>
                <p:childTnLst>
                  <p:par>
                    <p:cTn id="34" fill="hold">
                      <p:stCondLst>
                        <p:cond delay="0"/>
                      </p:stCondLst>
                      <p:childTnLst>
                        <p:par>
                          <p:cTn id="35" fill="hold">
                            <p:stCondLst>
                              <p:cond delay="0"/>
                            </p:stCondLst>
                            <p:childTnLst>
                              <p:par>
                                <p:cTn id="36" presetID="3" presetClass="entr" presetSubtype="0" fill="hold" grpId="0" nodeType="clickEffect">
                                  <p:stCondLst>
                                    <p:cond delay="0"/>
                                  </p:stCondLst>
                                  <p:childTnLst>
                                    <p:set>
                                      <p:cBhvr>
                                        <p:cTn id="37" dur="1" fill="hold">
                                          <p:stCondLst>
                                            <p:cond delay="0"/>
                                          </p:stCondLst>
                                        </p:cTn>
                                        <p:tgtEl>
                                          <p:spTgt spid="33807"/>
                                        </p:tgtEl>
                                        <p:attrNameLst>
                                          <p:attrName>style.visibility</p:attrName>
                                        </p:attrNameLst>
                                      </p:cBhvr>
                                      <p:to>
                                        <p:strVal val="visible"/>
                                      </p:to>
                                    </p:set>
                                  </p:childTnLst>
                                </p:cTn>
                              </p:par>
                              <p:par>
                                <p:cTn id="38" presetID="1" presetClass="exit" presetSubtype="0" fill="hold" grpId="0" nodeType="withEffect">
                                  <p:stCondLst>
                                    <p:cond delay="0"/>
                                  </p:stCondLst>
                                  <p:childTnLst>
                                    <p:set>
                                      <p:cBhvr>
                                        <p:cTn id="39" dur="1" fill="hold">
                                          <p:stCondLst>
                                            <p:cond delay="0"/>
                                          </p:stCondLst>
                                        </p:cTn>
                                        <p:tgtEl>
                                          <p:spTgt spid="33806"/>
                                        </p:tgtEl>
                                        <p:attrNameLst>
                                          <p:attrName>style.visibility</p:attrName>
                                        </p:attrNameLst>
                                      </p:cBhvr>
                                      <p:to>
                                        <p:strVal val="hidden"/>
                                      </p:to>
                                    </p:set>
                                  </p:childTnLst>
                                </p:cTn>
                              </p:par>
                            </p:childTnLst>
                          </p:cTn>
                        </p:par>
                        <p:par>
                          <p:cTn id="40" fill="hold">
                            <p:stCondLst>
                              <p:cond delay="0"/>
                            </p:stCondLst>
                            <p:childTnLst>
                              <p:par>
                                <p:cTn id="41" presetID="63" presetClass="path" presetSubtype="0" accel="50000" decel="50000" fill="hold" grpId="1" nodeType="afterEffect">
                                  <p:stCondLst>
                                    <p:cond delay="0"/>
                                  </p:stCondLst>
                                  <p:childTnLst>
                                    <p:animMotion origin="layout" path="M 0.0125 2.96296E-6 L 0.1 -0.01968 " pathEditMode="relative" rAng="0" ptsTypes="AA">
                                      <p:cBhvr>
                                        <p:cTn id="42" dur="1000" fill="hold"/>
                                        <p:tgtEl>
                                          <p:spTgt spid="33807"/>
                                        </p:tgtEl>
                                        <p:attrNameLst>
                                          <p:attrName>ppt_x</p:attrName>
                                          <p:attrName>ppt_y</p:attrName>
                                        </p:attrNameLst>
                                      </p:cBhvr>
                                      <p:rCtr x="44" y="-10"/>
                                    </p:animMotion>
                                  </p:childTnLst>
                                </p:cTn>
                              </p:par>
                            </p:childTnLst>
                          </p:cTn>
                        </p:par>
                        <p:par>
                          <p:cTn id="43" fill="hold">
                            <p:stCondLst>
                              <p:cond delay="1000"/>
                            </p:stCondLst>
                            <p:childTnLst>
                              <p:par>
                                <p:cTn id="44" presetID="3" presetClass="entr" presetSubtype="0" fill="hold" grpId="0" nodeType="afterEffect">
                                  <p:stCondLst>
                                    <p:cond delay="0"/>
                                  </p:stCondLst>
                                  <p:childTnLst>
                                    <p:set>
                                      <p:cBhvr>
                                        <p:cTn id="45" dur="1" fill="hold">
                                          <p:stCondLst>
                                            <p:cond delay="0"/>
                                          </p:stCondLst>
                                        </p:cTn>
                                        <p:tgtEl>
                                          <p:spTgt spid="33809"/>
                                        </p:tgtEl>
                                        <p:attrNameLst>
                                          <p:attrName>style.visibility</p:attrName>
                                        </p:attrNameLst>
                                      </p:cBhvr>
                                      <p:to>
                                        <p:strVal val="visible"/>
                                      </p:to>
                                    </p:set>
                                  </p:childTnLst>
                                </p:cTn>
                              </p:par>
                            </p:childTnLst>
                          </p:cTn>
                        </p:par>
                        <p:par>
                          <p:cTn id="46" fill="hold">
                            <p:stCondLst>
                              <p:cond delay="1000"/>
                            </p:stCondLst>
                            <p:childTnLst>
                              <p:par>
                                <p:cTn id="47" presetID="42" presetClass="path" presetSubtype="0" accel="50000" decel="50000" fill="hold" grpId="1" nodeType="afterEffect">
                                  <p:stCondLst>
                                    <p:cond delay="0"/>
                                  </p:stCondLst>
                                  <p:childTnLst>
                                    <p:animMotion origin="layout" path="M 3.33333E-6 0.01366 L 0.03333 0.11366 " pathEditMode="relative" rAng="0" ptsTypes="AA">
                                      <p:cBhvr>
                                        <p:cTn id="48" dur="1000" fill="hold"/>
                                        <p:tgtEl>
                                          <p:spTgt spid="33809"/>
                                        </p:tgtEl>
                                        <p:attrNameLst>
                                          <p:attrName>ppt_x</p:attrName>
                                          <p:attrName>ppt_y</p:attrName>
                                        </p:attrNameLst>
                                      </p:cBhvr>
                                      <p:rCtr x="17" y="50"/>
                                    </p:animMotion>
                                  </p:childTnLst>
                                </p:cTn>
                              </p:par>
                            </p:childTnLst>
                          </p:cTn>
                        </p:par>
                        <p:par>
                          <p:cTn id="49" fill="hold">
                            <p:stCondLst>
                              <p:cond delay="2000"/>
                            </p:stCondLst>
                            <p:childTnLst>
                              <p:par>
                                <p:cTn id="50" presetID="1" presetClass="entr" presetSubtype="0" fill="hold" grpId="1" nodeType="afterEffect">
                                  <p:stCondLst>
                                    <p:cond delay="0"/>
                                  </p:stCondLst>
                                  <p:childTnLst>
                                    <p:set>
                                      <p:cBhvr>
                                        <p:cTn id="51" dur="1" fill="hold">
                                          <p:stCondLst>
                                            <p:cond delay="0"/>
                                          </p:stCondLst>
                                        </p:cTn>
                                        <p:tgtEl>
                                          <p:spTgt spid="33816"/>
                                        </p:tgtEl>
                                        <p:attrNameLst>
                                          <p:attrName>style.visibility</p:attrName>
                                        </p:attrNameLst>
                                      </p:cBhvr>
                                      <p:to>
                                        <p:strVal val="visible"/>
                                      </p:to>
                                    </p:set>
                                  </p:childTnLst>
                                </p:cTn>
                              </p:par>
                            </p:childTnLst>
                          </p:cTn>
                        </p:par>
                      </p:childTnLst>
                    </p:cTn>
                  </p:par>
                </p:childTnLst>
              </p:cTn>
              <p:nextCondLst>
                <p:cond evt="onClick" delay="0">
                  <p:tgtEl>
                    <p:spTgt spid="33806"/>
                  </p:tgtEl>
                </p:cond>
              </p:nextCondLst>
            </p:seq>
            <p:seq concurrent="1" nextAc="seek">
              <p:cTn id="52" restart="whenNotActive" fill="hold" evtFilter="cancelBubble" nodeType="interactiveSeq">
                <p:stCondLst>
                  <p:cond evt="onClick" delay="0">
                    <p:tgtEl>
                      <p:spTgt spid="33816"/>
                    </p:tgtEl>
                  </p:cond>
                </p:stCondLst>
                <p:endSync evt="end" delay="0">
                  <p:rtn val="all"/>
                </p:endSync>
                <p:childTnLst>
                  <p:par>
                    <p:cTn id="53" fill="hold">
                      <p:stCondLst>
                        <p:cond delay="0"/>
                      </p:stCondLst>
                      <p:childTnLst>
                        <p:par>
                          <p:cTn id="54" fill="hold">
                            <p:stCondLst>
                              <p:cond delay="0"/>
                            </p:stCondLst>
                            <p:childTnLst>
                              <p:par>
                                <p:cTn id="55" presetID="3" presetClass="entr" presetSubtype="0" fill="hold" grpId="0" nodeType="clickEffect">
                                  <p:stCondLst>
                                    <p:cond delay="0"/>
                                  </p:stCondLst>
                                  <p:childTnLst>
                                    <p:set>
                                      <p:cBhvr>
                                        <p:cTn id="56" dur="1" fill="hold">
                                          <p:stCondLst>
                                            <p:cond delay="0"/>
                                          </p:stCondLst>
                                        </p:cTn>
                                        <p:tgtEl>
                                          <p:spTgt spid="33810"/>
                                        </p:tgtEl>
                                        <p:attrNameLst>
                                          <p:attrName>style.visibility</p:attrName>
                                        </p:attrNameLst>
                                      </p:cBhvr>
                                      <p:to>
                                        <p:strVal val="visible"/>
                                      </p:to>
                                    </p:set>
                                  </p:childTnLst>
                                </p:cTn>
                              </p:par>
                              <p:par>
                                <p:cTn id="57" presetID="1" presetClass="exit" presetSubtype="0" fill="hold" grpId="0" nodeType="withEffect">
                                  <p:stCondLst>
                                    <p:cond delay="0"/>
                                  </p:stCondLst>
                                  <p:childTnLst>
                                    <p:set>
                                      <p:cBhvr>
                                        <p:cTn id="58" dur="1" fill="hold">
                                          <p:stCondLst>
                                            <p:cond delay="0"/>
                                          </p:stCondLst>
                                        </p:cTn>
                                        <p:tgtEl>
                                          <p:spTgt spid="33816"/>
                                        </p:tgtEl>
                                        <p:attrNameLst>
                                          <p:attrName>style.visibility</p:attrName>
                                        </p:attrNameLst>
                                      </p:cBhvr>
                                      <p:to>
                                        <p:strVal val="hidden"/>
                                      </p:to>
                                    </p:set>
                                  </p:childTnLst>
                                </p:cTn>
                              </p:par>
                            </p:childTnLst>
                          </p:cTn>
                        </p:par>
                        <p:par>
                          <p:cTn id="59" fill="hold">
                            <p:stCondLst>
                              <p:cond delay="0"/>
                            </p:stCondLst>
                            <p:childTnLst>
                              <p:par>
                                <p:cTn id="60" presetID="63" presetClass="path" presetSubtype="0" accel="50000" decel="50000" fill="hold" grpId="1" nodeType="afterEffect">
                                  <p:stCondLst>
                                    <p:cond delay="0"/>
                                  </p:stCondLst>
                                  <p:childTnLst>
                                    <p:animMotion origin="layout" path="M 0.0125 4.07407E-6 L 0.275 -0.01968 " pathEditMode="relative" rAng="0" ptsTypes="AA">
                                      <p:cBhvr>
                                        <p:cTn id="61" dur="1000" fill="hold"/>
                                        <p:tgtEl>
                                          <p:spTgt spid="33810"/>
                                        </p:tgtEl>
                                        <p:attrNameLst>
                                          <p:attrName>ppt_x</p:attrName>
                                          <p:attrName>ppt_y</p:attrName>
                                        </p:attrNameLst>
                                      </p:cBhvr>
                                      <p:rCtr x="131" y="-10"/>
                                    </p:animMotion>
                                  </p:childTnLst>
                                </p:cTn>
                              </p:par>
                            </p:childTnLst>
                          </p:cTn>
                        </p:par>
                        <p:par>
                          <p:cTn id="62" fill="hold">
                            <p:stCondLst>
                              <p:cond delay="1000"/>
                            </p:stCondLst>
                            <p:childTnLst>
                              <p:par>
                                <p:cTn id="63" presetID="3" presetClass="entr" presetSubtype="0" fill="hold" grpId="0" nodeType="afterEffect">
                                  <p:stCondLst>
                                    <p:cond delay="0"/>
                                  </p:stCondLst>
                                  <p:childTnLst>
                                    <p:set>
                                      <p:cBhvr>
                                        <p:cTn id="64" dur="1" fill="hold">
                                          <p:stCondLst>
                                            <p:cond delay="0"/>
                                          </p:stCondLst>
                                        </p:cTn>
                                        <p:tgtEl>
                                          <p:spTgt spid="33815"/>
                                        </p:tgtEl>
                                        <p:attrNameLst>
                                          <p:attrName>style.visibility</p:attrName>
                                        </p:attrNameLst>
                                      </p:cBhvr>
                                      <p:to>
                                        <p:strVal val="visible"/>
                                      </p:to>
                                    </p:set>
                                  </p:childTnLst>
                                </p:cTn>
                              </p:par>
                            </p:childTnLst>
                          </p:cTn>
                        </p:par>
                        <p:par>
                          <p:cTn id="65" fill="hold">
                            <p:stCondLst>
                              <p:cond delay="1000"/>
                            </p:stCondLst>
                            <p:childTnLst>
                              <p:par>
                                <p:cTn id="66" presetID="42" presetClass="path" presetSubtype="0" accel="50000" decel="50000" fill="hold" grpId="1" nodeType="afterEffect">
                                  <p:stCondLst>
                                    <p:cond delay="0"/>
                                  </p:stCondLst>
                                  <p:childTnLst>
                                    <p:animMotion origin="layout" path="M 0 0.00255 L 0.00833 0.1051 " pathEditMode="relative" rAng="0" ptsTypes="AA">
                                      <p:cBhvr>
                                        <p:cTn id="67" dur="1000" fill="hold"/>
                                        <p:tgtEl>
                                          <p:spTgt spid="33815"/>
                                        </p:tgtEl>
                                        <p:attrNameLst>
                                          <p:attrName>ppt_x</p:attrName>
                                          <p:attrName>ppt_y</p:attrName>
                                        </p:attrNameLst>
                                      </p:cBhvr>
                                      <p:rCtr x="4" y="51"/>
                                    </p:animMotion>
                                  </p:childTnLst>
                                </p:cTn>
                              </p:par>
                            </p:childTnLst>
                          </p:cTn>
                        </p:par>
                        <p:par>
                          <p:cTn id="68" fill="hold">
                            <p:stCondLst>
                              <p:cond delay="2000"/>
                            </p:stCondLst>
                            <p:childTnLst>
                              <p:par>
                                <p:cTn id="69" presetID="1" presetClass="entr" presetSubtype="0" fill="hold" grpId="1" nodeType="afterEffect">
                                  <p:stCondLst>
                                    <p:cond delay="0"/>
                                  </p:stCondLst>
                                  <p:childTnLst>
                                    <p:set>
                                      <p:cBhvr>
                                        <p:cTn id="70" dur="1" fill="hold">
                                          <p:stCondLst>
                                            <p:cond delay="0"/>
                                          </p:stCondLst>
                                        </p:cTn>
                                        <p:tgtEl>
                                          <p:spTgt spid="33817"/>
                                        </p:tgtEl>
                                        <p:attrNameLst>
                                          <p:attrName>style.visibility</p:attrName>
                                        </p:attrNameLst>
                                      </p:cBhvr>
                                      <p:to>
                                        <p:strVal val="visible"/>
                                      </p:to>
                                    </p:set>
                                  </p:childTnLst>
                                </p:cTn>
                              </p:par>
                            </p:childTnLst>
                          </p:cTn>
                        </p:par>
                      </p:childTnLst>
                    </p:cTn>
                  </p:par>
                </p:childTnLst>
              </p:cTn>
              <p:nextCondLst>
                <p:cond evt="onClick" delay="0">
                  <p:tgtEl>
                    <p:spTgt spid="33816"/>
                  </p:tgtEl>
                </p:cond>
              </p:nextCondLst>
            </p:seq>
            <p:seq concurrent="1" nextAc="seek">
              <p:cTn id="71" restart="whenNotActive" fill="hold" evtFilter="cancelBubble" nodeType="interactiveSeq">
                <p:stCondLst>
                  <p:cond evt="onClick" delay="0">
                    <p:tgtEl>
                      <p:spTgt spid="33817"/>
                    </p:tgtEl>
                  </p:cond>
                </p:stCondLst>
                <p:endSync evt="end" delay="0">
                  <p:rtn val="all"/>
                </p:endSync>
                <p:childTnLst>
                  <p:par>
                    <p:cTn id="72" fill="hold">
                      <p:stCondLst>
                        <p:cond delay="0"/>
                      </p:stCondLst>
                      <p:childTnLst>
                        <p:par>
                          <p:cTn id="73" fill="hold">
                            <p:stCondLst>
                              <p:cond delay="0"/>
                            </p:stCondLst>
                            <p:childTnLst>
                              <p:par>
                                <p:cTn id="74" presetID="1" presetClass="exit" presetSubtype="0" fill="hold" grpId="0" nodeType="clickEffect">
                                  <p:stCondLst>
                                    <p:cond delay="0"/>
                                  </p:stCondLst>
                                  <p:childTnLst>
                                    <p:set>
                                      <p:cBhvr>
                                        <p:cTn id="75" dur="1" fill="hold">
                                          <p:stCondLst>
                                            <p:cond delay="0"/>
                                          </p:stCondLst>
                                        </p:cTn>
                                        <p:tgtEl>
                                          <p:spTgt spid="33817"/>
                                        </p:tgtEl>
                                        <p:attrNameLst>
                                          <p:attrName>style.visibility</p:attrName>
                                        </p:attrNameLst>
                                      </p:cBhvr>
                                      <p:to>
                                        <p:strVal val="hidden"/>
                                      </p:to>
                                    </p:set>
                                  </p:childTnLst>
                                </p:cTn>
                              </p:par>
                            </p:childTnLst>
                          </p:cTn>
                        </p:par>
                        <p:par>
                          <p:cTn id="76" fill="hold">
                            <p:stCondLst>
                              <p:cond delay="0"/>
                            </p:stCondLst>
                            <p:childTnLst>
                              <p:par>
                                <p:cTn id="77" presetID="3" presetClass="entr" presetSubtype="0" fill="hold" grpId="0" nodeType="afterEffect">
                                  <p:stCondLst>
                                    <p:cond delay="0"/>
                                  </p:stCondLst>
                                  <p:childTnLst>
                                    <p:set>
                                      <p:cBhvr>
                                        <p:cTn id="78" dur="1" fill="hold">
                                          <p:stCondLst>
                                            <p:cond delay="0"/>
                                          </p:stCondLst>
                                        </p:cTn>
                                        <p:tgtEl>
                                          <p:spTgt spid="33811"/>
                                        </p:tgtEl>
                                        <p:attrNameLst>
                                          <p:attrName>style.visibility</p:attrName>
                                        </p:attrNameLst>
                                      </p:cBhvr>
                                      <p:to>
                                        <p:strVal val="visible"/>
                                      </p:to>
                                    </p:set>
                                  </p:childTnLst>
                                </p:cTn>
                              </p:par>
                            </p:childTnLst>
                          </p:cTn>
                        </p:par>
                        <p:par>
                          <p:cTn id="79" fill="hold">
                            <p:stCondLst>
                              <p:cond delay="0"/>
                            </p:stCondLst>
                            <p:childTnLst>
                              <p:par>
                                <p:cTn id="80" presetID="42" presetClass="path" presetSubtype="0" accel="50000" decel="50000" fill="hold" grpId="1" nodeType="afterEffect">
                                  <p:stCondLst>
                                    <p:cond delay="0"/>
                                  </p:stCondLst>
                                  <p:childTnLst>
                                    <p:animMotion origin="layout" path="M 0.00417 0.0199 L -0.01667 0.28426 " pathEditMode="relative" rAng="0" ptsTypes="AA">
                                      <p:cBhvr>
                                        <p:cTn id="81" dur="1000" fill="hold"/>
                                        <p:tgtEl>
                                          <p:spTgt spid="33811"/>
                                        </p:tgtEl>
                                        <p:attrNameLst>
                                          <p:attrName>ppt_x</p:attrName>
                                          <p:attrName>ppt_y</p:attrName>
                                        </p:attrNameLst>
                                      </p:cBhvr>
                                      <p:rCtr x="-10" y="132"/>
                                    </p:animMotion>
                                  </p:childTnLst>
                                </p:cTn>
                              </p:par>
                            </p:childTnLst>
                          </p:cTn>
                        </p:par>
                        <p:par>
                          <p:cTn id="82" fill="hold">
                            <p:stCondLst>
                              <p:cond delay="1000"/>
                            </p:stCondLst>
                            <p:childTnLst>
                              <p:par>
                                <p:cTn id="83" presetID="3" presetClass="entr" presetSubtype="0" fill="hold" grpId="0" nodeType="afterEffect">
                                  <p:stCondLst>
                                    <p:cond delay="0"/>
                                  </p:stCondLst>
                                  <p:childTnLst>
                                    <p:set>
                                      <p:cBhvr>
                                        <p:cTn id="84" dur="1" fill="hold">
                                          <p:stCondLst>
                                            <p:cond delay="0"/>
                                          </p:stCondLst>
                                        </p:cTn>
                                        <p:tgtEl>
                                          <p:spTgt spid="33812"/>
                                        </p:tgtEl>
                                        <p:attrNameLst>
                                          <p:attrName>style.visibility</p:attrName>
                                        </p:attrNameLst>
                                      </p:cBhvr>
                                      <p:to>
                                        <p:strVal val="visible"/>
                                      </p:to>
                                    </p:set>
                                  </p:childTnLst>
                                </p:cTn>
                              </p:par>
                            </p:childTnLst>
                          </p:cTn>
                        </p:par>
                        <p:par>
                          <p:cTn id="85" fill="hold">
                            <p:stCondLst>
                              <p:cond delay="1000"/>
                            </p:stCondLst>
                            <p:childTnLst>
                              <p:par>
                                <p:cTn id="86" presetID="63" presetClass="path" presetSubtype="0" accel="50000" decel="50000" fill="hold" grpId="1" nodeType="afterEffect">
                                  <p:stCondLst>
                                    <p:cond delay="0"/>
                                  </p:stCondLst>
                                  <p:childTnLst>
                                    <p:animMotion origin="layout" path="M 0.00833 2.96296E-6 L 0.14166 -0.05556 " pathEditMode="relative" rAng="0" ptsTypes="AA">
                                      <p:cBhvr>
                                        <p:cTn id="87" dur="1000" fill="hold"/>
                                        <p:tgtEl>
                                          <p:spTgt spid="33812"/>
                                        </p:tgtEl>
                                        <p:attrNameLst>
                                          <p:attrName>ppt_x</p:attrName>
                                          <p:attrName>ppt_y</p:attrName>
                                        </p:attrNameLst>
                                      </p:cBhvr>
                                      <p:rCtr x="67" y="-28"/>
                                    </p:animMotion>
                                  </p:childTnLst>
                                </p:cTn>
                              </p:par>
                            </p:childTnLst>
                          </p:cTn>
                        </p:par>
                        <p:par>
                          <p:cTn id="88" fill="hold">
                            <p:stCondLst>
                              <p:cond delay="2000"/>
                            </p:stCondLst>
                            <p:childTnLst>
                              <p:par>
                                <p:cTn id="89" presetID="1" presetClass="entr" presetSubtype="0" fill="hold" grpId="1" nodeType="afterEffect">
                                  <p:stCondLst>
                                    <p:cond delay="0"/>
                                  </p:stCondLst>
                                  <p:childTnLst>
                                    <p:set>
                                      <p:cBhvr>
                                        <p:cTn id="90" dur="1" fill="hold">
                                          <p:stCondLst>
                                            <p:cond delay="0"/>
                                          </p:stCondLst>
                                        </p:cTn>
                                        <p:tgtEl>
                                          <p:spTgt spid="33818"/>
                                        </p:tgtEl>
                                        <p:attrNameLst>
                                          <p:attrName>style.visibility</p:attrName>
                                        </p:attrNameLst>
                                      </p:cBhvr>
                                      <p:to>
                                        <p:strVal val="visible"/>
                                      </p:to>
                                    </p:set>
                                  </p:childTnLst>
                                </p:cTn>
                              </p:par>
                            </p:childTnLst>
                          </p:cTn>
                        </p:par>
                      </p:childTnLst>
                    </p:cTn>
                  </p:par>
                </p:childTnLst>
              </p:cTn>
              <p:nextCondLst>
                <p:cond evt="onClick" delay="0">
                  <p:tgtEl>
                    <p:spTgt spid="33817"/>
                  </p:tgtEl>
                </p:cond>
              </p:nextCondLst>
            </p:seq>
            <p:seq concurrent="1" nextAc="seek">
              <p:cTn id="91" restart="whenNotActive" fill="hold" evtFilter="cancelBubble" nodeType="interactiveSeq">
                <p:stCondLst>
                  <p:cond evt="onClick" delay="0">
                    <p:tgtEl>
                      <p:spTgt spid="33818"/>
                    </p:tgtEl>
                  </p:cond>
                </p:stCondLst>
                <p:endSync evt="end" delay="0">
                  <p:rtn val="all"/>
                </p:endSync>
                <p:childTnLst>
                  <p:par>
                    <p:cTn id="92" fill="hold">
                      <p:stCondLst>
                        <p:cond delay="0"/>
                      </p:stCondLst>
                      <p:childTnLst>
                        <p:par>
                          <p:cTn id="93" fill="hold">
                            <p:stCondLst>
                              <p:cond delay="0"/>
                            </p:stCondLst>
                            <p:childTnLst>
                              <p:par>
                                <p:cTn id="94" presetID="1" presetClass="exit" presetSubtype="0" fill="hold" grpId="0" nodeType="clickEffect">
                                  <p:stCondLst>
                                    <p:cond delay="0"/>
                                  </p:stCondLst>
                                  <p:childTnLst>
                                    <p:set>
                                      <p:cBhvr>
                                        <p:cTn id="95" dur="1" fill="hold">
                                          <p:stCondLst>
                                            <p:cond delay="0"/>
                                          </p:stCondLst>
                                        </p:cTn>
                                        <p:tgtEl>
                                          <p:spTgt spid="33818"/>
                                        </p:tgtEl>
                                        <p:attrNameLst>
                                          <p:attrName>style.visibility</p:attrName>
                                        </p:attrNameLst>
                                      </p:cBhvr>
                                      <p:to>
                                        <p:strVal val="hidden"/>
                                      </p:to>
                                    </p:set>
                                  </p:childTnLst>
                                </p:cTn>
                              </p:par>
                            </p:childTnLst>
                          </p:cTn>
                        </p:par>
                        <p:par>
                          <p:cTn id="96" fill="hold">
                            <p:stCondLst>
                              <p:cond delay="0"/>
                            </p:stCondLst>
                            <p:childTnLst>
                              <p:par>
                                <p:cTn id="97" presetID="3" presetClass="entr" presetSubtype="0" fill="hold" grpId="0" nodeType="afterEffect">
                                  <p:stCondLst>
                                    <p:cond delay="0"/>
                                  </p:stCondLst>
                                  <p:childTnLst>
                                    <p:set>
                                      <p:cBhvr>
                                        <p:cTn id="98" dur="1" fill="hold">
                                          <p:stCondLst>
                                            <p:cond delay="0"/>
                                          </p:stCondLst>
                                        </p:cTn>
                                        <p:tgtEl>
                                          <p:spTgt spid="33813"/>
                                        </p:tgtEl>
                                        <p:attrNameLst>
                                          <p:attrName>style.visibility</p:attrName>
                                        </p:attrNameLst>
                                      </p:cBhvr>
                                      <p:to>
                                        <p:strVal val="visible"/>
                                      </p:to>
                                    </p:set>
                                  </p:childTnLst>
                                </p:cTn>
                              </p:par>
                            </p:childTnLst>
                          </p:cTn>
                        </p:par>
                        <p:par>
                          <p:cTn id="99" fill="hold">
                            <p:stCondLst>
                              <p:cond delay="0"/>
                            </p:stCondLst>
                            <p:childTnLst>
                              <p:par>
                                <p:cTn id="100" presetID="63" presetClass="path" presetSubtype="0" accel="50000" decel="50000" fill="hold" grpId="1" nodeType="afterEffect">
                                  <p:stCondLst>
                                    <p:cond delay="0"/>
                                  </p:stCondLst>
                                  <p:childTnLst>
                                    <p:animMotion origin="layout" path="M 0.00834 -0.00231 L 0.26667 -0.06018 " pathEditMode="relative" rAng="0" ptsTypes="AA">
                                      <p:cBhvr>
                                        <p:cTn id="101" dur="1000" fill="hold"/>
                                        <p:tgtEl>
                                          <p:spTgt spid="33813"/>
                                        </p:tgtEl>
                                        <p:attrNameLst>
                                          <p:attrName>ppt_x</p:attrName>
                                          <p:attrName>ppt_y</p:attrName>
                                        </p:attrNameLst>
                                      </p:cBhvr>
                                      <p:rCtr x="129" y="-29"/>
                                    </p:animMotion>
                                  </p:childTnLst>
                                </p:cTn>
                              </p:par>
                            </p:childTnLst>
                          </p:cTn>
                        </p:par>
                        <p:par>
                          <p:cTn id="102" fill="hold">
                            <p:stCondLst>
                              <p:cond delay="1000"/>
                            </p:stCondLst>
                            <p:childTnLst>
                              <p:par>
                                <p:cTn id="103" presetID="3" presetClass="entr" presetSubtype="0" fill="hold" grpId="0" nodeType="afterEffect">
                                  <p:stCondLst>
                                    <p:cond delay="0"/>
                                  </p:stCondLst>
                                  <p:childTnLst>
                                    <p:set>
                                      <p:cBhvr>
                                        <p:cTn id="104" dur="1" fill="hold">
                                          <p:stCondLst>
                                            <p:cond delay="0"/>
                                          </p:stCondLst>
                                        </p:cTn>
                                        <p:tgtEl>
                                          <p:spTgt spid="33814"/>
                                        </p:tgtEl>
                                        <p:attrNameLst>
                                          <p:attrName>style.visibility</p:attrName>
                                        </p:attrNameLst>
                                      </p:cBhvr>
                                      <p:to>
                                        <p:strVal val="visible"/>
                                      </p:to>
                                    </p:set>
                                  </p:childTnLst>
                                </p:cTn>
                              </p:par>
                            </p:childTnLst>
                          </p:cTn>
                        </p:par>
                        <p:par>
                          <p:cTn id="105" fill="hold">
                            <p:stCondLst>
                              <p:cond delay="1000"/>
                            </p:stCondLst>
                            <p:childTnLst>
                              <p:par>
                                <p:cTn id="106" presetID="42" presetClass="path" presetSubtype="0" accel="50000" decel="50000" fill="hold" grpId="1" nodeType="afterEffect">
                                  <p:stCondLst>
                                    <p:cond delay="0"/>
                                  </p:stCondLst>
                                  <p:childTnLst>
                                    <p:animMotion origin="layout" path="M 0 -0.05301 L 0 0.28033 " pathEditMode="relative" rAng="0" ptsTypes="AA">
                                      <p:cBhvr>
                                        <p:cTn id="107" dur="1000" fill="hold"/>
                                        <p:tgtEl>
                                          <p:spTgt spid="33814"/>
                                        </p:tgtEl>
                                        <p:attrNameLst>
                                          <p:attrName>ppt_x</p:attrName>
                                          <p:attrName>ppt_y</p:attrName>
                                        </p:attrNameLst>
                                      </p:cBhvr>
                                      <p:rCtr x="0" y="167"/>
                                    </p:animMotion>
                                  </p:childTnLst>
                                </p:cTn>
                              </p:par>
                            </p:childTnLst>
                          </p:cTn>
                        </p:par>
                        <p:par>
                          <p:cTn id="108" fill="hold">
                            <p:stCondLst>
                              <p:cond delay="2000"/>
                            </p:stCondLst>
                            <p:childTnLst>
                              <p:par>
                                <p:cTn id="109" presetID="9" presetClass="entr" presetSubtype="0" fill="hold" grpId="0" nodeType="afterEffect">
                                  <p:stCondLst>
                                    <p:cond delay="0"/>
                                  </p:stCondLst>
                                  <p:childTnLst>
                                    <p:set>
                                      <p:cBhvr>
                                        <p:cTn id="110" dur="1" fill="hold">
                                          <p:stCondLst>
                                            <p:cond delay="0"/>
                                          </p:stCondLst>
                                        </p:cTn>
                                        <p:tgtEl>
                                          <p:spTgt spid="33824"/>
                                        </p:tgtEl>
                                        <p:attrNameLst>
                                          <p:attrName>style.visibility</p:attrName>
                                        </p:attrNameLst>
                                      </p:cBhvr>
                                      <p:to>
                                        <p:strVal val="visible"/>
                                      </p:to>
                                    </p:set>
                                    <p:animEffect transition="in" filter="dissolve">
                                      <p:cBhvr>
                                        <p:cTn id="111" dur="500"/>
                                        <p:tgtEl>
                                          <p:spTgt spid="33824"/>
                                        </p:tgtEl>
                                      </p:cBhvr>
                                    </p:animEffect>
                                  </p:childTnLst>
                                </p:cTn>
                              </p:par>
                            </p:childTnLst>
                          </p:cTn>
                        </p:par>
                      </p:childTnLst>
                    </p:cTn>
                  </p:par>
                </p:childTnLst>
              </p:cTn>
              <p:nextCondLst>
                <p:cond evt="onClick" delay="0">
                  <p:tgtEl>
                    <p:spTgt spid="33818"/>
                  </p:tgtEl>
                </p:cond>
              </p:nextCondLst>
            </p:seq>
          </p:childTnLst>
        </p:cTn>
      </p:par>
    </p:tnLst>
    <p:bldLst>
      <p:bldP spid="33800" grpId="0" animBg="1"/>
      <p:bldP spid="33801" grpId="0" animBg="1"/>
      <p:bldP spid="33802" grpId="0" animBg="1"/>
      <p:bldP spid="33803" grpId="0" animBg="1"/>
      <p:bldP spid="33804" grpId="0" animBg="1"/>
      <p:bldP spid="33805" grpId="0" animBg="1"/>
      <p:bldP spid="33805" grpId="1" animBg="1"/>
      <p:bldP spid="33806" grpId="0" animBg="1"/>
      <p:bldP spid="33806" grpId="1" animBg="1"/>
      <p:bldP spid="33807" grpId="0" animBg="1"/>
      <p:bldP spid="33807" grpId="1" animBg="1"/>
      <p:bldP spid="33809" grpId="0" animBg="1"/>
      <p:bldP spid="33809" grpId="1" animBg="1"/>
      <p:bldP spid="33810" grpId="0" animBg="1"/>
      <p:bldP spid="33810" grpId="1" animBg="1"/>
      <p:bldP spid="33811" grpId="0" animBg="1"/>
      <p:bldP spid="33811" grpId="1" animBg="1"/>
      <p:bldP spid="33812" grpId="0" animBg="1"/>
      <p:bldP spid="33812" grpId="1" animBg="1"/>
      <p:bldP spid="33813" grpId="0" animBg="1"/>
      <p:bldP spid="33813" grpId="1" animBg="1"/>
      <p:bldP spid="33814" grpId="0" animBg="1"/>
      <p:bldP spid="33814" grpId="1" animBg="1"/>
      <p:bldP spid="33815" grpId="0" animBg="1"/>
      <p:bldP spid="33815" grpId="1" animBg="1"/>
      <p:bldP spid="33816" grpId="0" animBg="1"/>
      <p:bldP spid="33816" grpId="1" animBg="1"/>
      <p:bldP spid="33817" grpId="0" animBg="1"/>
      <p:bldP spid="33817" grpId="1" animBg="1"/>
      <p:bldP spid="33818" grpId="0" animBg="1"/>
      <p:bldP spid="33818" grpId="1" animBg="1"/>
      <p:bldP spid="338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a:xfrm>
            <a:off x="0" y="0"/>
            <a:ext cx="9144000" cy="838200"/>
          </a:xfrm>
        </p:spPr>
        <p:txBody>
          <a:bodyPr/>
          <a:lstStyle/>
          <a:p>
            <a:r>
              <a:rPr lang="en-US" sz="3000" smtClean="0"/>
              <a:t>Determining the Phenotypes</a:t>
            </a:r>
          </a:p>
        </p:txBody>
      </p:sp>
      <p:sp>
        <p:nvSpPr>
          <p:cNvPr id="34819" name="Rectangle 3"/>
          <p:cNvSpPr>
            <a:spLocks noGrp="1"/>
          </p:cNvSpPr>
          <p:nvPr>
            <p:ph type="body" idx="1"/>
          </p:nvPr>
        </p:nvSpPr>
        <p:spPr>
          <a:xfrm>
            <a:off x="0" y="4343400"/>
            <a:ext cx="9144000" cy="1524000"/>
          </a:xfrm>
        </p:spPr>
        <p:txBody>
          <a:bodyPr/>
          <a:lstStyle/>
          <a:p>
            <a:pPr>
              <a:lnSpc>
                <a:spcPct val="90000"/>
              </a:lnSpc>
              <a:buFont typeface="Arial" charset="0"/>
              <a:buNone/>
            </a:pPr>
            <a:r>
              <a:rPr lang="en-US" sz="1800" smtClean="0"/>
              <a:t>Each square represents 1 of the 4 possible gene combinations possible when parents reproduce. Click on the inside of the 4 Punnett squares to see the descriptions.</a:t>
            </a:r>
          </a:p>
          <a:p>
            <a:pPr>
              <a:lnSpc>
                <a:spcPct val="90000"/>
              </a:lnSpc>
              <a:buFont typeface="Arial" charset="0"/>
              <a:buNone/>
            </a:pPr>
            <a:endParaRPr lang="en-US" sz="1800" smtClean="0"/>
          </a:p>
          <a:p>
            <a:pPr>
              <a:lnSpc>
                <a:spcPct val="90000"/>
              </a:lnSpc>
              <a:buFont typeface="Arial" charset="0"/>
              <a:buNone/>
            </a:pPr>
            <a:r>
              <a:rPr lang="en-US" sz="1800" smtClean="0"/>
              <a:t>If the Adams’ decide to have a child, what is the probability they have a child with cystic fibrosis?</a:t>
            </a:r>
          </a:p>
        </p:txBody>
      </p:sp>
      <p:pic>
        <p:nvPicPr>
          <p:cNvPr id="43012" name="Picture 4"/>
          <p:cNvPicPr>
            <a:picLocks noChangeAspect="1" noChangeArrowheads="1"/>
          </p:cNvPicPr>
          <p:nvPr/>
        </p:nvPicPr>
        <p:blipFill>
          <a:blip r:embed="rId2" cstate="print"/>
          <a:srcRect/>
          <a:stretch>
            <a:fillRect/>
          </a:stretch>
        </p:blipFill>
        <p:spPr bwMode="auto">
          <a:xfrm>
            <a:off x="5486400" y="1481138"/>
            <a:ext cx="3505200" cy="2744787"/>
          </a:xfrm>
          <a:prstGeom prst="rect">
            <a:avLst/>
          </a:prstGeom>
          <a:noFill/>
          <a:ln w="9525">
            <a:noFill/>
            <a:miter lim="800000"/>
            <a:headEnd/>
            <a:tailEnd/>
          </a:ln>
        </p:spPr>
      </p:pic>
      <p:sp>
        <p:nvSpPr>
          <p:cNvPr id="43013" name="WordArt 5"/>
          <p:cNvSpPr>
            <a:spLocks noChangeArrowheads="1" noChangeShapeType="1" noTextEdit="1"/>
          </p:cNvSpPr>
          <p:nvPr/>
        </p:nvSpPr>
        <p:spPr bwMode="auto">
          <a:xfrm>
            <a:off x="6172200" y="990600"/>
            <a:ext cx="3810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43014" name="WordArt 6"/>
          <p:cNvSpPr>
            <a:spLocks noChangeArrowheads="1" noChangeShapeType="1" noTextEdit="1"/>
          </p:cNvSpPr>
          <p:nvPr/>
        </p:nvSpPr>
        <p:spPr bwMode="auto">
          <a:xfrm>
            <a:off x="7924800" y="990600"/>
            <a:ext cx="3048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43015" name="WordArt 7"/>
          <p:cNvSpPr>
            <a:spLocks noChangeArrowheads="1" noChangeShapeType="1" noTextEdit="1"/>
          </p:cNvSpPr>
          <p:nvPr/>
        </p:nvSpPr>
        <p:spPr bwMode="auto">
          <a:xfrm>
            <a:off x="8229600" y="1828800"/>
            <a:ext cx="3048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43016" name="WordArt 8"/>
          <p:cNvSpPr>
            <a:spLocks noChangeArrowheads="1" noChangeShapeType="1" noTextEdit="1"/>
          </p:cNvSpPr>
          <p:nvPr/>
        </p:nvSpPr>
        <p:spPr bwMode="auto">
          <a:xfrm>
            <a:off x="8153400" y="3157538"/>
            <a:ext cx="3048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43017" name="WordArt 9"/>
          <p:cNvSpPr>
            <a:spLocks noChangeArrowheads="1" noChangeShapeType="1" noTextEdit="1"/>
          </p:cNvSpPr>
          <p:nvPr/>
        </p:nvSpPr>
        <p:spPr bwMode="auto">
          <a:xfrm>
            <a:off x="7772400" y="3157538"/>
            <a:ext cx="3048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43018" name="WordArt 10"/>
          <p:cNvSpPr>
            <a:spLocks noChangeArrowheads="1" noChangeShapeType="1" noTextEdit="1"/>
          </p:cNvSpPr>
          <p:nvPr/>
        </p:nvSpPr>
        <p:spPr bwMode="auto">
          <a:xfrm>
            <a:off x="6477000" y="3157538"/>
            <a:ext cx="3048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43019" name="WordArt 11"/>
          <p:cNvSpPr>
            <a:spLocks noChangeArrowheads="1" noChangeShapeType="1" noTextEdit="1"/>
          </p:cNvSpPr>
          <p:nvPr/>
        </p:nvSpPr>
        <p:spPr bwMode="auto">
          <a:xfrm>
            <a:off x="6019800" y="1862138"/>
            <a:ext cx="3810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43020" name="WordArt 12"/>
          <p:cNvSpPr>
            <a:spLocks noChangeArrowheads="1" noChangeShapeType="1" noTextEdit="1"/>
          </p:cNvSpPr>
          <p:nvPr/>
        </p:nvSpPr>
        <p:spPr bwMode="auto">
          <a:xfrm>
            <a:off x="6477000" y="1862138"/>
            <a:ext cx="3810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43021" name="WordArt 13"/>
          <p:cNvSpPr>
            <a:spLocks noChangeArrowheads="1" noChangeShapeType="1" noTextEdit="1"/>
          </p:cNvSpPr>
          <p:nvPr/>
        </p:nvSpPr>
        <p:spPr bwMode="auto">
          <a:xfrm>
            <a:off x="7772400" y="1828800"/>
            <a:ext cx="3810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43022" name="WordArt 14"/>
          <p:cNvSpPr>
            <a:spLocks noChangeArrowheads="1" noChangeShapeType="1" noTextEdit="1"/>
          </p:cNvSpPr>
          <p:nvPr/>
        </p:nvSpPr>
        <p:spPr bwMode="auto">
          <a:xfrm>
            <a:off x="6019800" y="3157538"/>
            <a:ext cx="3810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43023" name="Text Box 15"/>
          <p:cNvSpPr txBox="1">
            <a:spLocks noChangeArrowheads="1"/>
          </p:cNvSpPr>
          <p:nvPr/>
        </p:nvSpPr>
        <p:spPr bwMode="auto">
          <a:xfrm>
            <a:off x="0" y="1371600"/>
            <a:ext cx="2133600" cy="1741488"/>
          </a:xfrm>
          <a:prstGeom prst="rect">
            <a:avLst/>
          </a:prstGeom>
          <a:noFill/>
          <a:ln w="9525">
            <a:noFill/>
            <a:miter lim="800000"/>
            <a:headEnd/>
            <a:tailEnd/>
          </a:ln>
        </p:spPr>
        <p:txBody>
          <a:bodyPr>
            <a:spAutoFit/>
          </a:bodyPr>
          <a:lstStyle/>
          <a:p>
            <a:pPr>
              <a:spcBef>
                <a:spcPct val="50000"/>
              </a:spcBef>
            </a:pPr>
            <a:r>
              <a:rPr lang="en-US" sz="1800">
                <a:solidFill>
                  <a:schemeClr val="tx1"/>
                </a:solidFill>
              </a:rPr>
              <a:t>Key:</a:t>
            </a:r>
          </a:p>
          <a:p>
            <a:pPr>
              <a:spcBef>
                <a:spcPct val="50000"/>
              </a:spcBef>
            </a:pPr>
            <a:r>
              <a:rPr lang="en-US" sz="1800">
                <a:solidFill>
                  <a:schemeClr val="tx1"/>
                </a:solidFill>
              </a:rPr>
              <a:t>H = dominant healthy</a:t>
            </a:r>
          </a:p>
          <a:p>
            <a:pPr>
              <a:spcBef>
                <a:spcPct val="50000"/>
              </a:spcBef>
            </a:pPr>
            <a:r>
              <a:rPr lang="en-US" sz="1800">
                <a:solidFill>
                  <a:schemeClr val="tx1"/>
                </a:solidFill>
              </a:rPr>
              <a:t>h = recessive cystic fibrosis</a:t>
            </a:r>
          </a:p>
        </p:txBody>
      </p:sp>
      <p:sp>
        <p:nvSpPr>
          <p:cNvPr id="43024" name="WordArt 16"/>
          <p:cNvSpPr>
            <a:spLocks noChangeArrowheads="1" noChangeShapeType="1" noTextEdit="1"/>
          </p:cNvSpPr>
          <p:nvPr/>
        </p:nvSpPr>
        <p:spPr bwMode="auto">
          <a:xfrm>
            <a:off x="5029200" y="2090738"/>
            <a:ext cx="3810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43025" name="WordArt 17"/>
          <p:cNvSpPr>
            <a:spLocks noChangeArrowheads="1" noChangeShapeType="1" noTextEdit="1"/>
          </p:cNvSpPr>
          <p:nvPr/>
        </p:nvSpPr>
        <p:spPr bwMode="auto">
          <a:xfrm>
            <a:off x="5105400" y="3309938"/>
            <a:ext cx="3048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34834" name="Rectangle 18"/>
          <p:cNvSpPr>
            <a:spLocks noChangeArrowheads="1"/>
          </p:cNvSpPr>
          <p:nvPr/>
        </p:nvSpPr>
        <p:spPr bwMode="auto">
          <a:xfrm>
            <a:off x="5715000" y="2362200"/>
            <a:ext cx="1447800" cy="457200"/>
          </a:xfrm>
          <a:prstGeom prst="rect">
            <a:avLst/>
          </a:prstGeom>
          <a:noFill/>
          <a:ln w="9525">
            <a:noFill/>
            <a:miter lim="800000"/>
            <a:headEnd/>
            <a:tailEnd/>
          </a:ln>
        </p:spPr>
        <p:txBody>
          <a:bodyPr wrap="none" anchor="ctr"/>
          <a:lstStyle/>
          <a:p>
            <a:pPr algn="ctr"/>
            <a:r>
              <a:rPr lang="en-US" sz="1200">
                <a:solidFill>
                  <a:schemeClr val="tx1"/>
                </a:solidFill>
              </a:rPr>
              <a:t>Homozygous</a:t>
            </a:r>
          </a:p>
          <a:p>
            <a:pPr algn="ctr"/>
            <a:r>
              <a:rPr lang="en-US" sz="1200">
                <a:solidFill>
                  <a:schemeClr val="tx1"/>
                </a:solidFill>
              </a:rPr>
              <a:t>dominant healthy</a:t>
            </a:r>
          </a:p>
        </p:txBody>
      </p:sp>
      <p:sp>
        <p:nvSpPr>
          <p:cNvPr id="34835" name="Rectangle 19"/>
          <p:cNvSpPr>
            <a:spLocks noChangeArrowheads="1"/>
          </p:cNvSpPr>
          <p:nvPr/>
        </p:nvSpPr>
        <p:spPr bwMode="auto">
          <a:xfrm>
            <a:off x="5638800" y="3733800"/>
            <a:ext cx="1447800" cy="457200"/>
          </a:xfrm>
          <a:prstGeom prst="rect">
            <a:avLst/>
          </a:prstGeom>
          <a:noFill/>
          <a:ln w="9525">
            <a:noFill/>
            <a:miter lim="800000"/>
            <a:headEnd/>
            <a:tailEnd/>
          </a:ln>
        </p:spPr>
        <p:txBody>
          <a:bodyPr wrap="none" anchor="ctr"/>
          <a:lstStyle/>
          <a:p>
            <a:pPr algn="ctr"/>
            <a:r>
              <a:rPr lang="en-US" sz="1200">
                <a:solidFill>
                  <a:schemeClr val="tx1"/>
                </a:solidFill>
              </a:rPr>
              <a:t>Heterozygous healthy/</a:t>
            </a:r>
          </a:p>
          <a:p>
            <a:pPr algn="ctr"/>
            <a:r>
              <a:rPr lang="en-US" sz="1200">
                <a:solidFill>
                  <a:schemeClr val="tx1"/>
                </a:solidFill>
              </a:rPr>
              <a:t>Carrier of C.F.</a:t>
            </a:r>
          </a:p>
        </p:txBody>
      </p:sp>
      <p:sp>
        <p:nvSpPr>
          <p:cNvPr id="34836" name="Rectangle 20"/>
          <p:cNvSpPr>
            <a:spLocks noChangeArrowheads="1"/>
          </p:cNvSpPr>
          <p:nvPr/>
        </p:nvSpPr>
        <p:spPr bwMode="auto">
          <a:xfrm>
            <a:off x="7391400" y="2362200"/>
            <a:ext cx="1447800" cy="457200"/>
          </a:xfrm>
          <a:prstGeom prst="rect">
            <a:avLst/>
          </a:prstGeom>
          <a:noFill/>
          <a:ln w="9525">
            <a:noFill/>
            <a:miter lim="800000"/>
            <a:headEnd/>
            <a:tailEnd/>
          </a:ln>
        </p:spPr>
        <p:txBody>
          <a:bodyPr wrap="none" anchor="ctr"/>
          <a:lstStyle/>
          <a:p>
            <a:pPr algn="ctr"/>
            <a:r>
              <a:rPr lang="en-US" sz="1200">
                <a:solidFill>
                  <a:schemeClr val="tx1"/>
                </a:solidFill>
              </a:rPr>
              <a:t>Heterozygous healthy/</a:t>
            </a:r>
          </a:p>
          <a:p>
            <a:pPr algn="ctr"/>
            <a:r>
              <a:rPr lang="en-US" sz="1200">
                <a:solidFill>
                  <a:schemeClr val="tx1"/>
                </a:solidFill>
              </a:rPr>
              <a:t>Carrier of C.F.</a:t>
            </a:r>
          </a:p>
        </p:txBody>
      </p:sp>
      <p:sp>
        <p:nvSpPr>
          <p:cNvPr id="34837" name="Rectangle 21"/>
          <p:cNvSpPr>
            <a:spLocks noChangeArrowheads="1"/>
          </p:cNvSpPr>
          <p:nvPr/>
        </p:nvSpPr>
        <p:spPr bwMode="auto">
          <a:xfrm>
            <a:off x="7391400" y="3733800"/>
            <a:ext cx="1447800" cy="457200"/>
          </a:xfrm>
          <a:prstGeom prst="rect">
            <a:avLst/>
          </a:prstGeom>
          <a:noFill/>
          <a:ln w="9525">
            <a:noFill/>
            <a:miter lim="800000"/>
            <a:headEnd/>
            <a:tailEnd/>
          </a:ln>
        </p:spPr>
        <p:txBody>
          <a:bodyPr wrap="none" anchor="ctr"/>
          <a:lstStyle/>
          <a:p>
            <a:pPr algn="ctr"/>
            <a:r>
              <a:rPr lang="en-US" sz="1200">
                <a:solidFill>
                  <a:schemeClr val="tx1"/>
                </a:solidFill>
              </a:rPr>
              <a:t>Homozygous recessive</a:t>
            </a:r>
          </a:p>
          <a:p>
            <a:pPr algn="ctr"/>
            <a:r>
              <a:rPr lang="en-US" sz="1200">
                <a:solidFill>
                  <a:schemeClr val="tx1"/>
                </a:solidFill>
              </a:rPr>
              <a:t>cystic fibrosis</a:t>
            </a:r>
          </a:p>
        </p:txBody>
      </p:sp>
      <p:sp>
        <p:nvSpPr>
          <p:cNvPr id="34838" name="AutoShape 22">
            <a:hlinkClick r:id="" action="ppaction://noaction" highlightClick="1"/>
          </p:cNvPr>
          <p:cNvSpPr>
            <a:spLocks noChangeArrowheads="1"/>
          </p:cNvSpPr>
          <p:nvPr/>
        </p:nvSpPr>
        <p:spPr bwMode="auto">
          <a:xfrm>
            <a:off x="5562600" y="2438400"/>
            <a:ext cx="1600200" cy="304800"/>
          </a:xfrm>
          <a:prstGeom prst="actionButtonBlank">
            <a:avLst/>
          </a:prstGeom>
          <a:solidFill>
            <a:srgbClr val="969696"/>
          </a:solidFill>
          <a:ln w="9525">
            <a:noFill/>
            <a:miter lim="800000"/>
            <a:headEnd/>
            <a:tailEnd/>
          </a:ln>
        </p:spPr>
        <p:txBody>
          <a:bodyPr wrap="none" anchor="ctr"/>
          <a:lstStyle/>
          <a:p>
            <a:pPr algn="ctr"/>
            <a:r>
              <a:rPr lang="en-US" sz="1800">
                <a:solidFill>
                  <a:schemeClr val="tx1"/>
                </a:solidFill>
              </a:rPr>
              <a:t>click</a:t>
            </a:r>
          </a:p>
        </p:txBody>
      </p:sp>
      <p:sp>
        <p:nvSpPr>
          <p:cNvPr id="34839" name="AutoShape 23">
            <a:hlinkClick r:id="" action="ppaction://noaction" highlightClick="1"/>
          </p:cNvPr>
          <p:cNvSpPr>
            <a:spLocks noChangeArrowheads="1"/>
          </p:cNvSpPr>
          <p:nvPr/>
        </p:nvSpPr>
        <p:spPr bwMode="auto">
          <a:xfrm>
            <a:off x="7315200" y="2438400"/>
            <a:ext cx="1600200" cy="304800"/>
          </a:xfrm>
          <a:prstGeom prst="actionButtonBlank">
            <a:avLst/>
          </a:prstGeom>
          <a:solidFill>
            <a:srgbClr val="969696"/>
          </a:solidFill>
          <a:ln w="9525">
            <a:noFill/>
            <a:miter lim="800000"/>
            <a:headEnd/>
            <a:tailEnd/>
          </a:ln>
        </p:spPr>
        <p:txBody>
          <a:bodyPr wrap="none" anchor="ctr"/>
          <a:lstStyle/>
          <a:p>
            <a:pPr algn="ctr"/>
            <a:r>
              <a:rPr lang="en-US" sz="1800">
                <a:solidFill>
                  <a:schemeClr val="tx1"/>
                </a:solidFill>
              </a:rPr>
              <a:t>click</a:t>
            </a:r>
          </a:p>
        </p:txBody>
      </p:sp>
      <p:sp>
        <p:nvSpPr>
          <p:cNvPr id="34840" name="AutoShape 24">
            <a:hlinkClick r:id="" action="ppaction://noaction" highlightClick="1"/>
          </p:cNvPr>
          <p:cNvSpPr>
            <a:spLocks noChangeArrowheads="1"/>
          </p:cNvSpPr>
          <p:nvPr/>
        </p:nvSpPr>
        <p:spPr bwMode="auto">
          <a:xfrm>
            <a:off x="5562600" y="3733800"/>
            <a:ext cx="1600200" cy="381000"/>
          </a:xfrm>
          <a:prstGeom prst="actionButtonBlank">
            <a:avLst/>
          </a:prstGeom>
          <a:solidFill>
            <a:srgbClr val="969696"/>
          </a:solidFill>
          <a:ln w="9525">
            <a:noFill/>
            <a:miter lim="800000"/>
            <a:headEnd/>
            <a:tailEnd/>
          </a:ln>
        </p:spPr>
        <p:txBody>
          <a:bodyPr wrap="none" anchor="ctr"/>
          <a:lstStyle/>
          <a:p>
            <a:pPr algn="ctr"/>
            <a:r>
              <a:rPr lang="en-US" sz="1800">
                <a:solidFill>
                  <a:schemeClr val="tx1"/>
                </a:solidFill>
              </a:rPr>
              <a:t>click</a:t>
            </a:r>
          </a:p>
        </p:txBody>
      </p:sp>
      <p:sp>
        <p:nvSpPr>
          <p:cNvPr id="34841" name="AutoShape 25">
            <a:hlinkClick r:id="" action="ppaction://noaction" highlightClick="1"/>
          </p:cNvPr>
          <p:cNvSpPr>
            <a:spLocks noChangeArrowheads="1"/>
          </p:cNvSpPr>
          <p:nvPr/>
        </p:nvSpPr>
        <p:spPr bwMode="auto">
          <a:xfrm>
            <a:off x="7315200" y="3733800"/>
            <a:ext cx="1600200" cy="381000"/>
          </a:xfrm>
          <a:prstGeom prst="actionButtonBlank">
            <a:avLst/>
          </a:prstGeom>
          <a:solidFill>
            <a:srgbClr val="969696"/>
          </a:solidFill>
          <a:ln w="9525">
            <a:noFill/>
            <a:miter lim="800000"/>
            <a:headEnd/>
            <a:tailEnd/>
          </a:ln>
        </p:spPr>
        <p:txBody>
          <a:bodyPr wrap="none" anchor="ctr"/>
          <a:lstStyle/>
          <a:p>
            <a:pPr algn="ctr"/>
            <a:r>
              <a:rPr lang="en-US" sz="1800">
                <a:solidFill>
                  <a:schemeClr val="tx1"/>
                </a:solidFill>
              </a:rPr>
              <a:t>click</a:t>
            </a:r>
          </a:p>
        </p:txBody>
      </p:sp>
      <p:sp>
        <p:nvSpPr>
          <p:cNvPr id="34843" name="AutoShape 27">
            <a:hlinkClick r:id="" action="ppaction://noaction" highlightClick="1"/>
          </p:cNvPr>
          <p:cNvSpPr>
            <a:spLocks noChangeArrowheads="1"/>
          </p:cNvSpPr>
          <p:nvPr/>
        </p:nvSpPr>
        <p:spPr bwMode="auto">
          <a:xfrm>
            <a:off x="1219200" y="6248400"/>
            <a:ext cx="762000" cy="381000"/>
          </a:xfrm>
          <a:prstGeom prst="actionButtonBlank">
            <a:avLst/>
          </a:prstGeom>
          <a:solidFill>
            <a:schemeClr val="accent1"/>
          </a:solidFill>
          <a:ln w="9525">
            <a:noFill/>
            <a:miter lim="800000"/>
            <a:headEnd/>
            <a:tailEnd/>
          </a:ln>
        </p:spPr>
        <p:txBody>
          <a:bodyPr wrap="none" anchor="ctr"/>
          <a:lstStyle/>
          <a:p>
            <a:pPr algn="ctr"/>
            <a:r>
              <a:rPr lang="en-US" sz="1600"/>
              <a:t>0%</a:t>
            </a:r>
          </a:p>
        </p:txBody>
      </p:sp>
      <p:sp>
        <p:nvSpPr>
          <p:cNvPr id="34844" name="AutoShape 28">
            <a:hlinkClick r:id="" action="ppaction://noaction" highlightClick="1"/>
          </p:cNvPr>
          <p:cNvSpPr>
            <a:spLocks noChangeArrowheads="1"/>
          </p:cNvSpPr>
          <p:nvPr/>
        </p:nvSpPr>
        <p:spPr bwMode="auto">
          <a:xfrm>
            <a:off x="2590800" y="6248400"/>
            <a:ext cx="762000" cy="381000"/>
          </a:xfrm>
          <a:prstGeom prst="actionButtonBlank">
            <a:avLst/>
          </a:prstGeom>
          <a:solidFill>
            <a:schemeClr val="accent1"/>
          </a:solidFill>
          <a:ln w="9525">
            <a:noFill/>
            <a:miter lim="800000"/>
            <a:headEnd/>
            <a:tailEnd/>
          </a:ln>
        </p:spPr>
        <p:txBody>
          <a:bodyPr wrap="none" anchor="ctr"/>
          <a:lstStyle/>
          <a:p>
            <a:pPr algn="ctr"/>
            <a:r>
              <a:rPr lang="en-US" sz="1600"/>
              <a:t>25%</a:t>
            </a:r>
          </a:p>
        </p:txBody>
      </p:sp>
      <p:sp>
        <p:nvSpPr>
          <p:cNvPr id="34845" name="AutoShape 29">
            <a:hlinkClick r:id="" action="ppaction://noaction" highlightClick="1"/>
          </p:cNvPr>
          <p:cNvSpPr>
            <a:spLocks noChangeArrowheads="1"/>
          </p:cNvSpPr>
          <p:nvPr/>
        </p:nvSpPr>
        <p:spPr bwMode="auto">
          <a:xfrm>
            <a:off x="3962400" y="6248400"/>
            <a:ext cx="762000" cy="381000"/>
          </a:xfrm>
          <a:prstGeom prst="actionButtonBlank">
            <a:avLst/>
          </a:prstGeom>
          <a:solidFill>
            <a:schemeClr val="accent1"/>
          </a:solidFill>
          <a:ln w="9525">
            <a:noFill/>
            <a:miter lim="800000"/>
            <a:headEnd/>
            <a:tailEnd/>
          </a:ln>
        </p:spPr>
        <p:txBody>
          <a:bodyPr wrap="none" anchor="ctr"/>
          <a:lstStyle/>
          <a:p>
            <a:pPr algn="ctr"/>
            <a:r>
              <a:rPr lang="en-US" sz="1600"/>
              <a:t>50%</a:t>
            </a:r>
          </a:p>
        </p:txBody>
      </p:sp>
      <p:sp>
        <p:nvSpPr>
          <p:cNvPr id="34846" name="AutoShape 30">
            <a:hlinkClick r:id="" action="ppaction://noaction" highlightClick="1"/>
          </p:cNvPr>
          <p:cNvSpPr>
            <a:spLocks noChangeArrowheads="1"/>
          </p:cNvSpPr>
          <p:nvPr/>
        </p:nvSpPr>
        <p:spPr bwMode="auto">
          <a:xfrm>
            <a:off x="5486400" y="6248400"/>
            <a:ext cx="762000" cy="381000"/>
          </a:xfrm>
          <a:prstGeom prst="actionButtonBlank">
            <a:avLst/>
          </a:prstGeom>
          <a:solidFill>
            <a:schemeClr val="accent1"/>
          </a:solidFill>
          <a:ln w="9525">
            <a:noFill/>
            <a:miter lim="800000"/>
            <a:headEnd/>
            <a:tailEnd/>
          </a:ln>
        </p:spPr>
        <p:txBody>
          <a:bodyPr wrap="none" anchor="ctr"/>
          <a:lstStyle/>
          <a:p>
            <a:pPr algn="ctr"/>
            <a:r>
              <a:rPr lang="en-US" sz="1600"/>
              <a:t>75%</a:t>
            </a:r>
          </a:p>
        </p:txBody>
      </p:sp>
      <p:sp>
        <p:nvSpPr>
          <p:cNvPr id="34847" name="AutoShape 31">
            <a:hlinkClick r:id="" action="ppaction://noaction" highlightClick="1"/>
          </p:cNvPr>
          <p:cNvSpPr>
            <a:spLocks noChangeArrowheads="1"/>
          </p:cNvSpPr>
          <p:nvPr/>
        </p:nvSpPr>
        <p:spPr bwMode="auto">
          <a:xfrm>
            <a:off x="7010400" y="6248400"/>
            <a:ext cx="762000" cy="381000"/>
          </a:xfrm>
          <a:prstGeom prst="actionButtonBlank">
            <a:avLst/>
          </a:prstGeom>
          <a:solidFill>
            <a:schemeClr val="accent1"/>
          </a:solidFill>
          <a:ln w="9525">
            <a:noFill/>
            <a:miter lim="800000"/>
            <a:headEnd/>
            <a:tailEnd/>
          </a:ln>
        </p:spPr>
        <p:txBody>
          <a:bodyPr wrap="none" anchor="ctr"/>
          <a:lstStyle/>
          <a:p>
            <a:pPr algn="ctr"/>
            <a:r>
              <a:rPr lang="en-US" sz="1600"/>
              <a:t>100%</a:t>
            </a:r>
          </a:p>
        </p:txBody>
      </p:sp>
      <p:sp>
        <p:nvSpPr>
          <p:cNvPr id="43040" name="AutoShape 10">
            <a:hlinkClick r:id="rId3"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34849" name="AutoShape 33"/>
          <p:cNvSpPr>
            <a:spLocks noChangeArrowheads="1"/>
          </p:cNvSpPr>
          <p:nvPr/>
        </p:nvSpPr>
        <p:spPr bwMode="auto">
          <a:xfrm>
            <a:off x="457200" y="5791200"/>
            <a:ext cx="1219200" cy="304800"/>
          </a:xfrm>
          <a:prstGeom prst="wedgeRectCallout">
            <a:avLst>
              <a:gd name="adj1" fmla="val 32292"/>
              <a:gd name="adj2" fmla="val 140625"/>
            </a:avLst>
          </a:prstGeom>
          <a:solidFill>
            <a:srgbClr val="FFFF00"/>
          </a:solidFill>
          <a:ln w="9525">
            <a:solidFill>
              <a:schemeClr val="tx1"/>
            </a:solidFill>
            <a:miter lim="800000"/>
            <a:headEnd/>
            <a:tailEnd/>
          </a:ln>
        </p:spPr>
        <p:txBody>
          <a:bodyPr/>
          <a:lstStyle/>
          <a:p>
            <a:pPr algn="ctr"/>
            <a:r>
              <a:rPr lang="en-US">
                <a:solidFill>
                  <a:schemeClr val="tx1"/>
                </a:solidFill>
              </a:rPr>
              <a:t>Look again</a:t>
            </a:r>
          </a:p>
        </p:txBody>
      </p:sp>
      <p:sp>
        <p:nvSpPr>
          <p:cNvPr id="34850" name="AutoShape 34"/>
          <p:cNvSpPr>
            <a:spLocks noChangeArrowheads="1"/>
          </p:cNvSpPr>
          <p:nvPr/>
        </p:nvSpPr>
        <p:spPr bwMode="auto">
          <a:xfrm>
            <a:off x="3886200" y="5562600"/>
            <a:ext cx="1219200" cy="304800"/>
          </a:xfrm>
          <a:prstGeom prst="wedgeRectCallout">
            <a:avLst>
              <a:gd name="adj1" fmla="val -958"/>
              <a:gd name="adj2" fmla="val 183231"/>
            </a:avLst>
          </a:prstGeom>
          <a:solidFill>
            <a:srgbClr val="FFFF00"/>
          </a:solidFill>
          <a:ln w="9525">
            <a:solidFill>
              <a:schemeClr val="tx1"/>
            </a:solidFill>
            <a:miter lim="800000"/>
            <a:headEnd/>
            <a:tailEnd/>
          </a:ln>
        </p:spPr>
        <p:txBody>
          <a:bodyPr/>
          <a:lstStyle/>
          <a:p>
            <a:pPr algn="ctr"/>
            <a:r>
              <a:rPr lang="en-US">
                <a:solidFill>
                  <a:schemeClr val="tx1"/>
                </a:solidFill>
              </a:rPr>
              <a:t>Look again</a:t>
            </a:r>
          </a:p>
        </p:txBody>
      </p:sp>
      <p:sp>
        <p:nvSpPr>
          <p:cNvPr id="34851" name="AutoShape 35"/>
          <p:cNvSpPr>
            <a:spLocks noChangeArrowheads="1"/>
          </p:cNvSpPr>
          <p:nvPr/>
        </p:nvSpPr>
        <p:spPr bwMode="auto">
          <a:xfrm>
            <a:off x="5715000" y="5638800"/>
            <a:ext cx="1219200" cy="304800"/>
          </a:xfrm>
          <a:prstGeom prst="wedgeRectCallout">
            <a:avLst>
              <a:gd name="adj1" fmla="val -44731"/>
              <a:gd name="adj2" fmla="val 182014"/>
            </a:avLst>
          </a:prstGeom>
          <a:solidFill>
            <a:srgbClr val="FFFF00"/>
          </a:solidFill>
          <a:ln w="9525">
            <a:solidFill>
              <a:schemeClr val="tx1"/>
            </a:solidFill>
            <a:miter lim="800000"/>
            <a:headEnd/>
            <a:tailEnd/>
          </a:ln>
        </p:spPr>
        <p:txBody>
          <a:bodyPr/>
          <a:lstStyle/>
          <a:p>
            <a:pPr algn="ctr"/>
            <a:r>
              <a:rPr lang="en-US">
                <a:solidFill>
                  <a:schemeClr val="tx1"/>
                </a:solidFill>
              </a:rPr>
              <a:t>Look again</a:t>
            </a:r>
          </a:p>
        </p:txBody>
      </p:sp>
      <p:sp>
        <p:nvSpPr>
          <p:cNvPr id="34852" name="AutoShape 36"/>
          <p:cNvSpPr>
            <a:spLocks noChangeArrowheads="1"/>
          </p:cNvSpPr>
          <p:nvPr/>
        </p:nvSpPr>
        <p:spPr bwMode="auto">
          <a:xfrm>
            <a:off x="7696200" y="5638800"/>
            <a:ext cx="1219200" cy="304800"/>
          </a:xfrm>
          <a:prstGeom prst="wedgeRectCallout">
            <a:avLst>
              <a:gd name="adj1" fmla="val -70273"/>
              <a:gd name="adj2" fmla="val 172051"/>
            </a:avLst>
          </a:prstGeom>
          <a:solidFill>
            <a:srgbClr val="FFFF00"/>
          </a:solidFill>
          <a:ln w="9525">
            <a:solidFill>
              <a:schemeClr val="tx1"/>
            </a:solidFill>
            <a:miter lim="800000"/>
            <a:headEnd/>
            <a:tailEnd/>
          </a:ln>
        </p:spPr>
        <p:txBody>
          <a:bodyPr/>
          <a:lstStyle/>
          <a:p>
            <a:pPr algn="ctr"/>
            <a:r>
              <a:rPr lang="en-US">
                <a:solidFill>
                  <a:schemeClr val="tx1"/>
                </a:solidFill>
              </a:rPr>
              <a:t>Look again</a:t>
            </a:r>
          </a:p>
        </p:txBody>
      </p:sp>
      <p:sp>
        <p:nvSpPr>
          <p:cNvPr id="38" name="AutoShape 21"/>
          <p:cNvSpPr>
            <a:spLocks noChangeArrowheads="1"/>
          </p:cNvSpPr>
          <p:nvPr/>
        </p:nvSpPr>
        <p:spPr bwMode="auto">
          <a:xfrm>
            <a:off x="1828800" y="5486400"/>
            <a:ext cx="1447800" cy="609600"/>
          </a:xfrm>
          <a:prstGeom prst="wedgeRectCallout">
            <a:avLst>
              <a:gd name="adj1" fmla="val 28898"/>
              <a:gd name="adj2" fmla="val 97171"/>
            </a:avLst>
          </a:prstGeom>
          <a:solidFill>
            <a:srgbClr val="FFFF00"/>
          </a:solidFill>
          <a:ln w="9525">
            <a:solidFill>
              <a:schemeClr val="tx1"/>
            </a:solidFill>
            <a:miter lim="800000"/>
            <a:headEnd/>
            <a:tailEnd/>
          </a:ln>
        </p:spPr>
        <p:txBody>
          <a:bodyPr/>
          <a:lstStyle/>
          <a:p>
            <a:pPr algn="ctr"/>
            <a:r>
              <a:rPr lang="en-US" sz="1200" b="1">
                <a:solidFill>
                  <a:schemeClr val="tx1"/>
                </a:solidFill>
              </a:rPr>
              <a:t>Correct</a:t>
            </a:r>
          </a:p>
        </p:txBody>
      </p:sp>
      <p:sp>
        <p:nvSpPr>
          <p:cNvPr id="39" name="Action Button: Forward or Next 38">
            <a:hlinkClick r:id="" action="ppaction://hlinkshowjump?jump=nextslide" highlightClick="1"/>
          </p:cNvPr>
          <p:cNvSpPr/>
          <p:nvPr/>
        </p:nvSpPr>
        <p:spPr>
          <a:xfrm>
            <a:off x="2209800" y="5715000"/>
            <a:ext cx="762000" cy="304800"/>
          </a:xfrm>
          <a:prstGeom prst="actionButtonForwardNex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p:cNvSpPr/>
          <p:nvPr/>
        </p:nvSpPr>
        <p:spPr>
          <a:xfrm>
            <a:off x="7239000" y="2819400"/>
            <a:ext cx="1752600" cy="1371600"/>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a:hlinkClick r:id="" action="ppaction://hlinkshowjump?jump=previousslide"/>
          </p:cNvPr>
          <p:cNvSpPr/>
          <p:nvPr/>
        </p:nvSpPr>
        <p:spPr>
          <a:xfrm>
            <a:off x="76200" y="76200"/>
            <a:ext cx="762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Back</a:t>
            </a:r>
            <a:endParaRPr lang="en-US" sz="1600" b="1"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wd">
                                    <p:tmPct val="36000"/>
                                  </p:iterate>
                                  <p:childTnLst>
                                    <p:set>
                                      <p:cBhvr>
                                        <p:cTn id="6" dur="1" fill="hold">
                                          <p:stCondLst>
                                            <p:cond delay="0"/>
                                          </p:stCondLst>
                                        </p:cTn>
                                        <p:tgtEl>
                                          <p:spTgt spid="34819">
                                            <p:txEl>
                                              <p:pRg st="0" end="0"/>
                                            </p:txEl>
                                          </p:spTgt>
                                        </p:tgtEl>
                                        <p:attrNameLst>
                                          <p:attrName>style.visibility</p:attrName>
                                        </p:attrNameLst>
                                      </p:cBhvr>
                                      <p:to>
                                        <p:strVal val="visible"/>
                                      </p:to>
                                    </p:set>
                                    <p:anim calcmode="discrete" valueType="clr">
                                      <p:cBhvr override="childStyle">
                                        <p:cTn id="7" dur="80"/>
                                        <p:tgtEl>
                                          <p:spTgt spid="348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481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4819">
                                            <p:txEl>
                                              <p:pRg st="0" end="0"/>
                                            </p:txEl>
                                          </p:spTgt>
                                        </p:tgtEl>
                                        <p:attrNameLst>
                                          <p:attrName>fill.type</p:attrName>
                                        </p:attrNameLst>
                                      </p:cBhvr>
                                      <p:to>
                                        <p:strVal val="solid"/>
                                      </p:to>
                                    </p:set>
                                  </p:childTnLst>
                                </p:cTn>
                              </p:par>
                            </p:childTnLst>
                          </p:cTn>
                        </p:par>
                        <p:par>
                          <p:cTn id="10" fill="hold">
                            <p:stCondLst>
                              <p:cond delay="886"/>
                            </p:stCondLst>
                            <p:childTnLst>
                              <p:par>
                                <p:cTn id="11" presetID="1" presetClass="entr" presetSubtype="0" fill="hold" grpId="1" nodeType="afterEffect">
                                  <p:stCondLst>
                                    <p:cond delay="0"/>
                                  </p:stCondLst>
                                  <p:childTnLst>
                                    <p:set>
                                      <p:cBhvr>
                                        <p:cTn id="12" dur="1" fill="hold">
                                          <p:stCondLst>
                                            <p:cond delay="0"/>
                                          </p:stCondLst>
                                        </p:cTn>
                                        <p:tgtEl>
                                          <p:spTgt spid="348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483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4834"/>
                                        </p:tgtEl>
                                        <p:attrNameLst>
                                          <p:attrName>style.visibility</p:attrName>
                                        </p:attrNameLst>
                                      </p:cBhvr>
                                      <p:to>
                                        <p:strVal val="visible"/>
                                      </p:to>
                                    </p:set>
                                  </p:childTnLst>
                                </p:cTn>
                              </p:par>
                              <p:par>
                                <p:cTn id="18" presetID="1" presetClass="exit" presetSubtype="0" fill="hold" grpId="0" nodeType="withEffect">
                                  <p:stCondLst>
                                    <p:cond delay="0"/>
                                  </p:stCondLst>
                                  <p:childTnLst>
                                    <p:set>
                                      <p:cBhvr>
                                        <p:cTn id="19" dur="1" fill="hold">
                                          <p:stCondLst>
                                            <p:cond delay="0"/>
                                          </p:stCondLst>
                                        </p:cTn>
                                        <p:tgtEl>
                                          <p:spTgt spid="34838"/>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34839"/>
                                        </p:tgtEl>
                                        <p:attrNameLst>
                                          <p:attrName>style.visibility</p:attrName>
                                        </p:attrNameLst>
                                      </p:cBhvr>
                                      <p:to>
                                        <p:strVal val="visible"/>
                                      </p:to>
                                    </p:set>
                                  </p:childTnLst>
                                </p:cTn>
                              </p:par>
                            </p:childTnLst>
                          </p:cTn>
                        </p:par>
                      </p:childTnLst>
                    </p:cTn>
                  </p:par>
                </p:childTnLst>
              </p:cTn>
              <p:nextCondLst>
                <p:cond evt="onClick" delay="0">
                  <p:tgtEl>
                    <p:spTgt spid="34838"/>
                  </p:tgtEl>
                </p:cond>
              </p:nextCondLst>
            </p:seq>
            <p:seq concurrent="1" nextAc="seek">
              <p:cTn id="22" restart="whenNotActive" fill="hold" evtFilter="cancelBubble" nodeType="interactiveSeq">
                <p:stCondLst>
                  <p:cond evt="onClick" delay="0">
                    <p:tgtEl>
                      <p:spTgt spid="34839"/>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836"/>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34839"/>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34840"/>
                                        </p:tgtEl>
                                        <p:attrNameLst>
                                          <p:attrName>style.visibility</p:attrName>
                                        </p:attrNameLst>
                                      </p:cBhvr>
                                      <p:to>
                                        <p:strVal val="visible"/>
                                      </p:to>
                                    </p:set>
                                  </p:childTnLst>
                                </p:cTn>
                              </p:par>
                            </p:childTnLst>
                          </p:cTn>
                        </p:par>
                      </p:childTnLst>
                    </p:cTn>
                  </p:par>
                </p:childTnLst>
              </p:cTn>
              <p:nextCondLst>
                <p:cond evt="onClick" delay="0">
                  <p:tgtEl>
                    <p:spTgt spid="34839"/>
                  </p:tgtEl>
                </p:cond>
              </p:nextCondLst>
            </p:seq>
            <p:seq concurrent="1" nextAc="seek">
              <p:cTn id="31" restart="whenNotActive" fill="hold" evtFilter="cancelBubble" nodeType="interactiveSeq">
                <p:stCondLst>
                  <p:cond evt="onClick" delay="0">
                    <p:tgtEl>
                      <p:spTgt spid="34840"/>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4835"/>
                                        </p:tgtEl>
                                        <p:attrNameLst>
                                          <p:attrName>style.visibility</p:attrName>
                                        </p:attrNameLst>
                                      </p:cBhvr>
                                      <p:to>
                                        <p:strVal val="visible"/>
                                      </p:to>
                                    </p:set>
                                  </p:childTnLst>
                                </p:cTn>
                              </p:par>
                              <p:par>
                                <p:cTn id="36" presetID="1" presetClass="exit" presetSubtype="0" fill="hold" grpId="1" nodeType="withEffect">
                                  <p:stCondLst>
                                    <p:cond delay="0"/>
                                  </p:stCondLst>
                                  <p:childTnLst>
                                    <p:set>
                                      <p:cBhvr>
                                        <p:cTn id="37" dur="1" fill="hold">
                                          <p:stCondLst>
                                            <p:cond delay="0"/>
                                          </p:stCondLst>
                                        </p:cTn>
                                        <p:tgtEl>
                                          <p:spTgt spid="34840"/>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34841"/>
                                        </p:tgtEl>
                                        <p:attrNameLst>
                                          <p:attrName>style.visibility</p:attrName>
                                        </p:attrNameLst>
                                      </p:cBhvr>
                                      <p:to>
                                        <p:strVal val="visible"/>
                                      </p:to>
                                    </p:set>
                                  </p:childTnLst>
                                </p:cTn>
                              </p:par>
                            </p:childTnLst>
                          </p:cTn>
                        </p:par>
                      </p:childTnLst>
                    </p:cTn>
                  </p:par>
                </p:childTnLst>
              </p:cTn>
              <p:nextCondLst>
                <p:cond evt="onClick" delay="0">
                  <p:tgtEl>
                    <p:spTgt spid="34840"/>
                  </p:tgtEl>
                </p:cond>
              </p:nextCondLst>
            </p:seq>
            <p:seq concurrent="1" nextAc="seek">
              <p:cTn id="40" restart="whenNotActive" fill="hold" evtFilter="cancelBubble" nodeType="interactiveSeq">
                <p:stCondLst>
                  <p:cond evt="onClick" delay="0">
                    <p:tgtEl>
                      <p:spTgt spid="34841"/>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4837"/>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34841"/>
                                        </p:tgtEl>
                                        <p:attrNameLst>
                                          <p:attrName>style.visibility</p:attrName>
                                        </p:attrNameLst>
                                      </p:cBhvr>
                                      <p:to>
                                        <p:strVal val="hidden"/>
                                      </p:to>
                                    </p:set>
                                  </p:childTnLst>
                                </p:cTn>
                              </p:par>
                            </p:childTnLst>
                          </p:cTn>
                        </p:par>
                        <p:par>
                          <p:cTn id="47" fill="hold">
                            <p:stCondLst>
                              <p:cond delay="0"/>
                            </p:stCondLst>
                            <p:childTnLst>
                              <p:par>
                                <p:cTn id="48" presetID="27" presetClass="entr" presetSubtype="0" fill="hold" nodeType="afterEffect">
                                  <p:stCondLst>
                                    <p:cond delay="0"/>
                                  </p:stCondLst>
                                  <p:iterate type="wd">
                                    <p:tmPct val="36000"/>
                                  </p:iterate>
                                  <p:childTnLst>
                                    <p:set>
                                      <p:cBhvr>
                                        <p:cTn id="49" dur="1" fill="hold">
                                          <p:stCondLst>
                                            <p:cond delay="0"/>
                                          </p:stCondLst>
                                        </p:cTn>
                                        <p:tgtEl>
                                          <p:spTgt spid="34819">
                                            <p:txEl>
                                              <p:pRg st="2" end="2"/>
                                            </p:txEl>
                                          </p:spTgt>
                                        </p:tgtEl>
                                        <p:attrNameLst>
                                          <p:attrName>style.visibility</p:attrName>
                                        </p:attrNameLst>
                                      </p:cBhvr>
                                      <p:to>
                                        <p:strVal val="visible"/>
                                      </p:to>
                                    </p:set>
                                    <p:anim calcmode="discrete" valueType="clr">
                                      <p:cBhvr override="childStyle">
                                        <p:cTn id="50" dur="80"/>
                                        <p:tgtEl>
                                          <p:spTgt spid="3481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34819">
                                            <p:txEl>
                                              <p:pRg st="2" end="2"/>
                                            </p:txEl>
                                          </p:spTgt>
                                        </p:tgtEl>
                                        <p:attrNameLst>
                                          <p:attrName>fillcolor</p:attrName>
                                        </p:attrNameLst>
                                      </p:cBhvr>
                                      <p:tavLst>
                                        <p:tav tm="0">
                                          <p:val>
                                            <p:clrVal>
                                              <a:schemeClr val="accent2"/>
                                            </p:clrVal>
                                          </p:val>
                                        </p:tav>
                                        <p:tav tm="50000">
                                          <p:val>
                                            <p:clrVal>
                                              <a:schemeClr val="hlink"/>
                                            </p:clrVal>
                                          </p:val>
                                        </p:tav>
                                      </p:tavLst>
                                    </p:anim>
                                    <p:set>
                                      <p:cBhvr>
                                        <p:cTn id="52" dur="80"/>
                                        <p:tgtEl>
                                          <p:spTgt spid="34819">
                                            <p:txEl>
                                              <p:pRg st="2" end="2"/>
                                            </p:txEl>
                                          </p:spTgt>
                                        </p:tgtEl>
                                        <p:attrNameLst>
                                          <p:attrName>fill.type</p:attrName>
                                        </p:attrNameLst>
                                      </p:cBhvr>
                                      <p:to>
                                        <p:strVal val="solid"/>
                                      </p:to>
                                    </p:set>
                                  </p:childTnLst>
                                </p:cTn>
                              </p:par>
                            </p:childTnLst>
                          </p:cTn>
                        </p:par>
                        <p:par>
                          <p:cTn id="53" fill="hold">
                            <p:stCondLst>
                              <p:cond delay="685"/>
                            </p:stCondLst>
                            <p:childTnLst>
                              <p:par>
                                <p:cTn id="54" presetID="29" presetClass="entr" presetSubtype="0" fill="hold" grpId="0" nodeType="afterEffect">
                                  <p:stCondLst>
                                    <p:cond delay="0"/>
                                  </p:stCondLst>
                                  <p:childTnLst>
                                    <p:set>
                                      <p:cBhvr>
                                        <p:cTn id="55" dur="1" fill="hold">
                                          <p:stCondLst>
                                            <p:cond delay="0"/>
                                          </p:stCondLst>
                                        </p:cTn>
                                        <p:tgtEl>
                                          <p:spTgt spid="34843"/>
                                        </p:tgtEl>
                                        <p:attrNameLst>
                                          <p:attrName>style.visibility</p:attrName>
                                        </p:attrNameLst>
                                      </p:cBhvr>
                                      <p:to>
                                        <p:strVal val="visible"/>
                                      </p:to>
                                    </p:set>
                                    <p:anim calcmode="lin" valueType="num">
                                      <p:cBhvr>
                                        <p:cTn id="56" dur="1000" fill="hold"/>
                                        <p:tgtEl>
                                          <p:spTgt spid="34843"/>
                                        </p:tgtEl>
                                        <p:attrNameLst>
                                          <p:attrName>ppt_x</p:attrName>
                                        </p:attrNameLst>
                                      </p:cBhvr>
                                      <p:tavLst>
                                        <p:tav tm="0">
                                          <p:val>
                                            <p:strVal val="#ppt_x-.2"/>
                                          </p:val>
                                        </p:tav>
                                        <p:tav tm="100000">
                                          <p:val>
                                            <p:strVal val="#ppt_x"/>
                                          </p:val>
                                        </p:tav>
                                      </p:tavLst>
                                    </p:anim>
                                    <p:anim calcmode="lin" valueType="num">
                                      <p:cBhvr>
                                        <p:cTn id="57" dur="1000" fill="hold"/>
                                        <p:tgtEl>
                                          <p:spTgt spid="34843"/>
                                        </p:tgtEl>
                                        <p:attrNameLst>
                                          <p:attrName>ppt_y</p:attrName>
                                        </p:attrNameLst>
                                      </p:cBhvr>
                                      <p:tavLst>
                                        <p:tav tm="0">
                                          <p:val>
                                            <p:strVal val="#ppt_y"/>
                                          </p:val>
                                        </p:tav>
                                        <p:tav tm="100000">
                                          <p:val>
                                            <p:strVal val="#ppt_y"/>
                                          </p:val>
                                        </p:tav>
                                      </p:tavLst>
                                    </p:anim>
                                    <p:animEffect transition="in" filter="wipe(right)" prLst="gradientSize: 0.1">
                                      <p:cBhvr>
                                        <p:cTn id="58" dur="1000"/>
                                        <p:tgtEl>
                                          <p:spTgt spid="34843"/>
                                        </p:tgtEl>
                                      </p:cBhvr>
                                    </p:animEffect>
                                  </p:childTnLst>
                                </p:cTn>
                              </p:par>
                              <p:par>
                                <p:cTn id="59" presetID="29" presetClass="entr" presetSubtype="0" fill="hold" grpId="0" nodeType="withEffect">
                                  <p:stCondLst>
                                    <p:cond delay="0"/>
                                  </p:stCondLst>
                                  <p:childTnLst>
                                    <p:set>
                                      <p:cBhvr>
                                        <p:cTn id="60" dur="1" fill="hold">
                                          <p:stCondLst>
                                            <p:cond delay="0"/>
                                          </p:stCondLst>
                                        </p:cTn>
                                        <p:tgtEl>
                                          <p:spTgt spid="34844"/>
                                        </p:tgtEl>
                                        <p:attrNameLst>
                                          <p:attrName>style.visibility</p:attrName>
                                        </p:attrNameLst>
                                      </p:cBhvr>
                                      <p:to>
                                        <p:strVal val="visible"/>
                                      </p:to>
                                    </p:set>
                                    <p:anim calcmode="lin" valueType="num">
                                      <p:cBhvr>
                                        <p:cTn id="61" dur="1000" fill="hold"/>
                                        <p:tgtEl>
                                          <p:spTgt spid="34844"/>
                                        </p:tgtEl>
                                        <p:attrNameLst>
                                          <p:attrName>ppt_x</p:attrName>
                                        </p:attrNameLst>
                                      </p:cBhvr>
                                      <p:tavLst>
                                        <p:tav tm="0">
                                          <p:val>
                                            <p:strVal val="#ppt_x-.2"/>
                                          </p:val>
                                        </p:tav>
                                        <p:tav tm="100000">
                                          <p:val>
                                            <p:strVal val="#ppt_x"/>
                                          </p:val>
                                        </p:tav>
                                      </p:tavLst>
                                    </p:anim>
                                    <p:anim calcmode="lin" valueType="num">
                                      <p:cBhvr>
                                        <p:cTn id="62" dur="1000" fill="hold"/>
                                        <p:tgtEl>
                                          <p:spTgt spid="34844"/>
                                        </p:tgtEl>
                                        <p:attrNameLst>
                                          <p:attrName>ppt_y</p:attrName>
                                        </p:attrNameLst>
                                      </p:cBhvr>
                                      <p:tavLst>
                                        <p:tav tm="0">
                                          <p:val>
                                            <p:strVal val="#ppt_y"/>
                                          </p:val>
                                        </p:tav>
                                        <p:tav tm="100000">
                                          <p:val>
                                            <p:strVal val="#ppt_y"/>
                                          </p:val>
                                        </p:tav>
                                      </p:tavLst>
                                    </p:anim>
                                    <p:animEffect transition="in" filter="wipe(right)" prLst="gradientSize: 0.1">
                                      <p:cBhvr>
                                        <p:cTn id="63" dur="1000"/>
                                        <p:tgtEl>
                                          <p:spTgt spid="34844"/>
                                        </p:tgtEl>
                                      </p:cBhvr>
                                    </p:animEffect>
                                  </p:childTnLst>
                                </p:cTn>
                              </p:par>
                              <p:par>
                                <p:cTn id="64" presetID="29" presetClass="entr" presetSubtype="0" fill="hold" grpId="0" nodeType="withEffect">
                                  <p:stCondLst>
                                    <p:cond delay="0"/>
                                  </p:stCondLst>
                                  <p:childTnLst>
                                    <p:set>
                                      <p:cBhvr>
                                        <p:cTn id="65" dur="1" fill="hold">
                                          <p:stCondLst>
                                            <p:cond delay="0"/>
                                          </p:stCondLst>
                                        </p:cTn>
                                        <p:tgtEl>
                                          <p:spTgt spid="34845"/>
                                        </p:tgtEl>
                                        <p:attrNameLst>
                                          <p:attrName>style.visibility</p:attrName>
                                        </p:attrNameLst>
                                      </p:cBhvr>
                                      <p:to>
                                        <p:strVal val="visible"/>
                                      </p:to>
                                    </p:set>
                                    <p:anim calcmode="lin" valueType="num">
                                      <p:cBhvr>
                                        <p:cTn id="66" dur="1000" fill="hold"/>
                                        <p:tgtEl>
                                          <p:spTgt spid="34845"/>
                                        </p:tgtEl>
                                        <p:attrNameLst>
                                          <p:attrName>ppt_x</p:attrName>
                                        </p:attrNameLst>
                                      </p:cBhvr>
                                      <p:tavLst>
                                        <p:tav tm="0">
                                          <p:val>
                                            <p:strVal val="#ppt_x-.2"/>
                                          </p:val>
                                        </p:tav>
                                        <p:tav tm="100000">
                                          <p:val>
                                            <p:strVal val="#ppt_x"/>
                                          </p:val>
                                        </p:tav>
                                      </p:tavLst>
                                    </p:anim>
                                    <p:anim calcmode="lin" valueType="num">
                                      <p:cBhvr>
                                        <p:cTn id="67" dur="1000" fill="hold"/>
                                        <p:tgtEl>
                                          <p:spTgt spid="34845"/>
                                        </p:tgtEl>
                                        <p:attrNameLst>
                                          <p:attrName>ppt_y</p:attrName>
                                        </p:attrNameLst>
                                      </p:cBhvr>
                                      <p:tavLst>
                                        <p:tav tm="0">
                                          <p:val>
                                            <p:strVal val="#ppt_y"/>
                                          </p:val>
                                        </p:tav>
                                        <p:tav tm="100000">
                                          <p:val>
                                            <p:strVal val="#ppt_y"/>
                                          </p:val>
                                        </p:tav>
                                      </p:tavLst>
                                    </p:anim>
                                    <p:animEffect transition="in" filter="wipe(right)" prLst="gradientSize: 0.1">
                                      <p:cBhvr>
                                        <p:cTn id="68" dur="1000"/>
                                        <p:tgtEl>
                                          <p:spTgt spid="34845"/>
                                        </p:tgtEl>
                                      </p:cBhvr>
                                    </p:animEffect>
                                  </p:childTnLst>
                                </p:cTn>
                              </p:par>
                              <p:par>
                                <p:cTn id="69" presetID="29" presetClass="entr" presetSubtype="0" fill="hold" grpId="0" nodeType="withEffect">
                                  <p:stCondLst>
                                    <p:cond delay="0"/>
                                  </p:stCondLst>
                                  <p:childTnLst>
                                    <p:set>
                                      <p:cBhvr>
                                        <p:cTn id="70" dur="1" fill="hold">
                                          <p:stCondLst>
                                            <p:cond delay="0"/>
                                          </p:stCondLst>
                                        </p:cTn>
                                        <p:tgtEl>
                                          <p:spTgt spid="34846"/>
                                        </p:tgtEl>
                                        <p:attrNameLst>
                                          <p:attrName>style.visibility</p:attrName>
                                        </p:attrNameLst>
                                      </p:cBhvr>
                                      <p:to>
                                        <p:strVal val="visible"/>
                                      </p:to>
                                    </p:set>
                                    <p:anim calcmode="lin" valueType="num">
                                      <p:cBhvr>
                                        <p:cTn id="71" dur="1000" fill="hold"/>
                                        <p:tgtEl>
                                          <p:spTgt spid="34846"/>
                                        </p:tgtEl>
                                        <p:attrNameLst>
                                          <p:attrName>ppt_x</p:attrName>
                                        </p:attrNameLst>
                                      </p:cBhvr>
                                      <p:tavLst>
                                        <p:tav tm="0">
                                          <p:val>
                                            <p:strVal val="#ppt_x-.2"/>
                                          </p:val>
                                        </p:tav>
                                        <p:tav tm="100000">
                                          <p:val>
                                            <p:strVal val="#ppt_x"/>
                                          </p:val>
                                        </p:tav>
                                      </p:tavLst>
                                    </p:anim>
                                    <p:anim calcmode="lin" valueType="num">
                                      <p:cBhvr>
                                        <p:cTn id="72" dur="1000" fill="hold"/>
                                        <p:tgtEl>
                                          <p:spTgt spid="34846"/>
                                        </p:tgtEl>
                                        <p:attrNameLst>
                                          <p:attrName>ppt_y</p:attrName>
                                        </p:attrNameLst>
                                      </p:cBhvr>
                                      <p:tavLst>
                                        <p:tav tm="0">
                                          <p:val>
                                            <p:strVal val="#ppt_y"/>
                                          </p:val>
                                        </p:tav>
                                        <p:tav tm="100000">
                                          <p:val>
                                            <p:strVal val="#ppt_y"/>
                                          </p:val>
                                        </p:tav>
                                      </p:tavLst>
                                    </p:anim>
                                    <p:animEffect transition="in" filter="wipe(right)" prLst="gradientSize: 0.1">
                                      <p:cBhvr>
                                        <p:cTn id="73" dur="1000"/>
                                        <p:tgtEl>
                                          <p:spTgt spid="34846"/>
                                        </p:tgtEl>
                                      </p:cBhvr>
                                    </p:animEffect>
                                  </p:childTnLst>
                                </p:cTn>
                              </p:par>
                              <p:par>
                                <p:cTn id="74" presetID="29" presetClass="entr" presetSubtype="0" fill="hold" grpId="0" nodeType="withEffect">
                                  <p:stCondLst>
                                    <p:cond delay="0"/>
                                  </p:stCondLst>
                                  <p:childTnLst>
                                    <p:set>
                                      <p:cBhvr>
                                        <p:cTn id="75" dur="1" fill="hold">
                                          <p:stCondLst>
                                            <p:cond delay="0"/>
                                          </p:stCondLst>
                                        </p:cTn>
                                        <p:tgtEl>
                                          <p:spTgt spid="34847"/>
                                        </p:tgtEl>
                                        <p:attrNameLst>
                                          <p:attrName>style.visibility</p:attrName>
                                        </p:attrNameLst>
                                      </p:cBhvr>
                                      <p:to>
                                        <p:strVal val="visible"/>
                                      </p:to>
                                    </p:set>
                                    <p:anim calcmode="lin" valueType="num">
                                      <p:cBhvr>
                                        <p:cTn id="76" dur="1000" fill="hold"/>
                                        <p:tgtEl>
                                          <p:spTgt spid="34847"/>
                                        </p:tgtEl>
                                        <p:attrNameLst>
                                          <p:attrName>ppt_x</p:attrName>
                                        </p:attrNameLst>
                                      </p:cBhvr>
                                      <p:tavLst>
                                        <p:tav tm="0">
                                          <p:val>
                                            <p:strVal val="#ppt_x-.2"/>
                                          </p:val>
                                        </p:tav>
                                        <p:tav tm="100000">
                                          <p:val>
                                            <p:strVal val="#ppt_x"/>
                                          </p:val>
                                        </p:tav>
                                      </p:tavLst>
                                    </p:anim>
                                    <p:anim calcmode="lin" valueType="num">
                                      <p:cBhvr>
                                        <p:cTn id="77" dur="1000" fill="hold"/>
                                        <p:tgtEl>
                                          <p:spTgt spid="34847"/>
                                        </p:tgtEl>
                                        <p:attrNameLst>
                                          <p:attrName>ppt_y</p:attrName>
                                        </p:attrNameLst>
                                      </p:cBhvr>
                                      <p:tavLst>
                                        <p:tav tm="0">
                                          <p:val>
                                            <p:strVal val="#ppt_y"/>
                                          </p:val>
                                        </p:tav>
                                        <p:tav tm="100000">
                                          <p:val>
                                            <p:strVal val="#ppt_y"/>
                                          </p:val>
                                        </p:tav>
                                      </p:tavLst>
                                    </p:anim>
                                    <p:animEffect transition="in" filter="wipe(right)" prLst="gradientSize: 0.1">
                                      <p:cBhvr>
                                        <p:cTn id="78" dur="1000"/>
                                        <p:tgtEl>
                                          <p:spTgt spid="34847"/>
                                        </p:tgtEl>
                                      </p:cBhvr>
                                    </p:animEffect>
                                  </p:childTnLst>
                                </p:cTn>
                              </p:par>
                            </p:childTnLst>
                          </p:cTn>
                        </p:par>
                      </p:childTnLst>
                    </p:cTn>
                  </p:par>
                </p:childTnLst>
              </p:cTn>
              <p:nextCondLst>
                <p:cond evt="onClick" delay="0">
                  <p:tgtEl>
                    <p:spTgt spid="34841"/>
                  </p:tgtEl>
                </p:cond>
              </p:nextCondLst>
            </p:seq>
            <p:seq concurrent="1" nextAc="seek">
              <p:cTn id="79" restart="whenNotActive" fill="hold" evtFilter="cancelBubble" nodeType="interactiveSeq">
                <p:stCondLst>
                  <p:cond evt="onClick" delay="0">
                    <p:tgtEl>
                      <p:spTgt spid="34843"/>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34849"/>
                                        </p:tgtEl>
                                        <p:attrNameLst>
                                          <p:attrName>style.visibility</p:attrName>
                                        </p:attrNameLst>
                                      </p:cBhvr>
                                      <p:to>
                                        <p:strVal val="visible"/>
                                      </p:to>
                                    </p:set>
                                  </p:childTnLst>
                                </p:cTn>
                              </p:par>
                            </p:childTnLst>
                          </p:cTn>
                        </p:par>
                      </p:childTnLst>
                    </p:cTn>
                  </p:par>
                </p:childTnLst>
              </p:cTn>
              <p:nextCondLst>
                <p:cond evt="onClick" delay="0">
                  <p:tgtEl>
                    <p:spTgt spid="34843"/>
                  </p:tgtEl>
                </p:cond>
              </p:nextCondLst>
            </p:seq>
            <p:seq concurrent="1" nextAc="seek">
              <p:cTn id="84" restart="whenNotActive" fill="hold" evtFilter="cancelBubble" nodeType="interactiveSeq">
                <p:stCondLst>
                  <p:cond evt="onClick" delay="0">
                    <p:tgtEl>
                      <p:spTgt spid="34845"/>
                    </p:tgtEl>
                  </p:cond>
                </p:stCondLst>
                <p:endSync evt="end" delay="0">
                  <p:rtn val="all"/>
                </p:endSync>
                <p:childTnLst>
                  <p:par>
                    <p:cTn id="85" fill="hold">
                      <p:stCondLst>
                        <p:cond delay="0"/>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4850"/>
                                        </p:tgtEl>
                                        <p:attrNameLst>
                                          <p:attrName>style.visibility</p:attrName>
                                        </p:attrNameLst>
                                      </p:cBhvr>
                                      <p:to>
                                        <p:strVal val="visible"/>
                                      </p:to>
                                    </p:set>
                                  </p:childTnLst>
                                </p:cTn>
                              </p:par>
                            </p:childTnLst>
                          </p:cTn>
                        </p:par>
                      </p:childTnLst>
                    </p:cTn>
                  </p:par>
                </p:childTnLst>
              </p:cTn>
              <p:nextCondLst>
                <p:cond evt="onClick" delay="0">
                  <p:tgtEl>
                    <p:spTgt spid="34845"/>
                  </p:tgtEl>
                </p:cond>
              </p:nextCondLst>
            </p:seq>
            <p:seq concurrent="1" nextAc="seek">
              <p:cTn id="89" restart="whenNotActive" fill="hold" evtFilter="cancelBubble" nodeType="interactiveSeq">
                <p:stCondLst>
                  <p:cond evt="onClick" delay="0">
                    <p:tgtEl>
                      <p:spTgt spid="34846"/>
                    </p:tgtEl>
                  </p:cond>
                </p:stCondLst>
                <p:endSync evt="end" delay="0">
                  <p:rtn val="all"/>
                </p:endSync>
                <p:childTnLst>
                  <p:par>
                    <p:cTn id="90" fill="hold">
                      <p:stCondLst>
                        <p:cond delay="0"/>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34851"/>
                                        </p:tgtEl>
                                        <p:attrNameLst>
                                          <p:attrName>style.visibility</p:attrName>
                                        </p:attrNameLst>
                                      </p:cBhvr>
                                      <p:to>
                                        <p:strVal val="visible"/>
                                      </p:to>
                                    </p:set>
                                  </p:childTnLst>
                                </p:cTn>
                              </p:par>
                            </p:childTnLst>
                          </p:cTn>
                        </p:par>
                      </p:childTnLst>
                    </p:cTn>
                  </p:par>
                </p:childTnLst>
              </p:cTn>
              <p:nextCondLst>
                <p:cond evt="onClick" delay="0">
                  <p:tgtEl>
                    <p:spTgt spid="34846"/>
                  </p:tgtEl>
                </p:cond>
              </p:nextCondLst>
            </p:seq>
            <p:seq concurrent="1" nextAc="seek">
              <p:cTn id="94" restart="whenNotActive" fill="hold" evtFilter="cancelBubble" nodeType="interactiveSeq">
                <p:stCondLst>
                  <p:cond evt="onClick" delay="0">
                    <p:tgtEl>
                      <p:spTgt spid="34847"/>
                    </p:tgtEl>
                  </p:cond>
                </p:stCondLst>
                <p:endSync evt="end" delay="0">
                  <p:rtn val="all"/>
                </p:endSync>
                <p:childTnLst>
                  <p:par>
                    <p:cTn id="95" fill="hold">
                      <p:stCondLst>
                        <p:cond delay="0"/>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4852"/>
                                        </p:tgtEl>
                                        <p:attrNameLst>
                                          <p:attrName>style.visibility</p:attrName>
                                        </p:attrNameLst>
                                      </p:cBhvr>
                                      <p:to>
                                        <p:strVal val="visible"/>
                                      </p:to>
                                    </p:set>
                                  </p:childTnLst>
                                </p:cTn>
                              </p:par>
                            </p:childTnLst>
                          </p:cTn>
                        </p:par>
                      </p:childTnLst>
                    </p:cTn>
                  </p:par>
                </p:childTnLst>
              </p:cTn>
              <p:nextCondLst>
                <p:cond evt="onClick" delay="0">
                  <p:tgtEl>
                    <p:spTgt spid="34847"/>
                  </p:tgtEl>
                </p:cond>
              </p:nextCondLst>
            </p:seq>
            <p:seq concurrent="1" nextAc="seek">
              <p:cTn id="99" restart="whenNotActive" fill="hold" evtFilter="cancelBubble" nodeType="interactiveSeq">
                <p:stCondLst>
                  <p:cond evt="onClick" delay="0">
                    <p:tgtEl>
                      <p:spTgt spid="34844"/>
                    </p:tgtEl>
                  </p:cond>
                </p:stCondLst>
                <p:endSync evt="end" delay="0">
                  <p:rtn val="all"/>
                </p:endSync>
                <p:childTnLst>
                  <p:par>
                    <p:cTn id="100" fill="hold">
                      <p:stCondLst>
                        <p:cond delay="0"/>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38"/>
                                        </p:tgtEl>
                                        <p:attrNameLst>
                                          <p:attrName>style.visibility</p:attrName>
                                        </p:attrNameLst>
                                      </p:cBhvr>
                                      <p:to>
                                        <p:strVal val="visible"/>
                                      </p:to>
                                    </p:set>
                                  </p:childTnLst>
                                </p:cTn>
                              </p:par>
                              <p:par>
                                <p:cTn id="104" presetID="9" presetClass="entr" presetSubtype="0" fill="hold" grpId="0" nodeType="with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dissolve">
                                      <p:cBhvr>
                                        <p:cTn id="106" dur="500"/>
                                        <p:tgtEl>
                                          <p:spTgt spid="40"/>
                                        </p:tgtEl>
                                      </p:cBhvr>
                                    </p:animEffect>
                                  </p:childTnLst>
                                </p:cTn>
                              </p:par>
                              <p:par>
                                <p:cTn id="107" presetID="1" presetClass="entr" presetSubtype="0" fill="hold" grpId="0" nodeType="withEffect">
                                  <p:stCondLst>
                                    <p:cond delay="0"/>
                                  </p:stCondLst>
                                  <p:childTnLst>
                                    <p:set>
                                      <p:cBhvr>
                                        <p:cTn id="108"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34844"/>
                  </p:tgtEl>
                </p:cond>
              </p:nextCondLst>
            </p:seq>
          </p:childTnLst>
        </p:cTn>
      </p:par>
    </p:tnLst>
    <p:bldLst>
      <p:bldP spid="34834" grpId="0"/>
      <p:bldP spid="34835" grpId="0"/>
      <p:bldP spid="34836" grpId="0"/>
      <p:bldP spid="34837" grpId="0"/>
      <p:bldP spid="34838" grpId="0" animBg="1"/>
      <p:bldP spid="34838" grpId="1" animBg="1"/>
      <p:bldP spid="34839" grpId="0" animBg="1"/>
      <p:bldP spid="34839" grpId="1" animBg="1"/>
      <p:bldP spid="34840" grpId="0" animBg="1"/>
      <p:bldP spid="34840" grpId="1" animBg="1"/>
      <p:bldP spid="34841" grpId="0" animBg="1"/>
      <p:bldP spid="34841" grpId="1" animBg="1"/>
      <p:bldP spid="34843" grpId="0" animBg="1"/>
      <p:bldP spid="34844" grpId="0" animBg="1"/>
      <p:bldP spid="34845" grpId="0" animBg="1"/>
      <p:bldP spid="34846" grpId="0" animBg="1"/>
      <p:bldP spid="34847" grpId="0" animBg="1"/>
      <p:bldP spid="34849" grpId="0" animBg="1"/>
      <p:bldP spid="34850" grpId="0" animBg="1"/>
      <p:bldP spid="34851" grpId="0" animBg="1"/>
      <p:bldP spid="34852" grpId="0" animBg="1"/>
      <p:bldP spid="38" grpId="0" animBg="1"/>
      <p:bldP spid="39" grpId="0" animBg="1"/>
      <p:bldP spid="4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a:xfrm>
            <a:off x="0" y="0"/>
            <a:ext cx="9144000" cy="838200"/>
          </a:xfrm>
        </p:spPr>
        <p:txBody>
          <a:bodyPr/>
          <a:lstStyle/>
          <a:p>
            <a:r>
              <a:rPr lang="en-US" sz="3000" smtClean="0"/>
              <a:t>Determining the Phenotypes</a:t>
            </a:r>
          </a:p>
        </p:txBody>
      </p:sp>
      <p:sp>
        <p:nvSpPr>
          <p:cNvPr id="34819" name="Rectangle 3"/>
          <p:cNvSpPr>
            <a:spLocks noGrp="1"/>
          </p:cNvSpPr>
          <p:nvPr>
            <p:ph type="body" idx="1"/>
          </p:nvPr>
        </p:nvSpPr>
        <p:spPr>
          <a:xfrm>
            <a:off x="0" y="4343400"/>
            <a:ext cx="9144000" cy="1524000"/>
          </a:xfrm>
        </p:spPr>
        <p:txBody>
          <a:bodyPr/>
          <a:lstStyle/>
          <a:p>
            <a:pPr>
              <a:lnSpc>
                <a:spcPct val="90000"/>
              </a:lnSpc>
              <a:buFont typeface="Arial" charset="0"/>
              <a:buNone/>
            </a:pPr>
            <a:r>
              <a:rPr lang="en-US" sz="1800" smtClean="0"/>
              <a:t>Each square represents 1 of the 4 possible gene combinations possible when parents reproduce. Click on the inside of the 4 Punnett squares to see the descriptions.</a:t>
            </a:r>
          </a:p>
          <a:p>
            <a:pPr>
              <a:lnSpc>
                <a:spcPct val="90000"/>
              </a:lnSpc>
              <a:buFont typeface="Arial" charset="0"/>
              <a:buNone/>
            </a:pPr>
            <a:endParaRPr lang="en-US" sz="1800" smtClean="0"/>
          </a:p>
          <a:p>
            <a:pPr>
              <a:lnSpc>
                <a:spcPct val="90000"/>
              </a:lnSpc>
              <a:buFont typeface="Arial" charset="0"/>
              <a:buNone/>
            </a:pPr>
            <a:r>
              <a:rPr lang="en-US" sz="1800" smtClean="0"/>
              <a:t>If the Adams’ decide to have a child, what is the probability they have a healthy child?</a:t>
            </a:r>
          </a:p>
        </p:txBody>
      </p:sp>
      <p:pic>
        <p:nvPicPr>
          <p:cNvPr id="44036" name="Picture 4"/>
          <p:cNvPicPr>
            <a:picLocks noChangeAspect="1" noChangeArrowheads="1"/>
          </p:cNvPicPr>
          <p:nvPr/>
        </p:nvPicPr>
        <p:blipFill>
          <a:blip r:embed="rId2" cstate="print"/>
          <a:srcRect/>
          <a:stretch>
            <a:fillRect/>
          </a:stretch>
        </p:blipFill>
        <p:spPr bwMode="auto">
          <a:xfrm>
            <a:off x="5486400" y="1481138"/>
            <a:ext cx="3505200" cy="2744787"/>
          </a:xfrm>
          <a:prstGeom prst="rect">
            <a:avLst/>
          </a:prstGeom>
          <a:noFill/>
          <a:ln w="9525">
            <a:noFill/>
            <a:miter lim="800000"/>
            <a:headEnd/>
            <a:tailEnd/>
          </a:ln>
        </p:spPr>
      </p:pic>
      <p:sp>
        <p:nvSpPr>
          <p:cNvPr id="44037" name="WordArt 5"/>
          <p:cNvSpPr>
            <a:spLocks noChangeArrowheads="1" noChangeShapeType="1" noTextEdit="1"/>
          </p:cNvSpPr>
          <p:nvPr/>
        </p:nvSpPr>
        <p:spPr bwMode="auto">
          <a:xfrm>
            <a:off x="6172200" y="990600"/>
            <a:ext cx="3810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44038" name="WordArt 6"/>
          <p:cNvSpPr>
            <a:spLocks noChangeArrowheads="1" noChangeShapeType="1" noTextEdit="1"/>
          </p:cNvSpPr>
          <p:nvPr/>
        </p:nvSpPr>
        <p:spPr bwMode="auto">
          <a:xfrm>
            <a:off x="7924800" y="990600"/>
            <a:ext cx="3048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44039" name="WordArt 7"/>
          <p:cNvSpPr>
            <a:spLocks noChangeArrowheads="1" noChangeShapeType="1" noTextEdit="1"/>
          </p:cNvSpPr>
          <p:nvPr/>
        </p:nvSpPr>
        <p:spPr bwMode="auto">
          <a:xfrm>
            <a:off x="8229600" y="1828800"/>
            <a:ext cx="3048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44040" name="WordArt 8"/>
          <p:cNvSpPr>
            <a:spLocks noChangeArrowheads="1" noChangeShapeType="1" noTextEdit="1"/>
          </p:cNvSpPr>
          <p:nvPr/>
        </p:nvSpPr>
        <p:spPr bwMode="auto">
          <a:xfrm>
            <a:off x="8153400" y="3157538"/>
            <a:ext cx="3048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44041" name="WordArt 9"/>
          <p:cNvSpPr>
            <a:spLocks noChangeArrowheads="1" noChangeShapeType="1" noTextEdit="1"/>
          </p:cNvSpPr>
          <p:nvPr/>
        </p:nvSpPr>
        <p:spPr bwMode="auto">
          <a:xfrm>
            <a:off x="7772400" y="3157538"/>
            <a:ext cx="3048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44042" name="WordArt 10"/>
          <p:cNvSpPr>
            <a:spLocks noChangeArrowheads="1" noChangeShapeType="1" noTextEdit="1"/>
          </p:cNvSpPr>
          <p:nvPr/>
        </p:nvSpPr>
        <p:spPr bwMode="auto">
          <a:xfrm>
            <a:off x="6477000" y="3157538"/>
            <a:ext cx="3048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44043" name="WordArt 11"/>
          <p:cNvSpPr>
            <a:spLocks noChangeArrowheads="1" noChangeShapeType="1" noTextEdit="1"/>
          </p:cNvSpPr>
          <p:nvPr/>
        </p:nvSpPr>
        <p:spPr bwMode="auto">
          <a:xfrm>
            <a:off x="6019800" y="1862138"/>
            <a:ext cx="3810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44044" name="WordArt 12"/>
          <p:cNvSpPr>
            <a:spLocks noChangeArrowheads="1" noChangeShapeType="1" noTextEdit="1"/>
          </p:cNvSpPr>
          <p:nvPr/>
        </p:nvSpPr>
        <p:spPr bwMode="auto">
          <a:xfrm>
            <a:off x="6477000" y="1862138"/>
            <a:ext cx="3810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44045" name="WordArt 13"/>
          <p:cNvSpPr>
            <a:spLocks noChangeArrowheads="1" noChangeShapeType="1" noTextEdit="1"/>
          </p:cNvSpPr>
          <p:nvPr/>
        </p:nvSpPr>
        <p:spPr bwMode="auto">
          <a:xfrm>
            <a:off x="7772400" y="1828800"/>
            <a:ext cx="3810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44046" name="WordArt 14"/>
          <p:cNvSpPr>
            <a:spLocks noChangeArrowheads="1" noChangeShapeType="1" noTextEdit="1"/>
          </p:cNvSpPr>
          <p:nvPr/>
        </p:nvSpPr>
        <p:spPr bwMode="auto">
          <a:xfrm>
            <a:off x="6019800" y="3157538"/>
            <a:ext cx="3810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44047" name="Text Box 15"/>
          <p:cNvSpPr txBox="1">
            <a:spLocks noChangeArrowheads="1"/>
          </p:cNvSpPr>
          <p:nvPr/>
        </p:nvSpPr>
        <p:spPr bwMode="auto">
          <a:xfrm>
            <a:off x="0" y="1371600"/>
            <a:ext cx="2133600" cy="1741488"/>
          </a:xfrm>
          <a:prstGeom prst="rect">
            <a:avLst/>
          </a:prstGeom>
          <a:noFill/>
          <a:ln w="9525">
            <a:noFill/>
            <a:miter lim="800000"/>
            <a:headEnd/>
            <a:tailEnd/>
          </a:ln>
        </p:spPr>
        <p:txBody>
          <a:bodyPr>
            <a:spAutoFit/>
          </a:bodyPr>
          <a:lstStyle/>
          <a:p>
            <a:pPr>
              <a:spcBef>
                <a:spcPct val="50000"/>
              </a:spcBef>
            </a:pPr>
            <a:r>
              <a:rPr lang="en-US" sz="1800">
                <a:solidFill>
                  <a:schemeClr val="tx1"/>
                </a:solidFill>
              </a:rPr>
              <a:t>Key:</a:t>
            </a:r>
          </a:p>
          <a:p>
            <a:pPr>
              <a:spcBef>
                <a:spcPct val="50000"/>
              </a:spcBef>
            </a:pPr>
            <a:r>
              <a:rPr lang="en-US" sz="1800">
                <a:solidFill>
                  <a:schemeClr val="tx1"/>
                </a:solidFill>
              </a:rPr>
              <a:t>H = dominant healthy</a:t>
            </a:r>
          </a:p>
          <a:p>
            <a:pPr>
              <a:spcBef>
                <a:spcPct val="50000"/>
              </a:spcBef>
            </a:pPr>
            <a:r>
              <a:rPr lang="en-US" sz="1800">
                <a:solidFill>
                  <a:schemeClr val="tx1"/>
                </a:solidFill>
              </a:rPr>
              <a:t>h = recessive cystic fibrosis</a:t>
            </a:r>
          </a:p>
        </p:txBody>
      </p:sp>
      <p:sp>
        <p:nvSpPr>
          <p:cNvPr id="44048" name="WordArt 16"/>
          <p:cNvSpPr>
            <a:spLocks noChangeArrowheads="1" noChangeShapeType="1" noTextEdit="1"/>
          </p:cNvSpPr>
          <p:nvPr/>
        </p:nvSpPr>
        <p:spPr bwMode="auto">
          <a:xfrm>
            <a:off x="5029200" y="2090738"/>
            <a:ext cx="3810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44049" name="WordArt 17"/>
          <p:cNvSpPr>
            <a:spLocks noChangeArrowheads="1" noChangeShapeType="1" noTextEdit="1"/>
          </p:cNvSpPr>
          <p:nvPr/>
        </p:nvSpPr>
        <p:spPr bwMode="auto">
          <a:xfrm>
            <a:off x="5105400" y="3309938"/>
            <a:ext cx="3048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44050" name="Rectangle 18"/>
          <p:cNvSpPr>
            <a:spLocks noChangeArrowheads="1"/>
          </p:cNvSpPr>
          <p:nvPr/>
        </p:nvSpPr>
        <p:spPr bwMode="auto">
          <a:xfrm>
            <a:off x="5715000" y="2362200"/>
            <a:ext cx="1447800" cy="457200"/>
          </a:xfrm>
          <a:prstGeom prst="rect">
            <a:avLst/>
          </a:prstGeom>
          <a:noFill/>
          <a:ln w="9525">
            <a:noFill/>
            <a:miter lim="800000"/>
            <a:headEnd/>
            <a:tailEnd/>
          </a:ln>
        </p:spPr>
        <p:txBody>
          <a:bodyPr wrap="none" anchor="ctr"/>
          <a:lstStyle/>
          <a:p>
            <a:pPr algn="ctr"/>
            <a:r>
              <a:rPr lang="en-US" sz="1200">
                <a:solidFill>
                  <a:schemeClr val="tx1"/>
                </a:solidFill>
              </a:rPr>
              <a:t>Homozygous</a:t>
            </a:r>
          </a:p>
          <a:p>
            <a:pPr algn="ctr"/>
            <a:r>
              <a:rPr lang="en-US" sz="1200">
                <a:solidFill>
                  <a:schemeClr val="tx1"/>
                </a:solidFill>
              </a:rPr>
              <a:t>dominant healthy</a:t>
            </a:r>
          </a:p>
        </p:txBody>
      </p:sp>
      <p:sp>
        <p:nvSpPr>
          <p:cNvPr id="44051" name="Rectangle 19"/>
          <p:cNvSpPr>
            <a:spLocks noChangeArrowheads="1"/>
          </p:cNvSpPr>
          <p:nvPr/>
        </p:nvSpPr>
        <p:spPr bwMode="auto">
          <a:xfrm>
            <a:off x="5638800" y="3733800"/>
            <a:ext cx="1447800" cy="457200"/>
          </a:xfrm>
          <a:prstGeom prst="rect">
            <a:avLst/>
          </a:prstGeom>
          <a:noFill/>
          <a:ln w="9525">
            <a:noFill/>
            <a:miter lim="800000"/>
            <a:headEnd/>
            <a:tailEnd/>
          </a:ln>
        </p:spPr>
        <p:txBody>
          <a:bodyPr wrap="none" anchor="ctr"/>
          <a:lstStyle/>
          <a:p>
            <a:pPr algn="ctr"/>
            <a:r>
              <a:rPr lang="en-US" sz="1200">
                <a:solidFill>
                  <a:schemeClr val="tx1"/>
                </a:solidFill>
              </a:rPr>
              <a:t>Heterozygous healthy/</a:t>
            </a:r>
          </a:p>
          <a:p>
            <a:pPr algn="ctr"/>
            <a:r>
              <a:rPr lang="en-US" sz="1200">
                <a:solidFill>
                  <a:schemeClr val="tx1"/>
                </a:solidFill>
              </a:rPr>
              <a:t>Carrier of C.F.</a:t>
            </a:r>
          </a:p>
        </p:txBody>
      </p:sp>
      <p:sp>
        <p:nvSpPr>
          <p:cNvPr id="44052" name="Rectangle 20"/>
          <p:cNvSpPr>
            <a:spLocks noChangeArrowheads="1"/>
          </p:cNvSpPr>
          <p:nvPr/>
        </p:nvSpPr>
        <p:spPr bwMode="auto">
          <a:xfrm>
            <a:off x="7391400" y="2362200"/>
            <a:ext cx="1447800" cy="457200"/>
          </a:xfrm>
          <a:prstGeom prst="rect">
            <a:avLst/>
          </a:prstGeom>
          <a:noFill/>
          <a:ln w="9525">
            <a:noFill/>
            <a:miter lim="800000"/>
            <a:headEnd/>
            <a:tailEnd/>
          </a:ln>
        </p:spPr>
        <p:txBody>
          <a:bodyPr wrap="none" anchor="ctr"/>
          <a:lstStyle/>
          <a:p>
            <a:pPr algn="ctr"/>
            <a:r>
              <a:rPr lang="en-US" sz="1200">
                <a:solidFill>
                  <a:schemeClr val="tx1"/>
                </a:solidFill>
              </a:rPr>
              <a:t>Heterozygous healthy/</a:t>
            </a:r>
          </a:p>
          <a:p>
            <a:pPr algn="ctr"/>
            <a:r>
              <a:rPr lang="en-US" sz="1200">
                <a:solidFill>
                  <a:schemeClr val="tx1"/>
                </a:solidFill>
              </a:rPr>
              <a:t>Carrier of C.F.</a:t>
            </a:r>
          </a:p>
        </p:txBody>
      </p:sp>
      <p:sp>
        <p:nvSpPr>
          <p:cNvPr id="44053" name="Rectangle 21"/>
          <p:cNvSpPr>
            <a:spLocks noChangeArrowheads="1"/>
          </p:cNvSpPr>
          <p:nvPr/>
        </p:nvSpPr>
        <p:spPr bwMode="auto">
          <a:xfrm>
            <a:off x="7391400" y="3733800"/>
            <a:ext cx="1447800" cy="457200"/>
          </a:xfrm>
          <a:prstGeom prst="rect">
            <a:avLst/>
          </a:prstGeom>
          <a:noFill/>
          <a:ln w="9525">
            <a:noFill/>
            <a:miter lim="800000"/>
            <a:headEnd/>
            <a:tailEnd/>
          </a:ln>
        </p:spPr>
        <p:txBody>
          <a:bodyPr wrap="none" anchor="ctr"/>
          <a:lstStyle/>
          <a:p>
            <a:pPr algn="ctr"/>
            <a:r>
              <a:rPr lang="en-US" sz="1200">
                <a:solidFill>
                  <a:schemeClr val="tx1"/>
                </a:solidFill>
              </a:rPr>
              <a:t>Homozygous recessive</a:t>
            </a:r>
          </a:p>
          <a:p>
            <a:pPr algn="ctr"/>
            <a:r>
              <a:rPr lang="en-US" sz="1200">
                <a:solidFill>
                  <a:schemeClr val="tx1"/>
                </a:solidFill>
              </a:rPr>
              <a:t>cystic fibrosis</a:t>
            </a:r>
          </a:p>
        </p:txBody>
      </p:sp>
      <p:sp>
        <p:nvSpPr>
          <p:cNvPr id="34843" name="AutoShape 27">
            <a:hlinkClick r:id="" action="ppaction://noaction" highlightClick="1"/>
          </p:cNvPr>
          <p:cNvSpPr>
            <a:spLocks noChangeArrowheads="1"/>
          </p:cNvSpPr>
          <p:nvPr/>
        </p:nvSpPr>
        <p:spPr bwMode="auto">
          <a:xfrm>
            <a:off x="1219200" y="6248400"/>
            <a:ext cx="762000" cy="381000"/>
          </a:xfrm>
          <a:prstGeom prst="actionButtonBlank">
            <a:avLst/>
          </a:prstGeom>
          <a:solidFill>
            <a:schemeClr val="accent1"/>
          </a:solidFill>
          <a:ln w="9525">
            <a:noFill/>
            <a:miter lim="800000"/>
            <a:headEnd/>
            <a:tailEnd/>
          </a:ln>
        </p:spPr>
        <p:txBody>
          <a:bodyPr wrap="none" anchor="ctr"/>
          <a:lstStyle/>
          <a:p>
            <a:pPr algn="ctr"/>
            <a:r>
              <a:rPr lang="en-US" sz="1600"/>
              <a:t>0%</a:t>
            </a:r>
          </a:p>
        </p:txBody>
      </p:sp>
      <p:sp>
        <p:nvSpPr>
          <p:cNvPr id="34844" name="AutoShape 28">
            <a:hlinkClick r:id="" action="ppaction://noaction" highlightClick="1"/>
          </p:cNvPr>
          <p:cNvSpPr>
            <a:spLocks noChangeArrowheads="1"/>
          </p:cNvSpPr>
          <p:nvPr/>
        </p:nvSpPr>
        <p:spPr bwMode="auto">
          <a:xfrm>
            <a:off x="2590800" y="6248400"/>
            <a:ext cx="762000" cy="381000"/>
          </a:xfrm>
          <a:prstGeom prst="actionButtonBlank">
            <a:avLst/>
          </a:prstGeom>
          <a:solidFill>
            <a:schemeClr val="accent1"/>
          </a:solidFill>
          <a:ln w="9525">
            <a:noFill/>
            <a:miter lim="800000"/>
            <a:headEnd/>
            <a:tailEnd/>
          </a:ln>
        </p:spPr>
        <p:txBody>
          <a:bodyPr wrap="none" anchor="ctr"/>
          <a:lstStyle/>
          <a:p>
            <a:pPr algn="ctr"/>
            <a:r>
              <a:rPr lang="en-US" sz="1600"/>
              <a:t>25%</a:t>
            </a:r>
          </a:p>
        </p:txBody>
      </p:sp>
      <p:sp>
        <p:nvSpPr>
          <p:cNvPr id="34845" name="AutoShape 29">
            <a:hlinkClick r:id="" action="ppaction://noaction" highlightClick="1"/>
          </p:cNvPr>
          <p:cNvSpPr>
            <a:spLocks noChangeArrowheads="1"/>
          </p:cNvSpPr>
          <p:nvPr/>
        </p:nvSpPr>
        <p:spPr bwMode="auto">
          <a:xfrm>
            <a:off x="3962400" y="6248400"/>
            <a:ext cx="762000" cy="381000"/>
          </a:xfrm>
          <a:prstGeom prst="actionButtonBlank">
            <a:avLst/>
          </a:prstGeom>
          <a:solidFill>
            <a:schemeClr val="accent1"/>
          </a:solidFill>
          <a:ln w="9525">
            <a:noFill/>
            <a:miter lim="800000"/>
            <a:headEnd/>
            <a:tailEnd/>
          </a:ln>
        </p:spPr>
        <p:txBody>
          <a:bodyPr wrap="none" anchor="ctr"/>
          <a:lstStyle/>
          <a:p>
            <a:pPr algn="ctr"/>
            <a:r>
              <a:rPr lang="en-US" sz="1600"/>
              <a:t>50%</a:t>
            </a:r>
          </a:p>
        </p:txBody>
      </p:sp>
      <p:sp>
        <p:nvSpPr>
          <p:cNvPr id="34846" name="AutoShape 30">
            <a:hlinkClick r:id="" action="ppaction://noaction" highlightClick="1"/>
          </p:cNvPr>
          <p:cNvSpPr>
            <a:spLocks noChangeArrowheads="1"/>
          </p:cNvSpPr>
          <p:nvPr/>
        </p:nvSpPr>
        <p:spPr bwMode="auto">
          <a:xfrm>
            <a:off x="5486400" y="6248400"/>
            <a:ext cx="762000" cy="381000"/>
          </a:xfrm>
          <a:prstGeom prst="actionButtonBlank">
            <a:avLst/>
          </a:prstGeom>
          <a:solidFill>
            <a:schemeClr val="accent1"/>
          </a:solidFill>
          <a:ln w="9525">
            <a:noFill/>
            <a:miter lim="800000"/>
            <a:headEnd/>
            <a:tailEnd/>
          </a:ln>
        </p:spPr>
        <p:txBody>
          <a:bodyPr wrap="none" anchor="ctr"/>
          <a:lstStyle/>
          <a:p>
            <a:pPr algn="ctr"/>
            <a:r>
              <a:rPr lang="en-US" sz="1600"/>
              <a:t>75%</a:t>
            </a:r>
          </a:p>
        </p:txBody>
      </p:sp>
      <p:sp>
        <p:nvSpPr>
          <p:cNvPr id="34847" name="AutoShape 31">
            <a:hlinkClick r:id="" action="ppaction://noaction" highlightClick="1"/>
          </p:cNvPr>
          <p:cNvSpPr>
            <a:spLocks noChangeArrowheads="1"/>
          </p:cNvSpPr>
          <p:nvPr/>
        </p:nvSpPr>
        <p:spPr bwMode="auto">
          <a:xfrm>
            <a:off x="7010400" y="6248400"/>
            <a:ext cx="762000" cy="381000"/>
          </a:xfrm>
          <a:prstGeom prst="actionButtonBlank">
            <a:avLst/>
          </a:prstGeom>
          <a:solidFill>
            <a:schemeClr val="accent1"/>
          </a:solidFill>
          <a:ln w="9525">
            <a:noFill/>
            <a:miter lim="800000"/>
            <a:headEnd/>
            <a:tailEnd/>
          </a:ln>
        </p:spPr>
        <p:txBody>
          <a:bodyPr wrap="none" anchor="ctr"/>
          <a:lstStyle/>
          <a:p>
            <a:pPr algn="ctr"/>
            <a:r>
              <a:rPr lang="en-US" sz="1600"/>
              <a:t>100%</a:t>
            </a:r>
          </a:p>
        </p:txBody>
      </p:sp>
      <p:sp>
        <p:nvSpPr>
          <p:cNvPr id="44060" name="AutoShape 10">
            <a:hlinkClick r:id="rId3"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34849" name="AutoShape 33"/>
          <p:cNvSpPr>
            <a:spLocks noChangeArrowheads="1"/>
          </p:cNvSpPr>
          <p:nvPr/>
        </p:nvSpPr>
        <p:spPr bwMode="auto">
          <a:xfrm>
            <a:off x="457200" y="5791200"/>
            <a:ext cx="1219200" cy="304800"/>
          </a:xfrm>
          <a:prstGeom prst="wedgeRectCallout">
            <a:avLst>
              <a:gd name="adj1" fmla="val 32292"/>
              <a:gd name="adj2" fmla="val 140625"/>
            </a:avLst>
          </a:prstGeom>
          <a:solidFill>
            <a:srgbClr val="FFFF00"/>
          </a:solidFill>
          <a:ln w="9525">
            <a:solidFill>
              <a:schemeClr val="tx1"/>
            </a:solidFill>
            <a:miter lim="800000"/>
            <a:headEnd/>
            <a:tailEnd/>
          </a:ln>
        </p:spPr>
        <p:txBody>
          <a:bodyPr/>
          <a:lstStyle/>
          <a:p>
            <a:pPr algn="ctr"/>
            <a:r>
              <a:rPr lang="en-US">
                <a:solidFill>
                  <a:schemeClr val="tx1"/>
                </a:solidFill>
              </a:rPr>
              <a:t>Look again</a:t>
            </a:r>
          </a:p>
        </p:txBody>
      </p:sp>
      <p:sp>
        <p:nvSpPr>
          <p:cNvPr id="34850" name="AutoShape 34"/>
          <p:cNvSpPr>
            <a:spLocks noChangeArrowheads="1"/>
          </p:cNvSpPr>
          <p:nvPr/>
        </p:nvSpPr>
        <p:spPr bwMode="auto">
          <a:xfrm>
            <a:off x="3886200" y="5562600"/>
            <a:ext cx="1219200" cy="304800"/>
          </a:xfrm>
          <a:prstGeom prst="wedgeRectCallout">
            <a:avLst>
              <a:gd name="adj1" fmla="val -958"/>
              <a:gd name="adj2" fmla="val 183231"/>
            </a:avLst>
          </a:prstGeom>
          <a:solidFill>
            <a:srgbClr val="FFFF00"/>
          </a:solidFill>
          <a:ln w="9525">
            <a:solidFill>
              <a:schemeClr val="tx1"/>
            </a:solidFill>
            <a:miter lim="800000"/>
            <a:headEnd/>
            <a:tailEnd/>
          </a:ln>
        </p:spPr>
        <p:txBody>
          <a:bodyPr/>
          <a:lstStyle/>
          <a:p>
            <a:pPr algn="ctr"/>
            <a:r>
              <a:rPr lang="en-US">
                <a:solidFill>
                  <a:schemeClr val="tx1"/>
                </a:solidFill>
              </a:rPr>
              <a:t>Look again</a:t>
            </a:r>
          </a:p>
        </p:txBody>
      </p:sp>
      <p:sp>
        <p:nvSpPr>
          <p:cNvPr id="34851" name="AutoShape 35"/>
          <p:cNvSpPr>
            <a:spLocks noChangeArrowheads="1"/>
          </p:cNvSpPr>
          <p:nvPr/>
        </p:nvSpPr>
        <p:spPr bwMode="auto">
          <a:xfrm>
            <a:off x="5715000" y="5486400"/>
            <a:ext cx="1219200" cy="609600"/>
          </a:xfrm>
          <a:prstGeom prst="wedgeRectCallout">
            <a:avLst>
              <a:gd name="adj1" fmla="val -31296"/>
              <a:gd name="adj2" fmla="val 96940"/>
            </a:avLst>
          </a:prstGeom>
          <a:solidFill>
            <a:srgbClr val="FFFF00"/>
          </a:solidFill>
          <a:ln w="9525">
            <a:solidFill>
              <a:schemeClr val="tx1"/>
            </a:solidFill>
            <a:miter lim="800000"/>
            <a:headEnd/>
            <a:tailEnd/>
          </a:ln>
        </p:spPr>
        <p:txBody>
          <a:bodyPr/>
          <a:lstStyle/>
          <a:p>
            <a:pPr algn="ctr"/>
            <a:r>
              <a:rPr lang="en-US">
                <a:solidFill>
                  <a:schemeClr val="tx1"/>
                </a:solidFill>
              </a:rPr>
              <a:t>Correct</a:t>
            </a:r>
          </a:p>
        </p:txBody>
      </p:sp>
      <p:sp>
        <p:nvSpPr>
          <p:cNvPr id="34852" name="AutoShape 36"/>
          <p:cNvSpPr>
            <a:spLocks noChangeArrowheads="1"/>
          </p:cNvSpPr>
          <p:nvPr/>
        </p:nvSpPr>
        <p:spPr bwMode="auto">
          <a:xfrm>
            <a:off x="7696200" y="5638800"/>
            <a:ext cx="1219200" cy="304800"/>
          </a:xfrm>
          <a:prstGeom prst="wedgeRectCallout">
            <a:avLst>
              <a:gd name="adj1" fmla="val -70273"/>
              <a:gd name="adj2" fmla="val 172051"/>
            </a:avLst>
          </a:prstGeom>
          <a:solidFill>
            <a:srgbClr val="FFFF00"/>
          </a:solidFill>
          <a:ln w="9525">
            <a:solidFill>
              <a:schemeClr val="tx1"/>
            </a:solidFill>
            <a:miter lim="800000"/>
            <a:headEnd/>
            <a:tailEnd/>
          </a:ln>
        </p:spPr>
        <p:txBody>
          <a:bodyPr/>
          <a:lstStyle/>
          <a:p>
            <a:pPr algn="ctr"/>
            <a:r>
              <a:rPr lang="en-US">
                <a:solidFill>
                  <a:schemeClr val="tx1"/>
                </a:solidFill>
              </a:rPr>
              <a:t>Look again</a:t>
            </a:r>
          </a:p>
        </p:txBody>
      </p:sp>
      <p:sp>
        <p:nvSpPr>
          <p:cNvPr id="38" name="AutoShape 21"/>
          <p:cNvSpPr>
            <a:spLocks noChangeArrowheads="1"/>
          </p:cNvSpPr>
          <p:nvPr/>
        </p:nvSpPr>
        <p:spPr bwMode="auto">
          <a:xfrm>
            <a:off x="1828800" y="5791200"/>
            <a:ext cx="1447800" cy="304800"/>
          </a:xfrm>
          <a:prstGeom prst="wedgeRectCallout">
            <a:avLst>
              <a:gd name="adj1" fmla="val 28898"/>
              <a:gd name="adj2" fmla="val 97171"/>
            </a:avLst>
          </a:prstGeom>
          <a:solidFill>
            <a:srgbClr val="FFFF00"/>
          </a:solidFill>
          <a:ln w="9525">
            <a:solidFill>
              <a:schemeClr val="tx1"/>
            </a:solidFill>
            <a:miter lim="800000"/>
            <a:headEnd/>
            <a:tailEnd/>
          </a:ln>
        </p:spPr>
        <p:txBody>
          <a:bodyPr/>
          <a:lstStyle/>
          <a:p>
            <a:pPr algn="ctr"/>
            <a:r>
              <a:rPr lang="en-US" sz="1200" b="1">
                <a:solidFill>
                  <a:schemeClr val="tx1"/>
                </a:solidFill>
              </a:rPr>
              <a:t>Look again</a:t>
            </a:r>
          </a:p>
        </p:txBody>
      </p:sp>
      <p:sp>
        <p:nvSpPr>
          <p:cNvPr id="39" name="Action Button: Forward or Next 38">
            <a:hlinkClick r:id="" action="ppaction://hlinkshowjump?jump=nextslide" highlightClick="1"/>
          </p:cNvPr>
          <p:cNvSpPr/>
          <p:nvPr/>
        </p:nvSpPr>
        <p:spPr>
          <a:xfrm>
            <a:off x="5943600" y="5791200"/>
            <a:ext cx="762000" cy="304800"/>
          </a:xfrm>
          <a:prstGeom prst="actionButtonForwardNex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p:cNvSpPr/>
          <p:nvPr/>
        </p:nvSpPr>
        <p:spPr>
          <a:xfrm>
            <a:off x="5486400" y="2819400"/>
            <a:ext cx="1752600" cy="1371600"/>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p:cNvSpPr/>
          <p:nvPr/>
        </p:nvSpPr>
        <p:spPr>
          <a:xfrm>
            <a:off x="5486400" y="1524000"/>
            <a:ext cx="1752600" cy="1295400"/>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41"/>
          <p:cNvSpPr/>
          <p:nvPr/>
        </p:nvSpPr>
        <p:spPr>
          <a:xfrm>
            <a:off x="7239000" y="1524000"/>
            <a:ext cx="1752600" cy="1295400"/>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a:hlinkClick r:id="" action="ppaction://hlinkshowjump?jump=previousslide"/>
          </p:cNvPr>
          <p:cNvSpPr/>
          <p:nvPr/>
        </p:nvSpPr>
        <p:spPr>
          <a:xfrm>
            <a:off x="76200" y="76200"/>
            <a:ext cx="762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Back</a:t>
            </a:r>
            <a:endParaRPr lang="en-US" sz="1600" b="1"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wd">
                                    <p:tmPct val="20000"/>
                                  </p:iterate>
                                  <p:childTnLst>
                                    <p:set>
                                      <p:cBhvr>
                                        <p:cTn id="6" dur="1" fill="hold">
                                          <p:stCondLst>
                                            <p:cond delay="0"/>
                                          </p:stCondLst>
                                        </p:cTn>
                                        <p:tgtEl>
                                          <p:spTgt spid="34819">
                                            <p:txEl>
                                              <p:pRg st="2" end="2"/>
                                            </p:txEl>
                                          </p:spTgt>
                                        </p:tgtEl>
                                        <p:attrNameLst>
                                          <p:attrName>style.visibility</p:attrName>
                                        </p:attrNameLst>
                                      </p:cBhvr>
                                      <p:to>
                                        <p:strVal val="visible"/>
                                      </p:to>
                                    </p:set>
                                    <p:anim calcmode="discrete" valueType="clr">
                                      <p:cBhvr override="childStyle">
                                        <p:cTn id="7" dur="80"/>
                                        <p:tgtEl>
                                          <p:spTgt spid="3481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4819">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34819">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34843"/>
                    </p:tgtEl>
                  </p:cond>
                </p:stCondLst>
                <p:endSync evt="end" delay="0">
                  <p:rtn val="all"/>
                </p:endSync>
                <p:childTnLst>
                  <p:par>
                    <p:cTn id="11" fill="hold">
                      <p:stCondLst>
                        <p:cond delay="0"/>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49"/>
                                        </p:tgtEl>
                                        <p:attrNameLst>
                                          <p:attrName>style.visibility</p:attrName>
                                        </p:attrNameLst>
                                      </p:cBhvr>
                                      <p:to>
                                        <p:strVal val="visible"/>
                                      </p:to>
                                    </p:set>
                                  </p:childTnLst>
                                </p:cTn>
                              </p:par>
                            </p:childTnLst>
                          </p:cTn>
                        </p:par>
                      </p:childTnLst>
                    </p:cTn>
                  </p:par>
                </p:childTnLst>
              </p:cTn>
              <p:nextCondLst>
                <p:cond evt="onClick" delay="0">
                  <p:tgtEl>
                    <p:spTgt spid="34843"/>
                  </p:tgtEl>
                </p:cond>
              </p:nextCondLst>
            </p:seq>
            <p:seq concurrent="1" nextAc="seek">
              <p:cTn id="15" restart="whenNotActive" fill="hold" evtFilter="cancelBubble" nodeType="interactiveSeq">
                <p:stCondLst>
                  <p:cond evt="onClick" delay="0">
                    <p:tgtEl>
                      <p:spTgt spid="34845"/>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4850"/>
                                        </p:tgtEl>
                                        <p:attrNameLst>
                                          <p:attrName>style.visibility</p:attrName>
                                        </p:attrNameLst>
                                      </p:cBhvr>
                                      <p:to>
                                        <p:strVal val="visible"/>
                                      </p:to>
                                    </p:set>
                                  </p:childTnLst>
                                </p:cTn>
                              </p:par>
                            </p:childTnLst>
                          </p:cTn>
                        </p:par>
                      </p:childTnLst>
                    </p:cTn>
                  </p:par>
                </p:childTnLst>
              </p:cTn>
              <p:nextCondLst>
                <p:cond evt="onClick" delay="0">
                  <p:tgtEl>
                    <p:spTgt spid="34845"/>
                  </p:tgtEl>
                </p:cond>
              </p:nextCondLst>
            </p:seq>
            <p:seq concurrent="1" nextAc="seek">
              <p:cTn id="20" restart="whenNotActive" fill="hold" evtFilter="cancelBubble" nodeType="interactiveSeq">
                <p:stCondLst>
                  <p:cond evt="onClick" delay="0">
                    <p:tgtEl>
                      <p:spTgt spid="34846"/>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851"/>
                                        </p:tgtEl>
                                        <p:attrNameLst>
                                          <p:attrName>style.visibility</p:attrName>
                                        </p:attrNameLst>
                                      </p:cBhvr>
                                      <p:to>
                                        <p:strVal val="visible"/>
                                      </p:to>
                                    </p:set>
                                  </p:childTnLst>
                                </p:cTn>
                              </p:par>
                              <p:par>
                                <p:cTn id="25" presetID="9"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dissolve">
                                      <p:cBhvr>
                                        <p:cTn id="27" dur="500"/>
                                        <p:tgtEl>
                                          <p:spTgt spid="40"/>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dissolve">
                                      <p:cBhvr>
                                        <p:cTn id="30" dur="500"/>
                                        <p:tgtEl>
                                          <p:spTgt spid="41"/>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dissolve">
                                      <p:cBhvr>
                                        <p:cTn id="33" dur="500"/>
                                        <p:tgtEl>
                                          <p:spTgt spid="42"/>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34846"/>
                  </p:tgtEl>
                </p:cond>
              </p:nextCondLst>
            </p:seq>
            <p:seq concurrent="1" nextAc="seek">
              <p:cTn id="36" restart="whenNotActive" fill="hold" evtFilter="cancelBubble" nodeType="interactiveSeq">
                <p:stCondLst>
                  <p:cond evt="onClick" delay="0">
                    <p:tgtEl>
                      <p:spTgt spid="34847"/>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4852"/>
                                        </p:tgtEl>
                                        <p:attrNameLst>
                                          <p:attrName>style.visibility</p:attrName>
                                        </p:attrNameLst>
                                      </p:cBhvr>
                                      <p:to>
                                        <p:strVal val="visible"/>
                                      </p:to>
                                    </p:set>
                                  </p:childTnLst>
                                </p:cTn>
                              </p:par>
                            </p:childTnLst>
                          </p:cTn>
                        </p:par>
                      </p:childTnLst>
                    </p:cTn>
                  </p:par>
                </p:childTnLst>
              </p:cTn>
              <p:nextCondLst>
                <p:cond evt="onClick" delay="0">
                  <p:tgtEl>
                    <p:spTgt spid="34847"/>
                  </p:tgtEl>
                </p:cond>
              </p:nextCondLst>
            </p:seq>
            <p:seq concurrent="1" nextAc="seek">
              <p:cTn id="41" restart="whenNotActive" fill="hold" evtFilter="cancelBubble" nodeType="interactiveSeq">
                <p:stCondLst>
                  <p:cond evt="onClick" delay="0">
                    <p:tgtEl>
                      <p:spTgt spid="34844"/>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34844"/>
                  </p:tgtEl>
                </p:cond>
              </p:nextCondLst>
            </p:seq>
          </p:childTnLst>
        </p:cTn>
      </p:par>
    </p:tnLst>
    <p:bldLst>
      <p:bldP spid="34849" grpId="0" animBg="1"/>
      <p:bldP spid="34850" grpId="0" animBg="1"/>
      <p:bldP spid="34851" grpId="0" animBg="1"/>
      <p:bldP spid="34852" grpId="0" animBg="1"/>
      <p:bldP spid="38" grpId="0" animBg="1"/>
      <p:bldP spid="39" grpId="0" animBg="1"/>
      <p:bldP spid="40" grpId="0" animBg="1"/>
      <p:bldP spid="41" grpId="0" animBg="1"/>
      <p:bldP spid="4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a:xfrm>
            <a:off x="0" y="0"/>
            <a:ext cx="9144000" cy="838200"/>
          </a:xfrm>
        </p:spPr>
        <p:txBody>
          <a:bodyPr/>
          <a:lstStyle/>
          <a:p>
            <a:r>
              <a:rPr lang="en-US" sz="3000" smtClean="0"/>
              <a:t>Determining the Phenotypes</a:t>
            </a:r>
          </a:p>
        </p:txBody>
      </p:sp>
      <p:sp>
        <p:nvSpPr>
          <p:cNvPr id="34819" name="Rectangle 3"/>
          <p:cNvSpPr>
            <a:spLocks noGrp="1"/>
          </p:cNvSpPr>
          <p:nvPr>
            <p:ph type="body" idx="1"/>
          </p:nvPr>
        </p:nvSpPr>
        <p:spPr>
          <a:xfrm>
            <a:off x="0" y="4343400"/>
            <a:ext cx="9144000" cy="1524000"/>
          </a:xfrm>
        </p:spPr>
        <p:txBody>
          <a:bodyPr/>
          <a:lstStyle/>
          <a:p>
            <a:pPr>
              <a:lnSpc>
                <a:spcPct val="90000"/>
              </a:lnSpc>
              <a:buFont typeface="Arial" charset="0"/>
              <a:buNone/>
            </a:pPr>
            <a:r>
              <a:rPr lang="en-US" sz="1800" smtClean="0"/>
              <a:t>Each square represents 1 of the 4 possible gene combinations possible when parents reproduce. Click on the inside of the 4 Punnett squares to see the descriptions.</a:t>
            </a:r>
          </a:p>
          <a:p>
            <a:pPr>
              <a:lnSpc>
                <a:spcPct val="90000"/>
              </a:lnSpc>
              <a:buFont typeface="Arial" charset="0"/>
              <a:buNone/>
            </a:pPr>
            <a:endParaRPr lang="en-US" sz="1800" smtClean="0"/>
          </a:p>
          <a:p>
            <a:pPr>
              <a:lnSpc>
                <a:spcPct val="90000"/>
              </a:lnSpc>
              <a:buFont typeface="Arial" charset="0"/>
              <a:buNone/>
            </a:pPr>
            <a:r>
              <a:rPr lang="en-US" sz="1800" smtClean="0"/>
              <a:t>If the Adams’ decide to have a child, what is the probability they have a heterozygous child?</a:t>
            </a:r>
          </a:p>
        </p:txBody>
      </p:sp>
      <p:pic>
        <p:nvPicPr>
          <p:cNvPr id="45060" name="Picture 4"/>
          <p:cNvPicPr>
            <a:picLocks noChangeAspect="1" noChangeArrowheads="1"/>
          </p:cNvPicPr>
          <p:nvPr/>
        </p:nvPicPr>
        <p:blipFill>
          <a:blip r:embed="rId2" cstate="print"/>
          <a:srcRect/>
          <a:stretch>
            <a:fillRect/>
          </a:stretch>
        </p:blipFill>
        <p:spPr bwMode="auto">
          <a:xfrm>
            <a:off x="5486400" y="1481138"/>
            <a:ext cx="3505200" cy="2744787"/>
          </a:xfrm>
          <a:prstGeom prst="rect">
            <a:avLst/>
          </a:prstGeom>
          <a:noFill/>
          <a:ln w="9525">
            <a:noFill/>
            <a:miter lim="800000"/>
            <a:headEnd/>
            <a:tailEnd/>
          </a:ln>
        </p:spPr>
      </p:pic>
      <p:sp>
        <p:nvSpPr>
          <p:cNvPr id="45061" name="WordArt 5"/>
          <p:cNvSpPr>
            <a:spLocks noChangeArrowheads="1" noChangeShapeType="1" noTextEdit="1"/>
          </p:cNvSpPr>
          <p:nvPr/>
        </p:nvSpPr>
        <p:spPr bwMode="auto">
          <a:xfrm>
            <a:off x="6172200" y="990600"/>
            <a:ext cx="3810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45062" name="WordArt 6"/>
          <p:cNvSpPr>
            <a:spLocks noChangeArrowheads="1" noChangeShapeType="1" noTextEdit="1"/>
          </p:cNvSpPr>
          <p:nvPr/>
        </p:nvSpPr>
        <p:spPr bwMode="auto">
          <a:xfrm>
            <a:off x="7924800" y="990600"/>
            <a:ext cx="3048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45063" name="WordArt 7"/>
          <p:cNvSpPr>
            <a:spLocks noChangeArrowheads="1" noChangeShapeType="1" noTextEdit="1"/>
          </p:cNvSpPr>
          <p:nvPr/>
        </p:nvSpPr>
        <p:spPr bwMode="auto">
          <a:xfrm>
            <a:off x="8229600" y="1828800"/>
            <a:ext cx="3048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45064" name="WordArt 8"/>
          <p:cNvSpPr>
            <a:spLocks noChangeArrowheads="1" noChangeShapeType="1" noTextEdit="1"/>
          </p:cNvSpPr>
          <p:nvPr/>
        </p:nvSpPr>
        <p:spPr bwMode="auto">
          <a:xfrm>
            <a:off x="8153400" y="3157538"/>
            <a:ext cx="3048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45065" name="WordArt 9"/>
          <p:cNvSpPr>
            <a:spLocks noChangeArrowheads="1" noChangeShapeType="1" noTextEdit="1"/>
          </p:cNvSpPr>
          <p:nvPr/>
        </p:nvSpPr>
        <p:spPr bwMode="auto">
          <a:xfrm>
            <a:off x="7772400" y="3157538"/>
            <a:ext cx="3048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45066" name="WordArt 10"/>
          <p:cNvSpPr>
            <a:spLocks noChangeArrowheads="1" noChangeShapeType="1" noTextEdit="1"/>
          </p:cNvSpPr>
          <p:nvPr/>
        </p:nvSpPr>
        <p:spPr bwMode="auto">
          <a:xfrm>
            <a:off x="6477000" y="3157538"/>
            <a:ext cx="3048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45067" name="WordArt 11"/>
          <p:cNvSpPr>
            <a:spLocks noChangeArrowheads="1" noChangeShapeType="1" noTextEdit="1"/>
          </p:cNvSpPr>
          <p:nvPr/>
        </p:nvSpPr>
        <p:spPr bwMode="auto">
          <a:xfrm>
            <a:off x="6019800" y="1862138"/>
            <a:ext cx="3810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45068" name="WordArt 12"/>
          <p:cNvSpPr>
            <a:spLocks noChangeArrowheads="1" noChangeShapeType="1" noTextEdit="1"/>
          </p:cNvSpPr>
          <p:nvPr/>
        </p:nvSpPr>
        <p:spPr bwMode="auto">
          <a:xfrm>
            <a:off x="6477000" y="1862138"/>
            <a:ext cx="3810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45069" name="WordArt 13"/>
          <p:cNvSpPr>
            <a:spLocks noChangeArrowheads="1" noChangeShapeType="1" noTextEdit="1"/>
          </p:cNvSpPr>
          <p:nvPr/>
        </p:nvSpPr>
        <p:spPr bwMode="auto">
          <a:xfrm>
            <a:off x="7772400" y="1828800"/>
            <a:ext cx="3810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45070" name="WordArt 14"/>
          <p:cNvSpPr>
            <a:spLocks noChangeArrowheads="1" noChangeShapeType="1" noTextEdit="1"/>
          </p:cNvSpPr>
          <p:nvPr/>
        </p:nvSpPr>
        <p:spPr bwMode="auto">
          <a:xfrm>
            <a:off x="6019800" y="3157538"/>
            <a:ext cx="3810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45071" name="Text Box 15"/>
          <p:cNvSpPr txBox="1">
            <a:spLocks noChangeArrowheads="1"/>
          </p:cNvSpPr>
          <p:nvPr/>
        </p:nvSpPr>
        <p:spPr bwMode="auto">
          <a:xfrm>
            <a:off x="0" y="1371600"/>
            <a:ext cx="2133600" cy="1741488"/>
          </a:xfrm>
          <a:prstGeom prst="rect">
            <a:avLst/>
          </a:prstGeom>
          <a:noFill/>
          <a:ln w="9525">
            <a:noFill/>
            <a:miter lim="800000"/>
            <a:headEnd/>
            <a:tailEnd/>
          </a:ln>
        </p:spPr>
        <p:txBody>
          <a:bodyPr>
            <a:spAutoFit/>
          </a:bodyPr>
          <a:lstStyle/>
          <a:p>
            <a:pPr>
              <a:spcBef>
                <a:spcPct val="50000"/>
              </a:spcBef>
            </a:pPr>
            <a:r>
              <a:rPr lang="en-US" sz="1800">
                <a:solidFill>
                  <a:schemeClr val="tx1"/>
                </a:solidFill>
              </a:rPr>
              <a:t>Key:</a:t>
            </a:r>
          </a:p>
          <a:p>
            <a:pPr>
              <a:spcBef>
                <a:spcPct val="50000"/>
              </a:spcBef>
            </a:pPr>
            <a:r>
              <a:rPr lang="en-US" sz="1800">
                <a:solidFill>
                  <a:schemeClr val="tx1"/>
                </a:solidFill>
              </a:rPr>
              <a:t>H = dominant healthy</a:t>
            </a:r>
          </a:p>
          <a:p>
            <a:pPr>
              <a:spcBef>
                <a:spcPct val="50000"/>
              </a:spcBef>
            </a:pPr>
            <a:r>
              <a:rPr lang="en-US" sz="1800">
                <a:solidFill>
                  <a:schemeClr val="tx1"/>
                </a:solidFill>
              </a:rPr>
              <a:t>h = recessive cystic fibrosis</a:t>
            </a:r>
          </a:p>
        </p:txBody>
      </p:sp>
      <p:sp>
        <p:nvSpPr>
          <p:cNvPr id="45072" name="WordArt 16"/>
          <p:cNvSpPr>
            <a:spLocks noChangeArrowheads="1" noChangeShapeType="1" noTextEdit="1"/>
          </p:cNvSpPr>
          <p:nvPr/>
        </p:nvSpPr>
        <p:spPr bwMode="auto">
          <a:xfrm>
            <a:off x="5029200" y="2090738"/>
            <a:ext cx="3810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45073" name="WordArt 17"/>
          <p:cNvSpPr>
            <a:spLocks noChangeArrowheads="1" noChangeShapeType="1" noTextEdit="1"/>
          </p:cNvSpPr>
          <p:nvPr/>
        </p:nvSpPr>
        <p:spPr bwMode="auto">
          <a:xfrm>
            <a:off x="5105400" y="3309938"/>
            <a:ext cx="3048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45074" name="Rectangle 18"/>
          <p:cNvSpPr>
            <a:spLocks noChangeArrowheads="1"/>
          </p:cNvSpPr>
          <p:nvPr/>
        </p:nvSpPr>
        <p:spPr bwMode="auto">
          <a:xfrm>
            <a:off x="5715000" y="2362200"/>
            <a:ext cx="1447800" cy="457200"/>
          </a:xfrm>
          <a:prstGeom prst="rect">
            <a:avLst/>
          </a:prstGeom>
          <a:noFill/>
          <a:ln w="9525">
            <a:noFill/>
            <a:miter lim="800000"/>
            <a:headEnd/>
            <a:tailEnd/>
          </a:ln>
        </p:spPr>
        <p:txBody>
          <a:bodyPr wrap="none" anchor="ctr"/>
          <a:lstStyle/>
          <a:p>
            <a:pPr algn="ctr"/>
            <a:r>
              <a:rPr lang="en-US" sz="1200">
                <a:solidFill>
                  <a:schemeClr val="tx1"/>
                </a:solidFill>
              </a:rPr>
              <a:t>Homozygous</a:t>
            </a:r>
          </a:p>
          <a:p>
            <a:pPr algn="ctr"/>
            <a:r>
              <a:rPr lang="en-US" sz="1200">
                <a:solidFill>
                  <a:schemeClr val="tx1"/>
                </a:solidFill>
              </a:rPr>
              <a:t>dominant healthy</a:t>
            </a:r>
          </a:p>
        </p:txBody>
      </p:sp>
      <p:sp>
        <p:nvSpPr>
          <p:cNvPr id="45075" name="Rectangle 19"/>
          <p:cNvSpPr>
            <a:spLocks noChangeArrowheads="1"/>
          </p:cNvSpPr>
          <p:nvPr/>
        </p:nvSpPr>
        <p:spPr bwMode="auto">
          <a:xfrm>
            <a:off x="5638800" y="3733800"/>
            <a:ext cx="1447800" cy="457200"/>
          </a:xfrm>
          <a:prstGeom prst="rect">
            <a:avLst/>
          </a:prstGeom>
          <a:noFill/>
          <a:ln w="9525">
            <a:noFill/>
            <a:miter lim="800000"/>
            <a:headEnd/>
            <a:tailEnd/>
          </a:ln>
        </p:spPr>
        <p:txBody>
          <a:bodyPr wrap="none" anchor="ctr"/>
          <a:lstStyle/>
          <a:p>
            <a:pPr algn="ctr"/>
            <a:r>
              <a:rPr lang="en-US" sz="1200">
                <a:solidFill>
                  <a:schemeClr val="tx1"/>
                </a:solidFill>
              </a:rPr>
              <a:t>Heterozygous healthy/</a:t>
            </a:r>
          </a:p>
          <a:p>
            <a:pPr algn="ctr"/>
            <a:r>
              <a:rPr lang="en-US" sz="1200">
                <a:solidFill>
                  <a:schemeClr val="tx1"/>
                </a:solidFill>
              </a:rPr>
              <a:t>Carrier of C.F.</a:t>
            </a:r>
          </a:p>
        </p:txBody>
      </p:sp>
      <p:sp>
        <p:nvSpPr>
          <p:cNvPr id="45076" name="Rectangle 20"/>
          <p:cNvSpPr>
            <a:spLocks noChangeArrowheads="1"/>
          </p:cNvSpPr>
          <p:nvPr/>
        </p:nvSpPr>
        <p:spPr bwMode="auto">
          <a:xfrm>
            <a:off x="7391400" y="2362200"/>
            <a:ext cx="1447800" cy="457200"/>
          </a:xfrm>
          <a:prstGeom prst="rect">
            <a:avLst/>
          </a:prstGeom>
          <a:noFill/>
          <a:ln w="9525">
            <a:noFill/>
            <a:miter lim="800000"/>
            <a:headEnd/>
            <a:tailEnd/>
          </a:ln>
        </p:spPr>
        <p:txBody>
          <a:bodyPr wrap="none" anchor="ctr"/>
          <a:lstStyle/>
          <a:p>
            <a:pPr algn="ctr"/>
            <a:r>
              <a:rPr lang="en-US" sz="1200">
                <a:solidFill>
                  <a:schemeClr val="tx1"/>
                </a:solidFill>
              </a:rPr>
              <a:t>Heterozygous healthy/</a:t>
            </a:r>
          </a:p>
          <a:p>
            <a:pPr algn="ctr"/>
            <a:r>
              <a:rPr lang="en-US" sz="1200">
                <a:solidFill>
                  <a:schemeClr val="tx1"/>
                </a:solidFill>
              </a:rPr>
              <a:t>Carrier of C.F.</a:t>
            </a:r>
          </a:p>
        </p:txBody>
      </p:sp>
      <p:sp>
        <p:nvSpPr>
          <p:cNvPr id="45077" name="Rectangle 21"/>
          <p:cNvSpPr>
            <a:spLocks noChangeArrowheads="1"/>
          </p:cNvSpPr>
          <p:nvPr/>
        </p:nvSpPr>
        <p:spPr bwMode="auto">
          <a:xfrm>
            <a:off x="7391400" y="3733800"/>
            <a:ext cx="1447800" cy="457200"/>
          </a:xfrm>
          <a:prstGeom prst="rect">
            <a:avLst/>
          </a:prstGeom>
          <a:noFill/>
          <a:ln w="9525">
            <a:noFill/>
            <a:miter lim="800000"/>
            <a:headEnd/>
            <a:tailEnd/>
          </a:ln>
        </p:spPr>
        <p:txBody>
          <a:bodyPr wrap="none" anchor="ctr"/>
          <a:lstStyle/>
          <a:p>
            <a:pPr algn="ctr"/>
            <a:r>
              <a:rPr lang="en-US" sz="1200">
                <a:solidFill>
                  <a:schemeClr val="tx1"/>
                </a:solidFill>
              </a:rPr>
              <a:t>Homozygous recessive</a:t>
            </a:r>
          </a:p>
          <a:p>
            <a:pPr algn="ctr"/>
            <a:r>
              <a:rPr lang="en-US" sz="1200">
                <a:solidFill>
                  <a:schemeClr val="tx1"/>
                </a:solidFill>
              </a:rPr>
              <a:t>cystic fibrosis</a:t>
            </a:r>
          </a:p>
        </p:txBody>
      </p:sp>
      <p:sp>
        <p:nvSpPr>
          <p:cNvPr id="34843" name="AutoShape 27">
            <a:hlinkClick r:id="" action="ppaction://noaction" highlightClick="1"/>
          </p:cNvPr>
          <p:cNvSpPr>
            <a:spLocks noChangeArrowheads="1"/>
          </p:cNvSpPr>
          <p:nvPr/>
        </p:nvSpPr>
        <p:spPr bwMode="auto">
          <a:xfrm>
            <a:off x="1219200" y="6248400"/>
            <a:ext cx="762000" cy="381000"/>
          </a:xfrm>
          <a:prstGeom prst="actionButtonBlank">
            <a:avLst/>
          </a:prstGeom>
          <a:solidFill>
            <a:schemeClr val="accent1"/>
          </a:solidFill>
          <a:ln w="9525">
            <a:noFill/>
            <a:miter lim="800000"/>
            <a:headEnd/>
            <a:tailEnd/>
          </a:ln>
        </p:spPr>
        <p:txBody>
          <a:bodyPr wrap="none" anchor="ctr"/>
          <a:lstStyle/>
          <a:p>
            <a:pPr algn="ctr"/>
            <a:r>
              <a:rPr lang="en-US" sz="1600"/>
              <a:t>0%</a:t>
            </a:r>
          </a:p>
        </p:txBody>
      </p:sp>
      <p:sp>
        <p:nvSpPr>
          <p:cNvPr id="34844" name="AutoShape 28">
            <a:hlinkClick r:id="" action="ppaction://noaction" highlightClick="1"/>
          </p:cNvPr>
          <p:cNvSpPr>
            <a:spLocks noChangeArrowheads="1"/>
          </p:cNvSpPr>
          <p:nvPr/>
        </p:nvSpPr>
        <p:spPr bwMode="auto">
          <a:xfrm>
            <a:off x="2590800" y="6248400"/>
            <a:ext cx="762000" cy="381000"/>
          </a:xfrm>
          <a:prstGeom prst="actionButtonBlank">
            <a:avLst/>
          </a:prstGeom>
          <a:solidFill>
            <a:schemeClr val="accent1"/>
          </a:solidFill>
          <a:ln w="9525">
            <a:noFill/>
            <a:miter lim="800000"/>
            <a:headEnd/>
            <a:tailEnd/>
          </a:ln>
        </p:spPr>
        <p:txBody>
          <a:bodyPr wrap="none" anchor="ctr"/>
          <a:lstStyle/>
          <a:p>
            <a:pPr algn="ctr"/>
            <a:r>
              <a:rPr lang="en-US" sz="1600"/>
              <a:t>25%</a:t>
            </a:r>
          </a:p>
        </p:txBody>
      </p:sp>
      <p:sp>
        <p:nvSpPr>
          <p:cNvPr id="34845" name="AutoShape 29">
            <a:hlinkClick r:id="" action="ppaction://noaction" highlightClick="1"/>
          </p:cNvPr>
          <p:cNvSpPr>
            <a:spLocks noChangeArrowheads="1"/>
          </p:cNvSpPr>
          <p:nvPr/>
        </p:nvSpPr>
        <p:spPr bwMode="auto">
          <a:xfrm>
            <a:off x="3962400" y="6248400"/>
            <a:ext cx="762000" cy="381000"/>
          </a:xfrm>
          <a:prstGeom prst="actionButtonBlank">
            <a:avLst/>
          </a:prstGeom>
          <a:solidFill>
            <a:schemeClr val="accent1"/>
          </a:solidFill>
          <a:ln w="9525">
            <a:noFill/>
            <a:miter lim="800000"/>
            <a:headEnd/>
            <a:tailEnd/>
          </a:ln>
        </p:spPr>
        <p:txBody>
          <a:bodyPr wrap="none" anchor="ctr"/>
          <a:lstStyle/>
          <a:p>
            <a:pPr algn="ctr"/>
            <a:r>
              <a:rPr lang="en-US" sz="1600"/>
              <a:t>50%</a:t>
            </a:r>
          </a:p>
        </p:txBody>
      </p:sp>
      <p:sp>
        <p:nvSpPr>
          <p:cNvPr id="34846" name="AutoShape 30">
            <a:hlinkClick r:id="" action="ppaction://noaction" highlightClick="1"/>
          </p:cNvPr>
          <p:cNvSpPr>
            <a:spLocks noChangeArrowheads="1"/>
          </p:cNvSpPr>
          <p:nvPr/>
        </p:nvSpPr>
        <p:spPr bwMode="auto">
          <a:xfrm>
            <a:off x="5486400" y="6248400"/>
            <a:ext cx="762000" cy="381000"/>
          </a:xfrm>
          <a:prstGeom prst="actionButtonBlank">
            <a:avLst/>
          </a:prstGeom>
          <a:solidFill>
            <a:schemeClr val="accent1"/>
          </a:solidFill>
          <a:ln w="9525">
            <a:noFill/>
            <a:miter lim="800000"/>
            <a:headEnd/>
            <a:tailEnd/>
          </a:ln>
        </p:spPr>
        <p:txBody>
          <a:bodyPr wrap="none" anchor="ctr"/>
          <a:lstStyle/>
          <a:p>
            <a:pPr algn="ctr"/>
            <a:r>
              <a:rPr lang="en-US" sz="1600"/>
              <a:t>75%</a:t>
            </a:r>
          </a:p>
        </p:txBody>
      </p:sp>
      <p:sp>
        <p:nvSpPr>
          <p:cNvPr id="34847" name="AutoShape 31">
            <a:hlinkClick r:id="" action="ppaction://noaction" highlightClick="1"/>
          </p:cNvPr>
          <p:cNvSpPr>
            <a:spLocks noChangeArrowheads="1"/>
          </p:cNvSpPr>
          <p:nvPr/>
        </p:nvSpPr>
        <p:spPr bwMode="auto">
          <a:xfrm>
            <a:off x="7010400" y="6248400"/>
            <a:ext cx="762000" cy="381000"/>
          </a:xfrm>
          <a:prstGeom prst="actionButtonBlank">
            <a:avLst/>
          </a:prstGeom>
          <a:solidFill>
            <a:schemeClr val="accent1"/>
          </a:solidFill>
          <a:ln w="9525">
            <a:noFill/>
            <a:miter lim="800000"/>
            <a:headEnd/>
            <a:tailEnd/>
          </a:ln>
        </p:spPr>
        <p:txBody>
          <a:bodyPr wrap="none" anchor="ctr"/>
          <a:lstStyle/>
          <a:p>
            <a:pPr algn="ctr"/>
            <a:r>
              <a:rPr lang="en-US" sz="1600"/>
              <a:t>100%</a:t>
            </a:r>
          </a:p>
        </p:txBody>
      </p:sp>
      <p:sp>
        <p:nvSpPr>
          <p:cNvPr id="45084" name="AutoShape 10">
            <a:hlinkClick r:id="rId3"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34849" name="AutoShape 33"/>
          <p:cNvSpPr>
            <a:spLocks noChangeArrowheads="1"/>
          </p:cNvSpPr>
          <p:nvPr/>
        </p:nvSpPr>
        <p:spPr bwMode="auto">
          <a:xfrm>
            <a:off x="457200" y="5791200"/>
            <a:ext cx="1219200" cy="304800"/>
          </a:xfrm>
          <a:prstGeom prst="wedgeRectCallout">
            <a:avLst>
              <a:gd name="adj1" fmla="val 32292"/>
              <a:gd name="adj2" fmla="val 140625"/>
            </a:avLst>
          </a:prstGeom>
          <a:solidFill>
            <a:srgbClr val="FFFF00"/>
          </a:solidFill>
          <a:ln w="9525">
            <a:solidFill>
              <a:schemeClr val="tx1"/>
            </a:solidFill>
            <a:miter lim="800000"/>
            <a:headEnd/>
            <a:tailEnd/>
          </a:ln>
        </p:spPr>
        <p:txBody>
          <a:bodyPr/>
          <a:lstStyle/>
          <a:p>
            <a:pPr algn="ctr"/>
            <a:r>
              <a:rPr lang="en-US">
                <a:solidFill>
                  <a:schemeClr val="tx1"/>
                </a:solidFill>
              </a:rPr>
              <a:t>Look again</a:t>
            </a:r>
          </a:p>
        </p:txBody>
      </p:sp>
      <p:sp>
        <p:nvSpPr>
          <p:cNvPr id="34850" name="AutoShape 34"/>
          <p:cNvSpPr>
            <a:spLocks noChangeArrowheads="1"/>
          </p:cNvSpPr>
          <p:nvPr/>
        </p:nvSpPr>
        <p:spPr bwMode="auto">
          <a:xfrm>
            <a:off x="3886200" y="5486400"/>
            <a:ext cx="1219200" cy="609600"/>
          </a:xfrm>
          <a:prstGeom prst="wedgeRectCallout">
            <a:avLst>
              <a:gd name="adj1" fmla="val -2079"/>
              <a:gd name="adj2" fmla="val 91440"/>
            </a:avLst>
          </a:prstGeom>
          <a:solidFill>
            <a:srgbClr val="FFFF00"/>
          </a:solidFill>
          <a:ln w="9525">
            <a:solidFill>
              <a:schemeClr val="tx1"/>
            </a:solidFill>
            <a:miter lim="800000"/>
            <a:headEnd/>
            <a:tailEnd/>
          </a:ln>
        </p:spPr>
        <p:txBody>
          <a:bodyPr/>
          <a:lstStyle/>
          <a:p>
            <a:pPr algn="ctr"/>
            <a:r>
              <a:rPr lang="en-US">
                <a:solidFill>
                  <a:schemeClr val="tx1"/>
                </a:solidFill>
              </a:rPr>
              <a:t>Correct</a:t>
            </a:r>
          </a:p>
        </p:txBody>
      </p:sp>
      <p:sp>
        <p:nvSpPr>
          <p:cNvPr id="34851" name="AutoShape 35"/>
          <p:cNvSpPr>
            <a:spLocks noChangeArrowheads="1"/>
          </p:cNvSpPr>
          <p:nvPr/>
        </p:nvSpPr>
        <p:spPr bwMode="auto">
          <a:xfrm>
            <a:off x="5715000" y="5715000"/>
            <a:ext cx="1219200" cy="381000"/>
          </a:xfrm>
          <a:prstGeom prst="wedgeRectCallout">
            <a:avLst>
              <a:gd name="adj1" fmla="val -31296"/>
              <a:gd name="adj2" fmla="val 96940"/>
            </a:avLst>
          </a:prstGeom>
          <a:solidFill>
            <a:srgbClr val="FFFF00"/>
          </a:solidFill>
          <a:ln w="9525">
            <a:solidFill>
              <a:schemeClr val="tx1"/>
            </a:solidFill>
            <a:miter lim="800000"/>
            <a:headEnd/>
            <a:tailEnd/>
          </a:ln>
        </p:spPr>
        <p:txBody>
          <a:bodyPr/>
          <a:lstStyle/>
          <a:p>
            <a:pPr algn="ctr"/>
            <a:r>
              <a:rPr lang="en-US">
                <a:solidFill>
                  <a:schemeClr val="tx1"/>
                </a:solidFill>
              </a:rPr>
              <a:t>Look again</a:t>
            </a:r>
          </a:p>
        </p:txBody>
      </p:sp>
      <p:sp>
        <p:nvSpPr>
          <p:cNvPr id="34852" name="AutoShape 36"/>
          <p:cNvSpPr>
            <a:spLocks noChangeArrowheads="1"/>
          </p:cNvSpPr>
          <p:nvPr/>
        </p:nvSpPr>
        <p:spPr bwMode="auto">
          <a:xfrm>
            <a:off x="7696200" y="5638800"/>
            <a:ext cx="1219200" cy="304800"/>
          </a:xfrm>
          <a:prstGeom prst="wedgeRectCallout">
            <a:avLst>
              <a:gd name="adj1" fmla="val -70273"/>
              <a:gd name="adj2" fmla="val 172051"/>
            </a:avLst>
          </a:prstGeom>
          <a:solidFill>
            <a:srgbClr val="FFFF00"/>
          </a:solidFill>
          <a:ln w="9525">
            <a:solidFill>
              <a:schemeClr val="tx1"/>
            </a:solidFill>
            <a:miter lim="800000"/>
            <a:headEnd/>
            <a:tailEnd/>
          </a:ln>
        </p:spPr>
        <p:txBody>
          <a:bodyPr/>
          <a:lstStyle/>
          <a:p>
            <a:pPr algn="ctr"/>
            <a:r>
              <a:rPr lang="en-US">
                <a:solidFill>
                  <a:schemeClr val="tx1"/>
                </a:solidFill>
              </a:rPr>
              <a:t>Look again</a:t>
            </a:r>
          </a:p>
        </p:txBody>
      </p:sp>
      <p:sp>
        <p:nvSpPr>
          <p:cNvPr id="38" name="AutoShape 21"/>
          <p:cNvSpPr>
            <a:spLocks noChangeArrowheads="1"/>
          </p:cNvSpPr>
          <p:nvPr/>
        </p:nvSpPr>
        <p:spPr bwMode="auto">
          <a:xfrm>
            <a:off x="1828800" y="5791200"/>
            <a:ext cx="1447800" cy="304800"/>
          </a:xfrm>
          <a:prstGeom prst="wedgeRectCallout">
            <a:avLst>
              <a:gd name="adj1" fmla="val 28898"/>
              <a:gd name="adj2" fmla="val 97171"/>
            </a:avLst>
          </a:prstGeom>
          <a:solidFill>
            <a:srgbClr val="FFFF00"/>
          </a:solidFill>
          <a:ln w="9525">
            <a:solidFill>
              <a:schemeClr val="tx1"/>
            </a:solidFill>
            <a:miter lim="800000"/>
            <a:headEnd/>
            <a:tailEnd/>
          </a:ln>
        </p:spPr>
        <p:txBody>
          <a:bodyPr/>
          <a:lstStyle/>
          <a:p>
            <a:pPr algn="ctr"/>
            <a:r>
              <a:rPr lang="en-US" sz="1200" b="1">
                <a:solidFill>
                  <a:schemeClr val="tx1"/>
                </a:solidFill>
              </a:rPr>
              <a:t>Look again</a:t>
            </a:r>
          </a:p>
        </p:txBody>
      </p:sp>
      <p:sp>
        <p:nvSpPr>
          <p:cNvPr id="39" name="Action Button: Forward or Next 38">
            <a:hlinkClick r:id="" action="ppaction://hlinkshowjump?jump=nextslide" highlightClick="1"/>
          </p:cNvPr>
          <p:cNvSpPr/>
          <p:nvPr/>
        </p:nvSpPr>
        <p:spPr>
          <a:xfrm>
            <a:off x="4114800" y="5791200"/>
            <a:ext cx="762000" cy="304800"/>
          </a:xfrm>
          <a:prstGeom prst="actionButtonForwardNex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p:cNvSpPr/>
          <p:nvPr/>
        </p:nvSpPr>
        <p:spPr>
          <a:xfrm>
            <a:off x="5486400" y="2819400"/>
            <a:ext cx="1752600" cy="1371600"/>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41"/>
          <p:cNvSpPr/>
          <p:nvPr/>
        </p:nvSpPr>
        <p:spPr>
          <a:xfrm>
            <a:off x="7239000" y="1524000"/>
            <a:ext cx="1752600" cy="1295400"/>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a:hlinkClick r:id="" action="ppaction://hlinkshowjump?jump=previousslide"/>
          </p:cNvPr>
          <p:cNvSpPr/>
          <p:nvPr/>
        </p:nvSpPr>
        <p:spPr>
          <a:xfrm>
            <a:off x="76200" y="76200"/>
            <a:ext cx="762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Back</a:t>
            </a:r>
            <a:endParaRPr lang="en-US" sz="1600" b="1"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wd">
                                    <p:tmPct val="20000"/>
                                  </p:iterate>
                                  <p:childTnLst>
                                    <p:set>
                                      <p:cBhvr>
                                        <p:cTn id="6" dur="1" fill="hold">
                                          <p:stCondLst>
                                            <p:cond delay="0"/>
                                          </p:stCondLst>
                                        </p:cTn>
                                        <p:tgtEl>
                                          <p:spTgt spid="34819">
                                            <p:txEl>
                                              <p:pRg st="2" end="2"/>
                                            </p:txEl>
                                          </p:spTgt>
                                        </p:tgtEl>
                                        <p:attrNameLst>
                                          <p:attrName>style.visibility</p:attrName>
                                        </p:attrNameLst>
                                      </p:cBhvr>
                                      <p:to>
                                        <p:strVal val="visible"/>
                                      </p:to>
                                    </p:set>
                                    <p:anim calcmode="discrete" valueType="clr">
                                      <p:cBhvr override="childStyle">
                                        <p:cTn id="7" dur="80"/>
                                        <p:tgtEl>
                                          <p:spTgt spid="3481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4819">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34819">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34843"/>
                    </p:tgtEl>
                  </p:cond>
                </p:stCondLst>
                <p:endSync evt="end" delay="0">
                  <p:rtn val="all"/>
                </p:endSync>
                <p:childTnLst>
                  <p:par>
                    <p:cTn id="11" fill="hold">
                      <p:stCondLst>
                        <p:cond delay="0"/>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49"/>
                                        </p:tgtEl>
                                        <p:attrNameLst>
                                          <p:attrName>style.visibility</p:attrName>
                                        </p:attrNameLst>
                                      </p:cBhvr>
                                      <p:to>
                                        <p:strVal val="visible"/>
                                      </p:to>
                                    </p:set>
                                  </p:childTnLst>
                                </p:cTn>
                              </p:par>
                            </p:childTnLst>
                          </p:cTn>
                        </p:par>
                      </p:childTnLst>
                    </p:cTn>
                  </p:par>
                </p:childTnLst>
              </p:cTn>
              <p:nextCondLst>
                <p:cond evt="onClick" delay="0">
                  <p:tgtEl>
                    <p:spTgt spid="34843"/>
                  </p:tgtEl>
                </p:cond>
              </p:nextCondLst>
            </p:seq>
            <p:seq concurrent="1" nextAc="seek">
              <p:cTn id="15" restart="whenNotActive" fill="hold" evtFilter="cancelBubble" nodeType="interactiveSeq">
                <p:stCondLst>
                  <p:cond evt="onClick" delay="0">
                    <p:tgtEl>
                      <p:spTgt spid="34845"/>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4850"/>
                                        </p:tgtEl>
                                        <p:attrNameLst>
                                          <p:attrName>style.visibility</p:attrName>
                                        </p:attrNameLst>
                                      </p:cBhvr>
                                      <p:to>
                                        <p:strVal val="visible"/>
                                      </p:to>
                                    </p:set>
                                  </p:childTnLst>
                                </p:cTn>
                              </p:par>
                              <p:par>
                                <p:cTn id="20" presetID="9"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dissolve">
                                      <p:cBhvr>
                                        <p:cTn id="22" dur="500"/>
                                        <p:tgtEl>
                                          <p:spTgt spid="4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dissolve">
                                      <p:cBhvr>
                                        <p:cTn id="25" dur="500"/>
                                        <p:tgtEl>
                                          <p:spTgt spid="42"/>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34845"/>
                  </p:tgtEl>
                </p:cond>
              </p:nextCondLst>
            </p:seq>
            <p:seq concurrent="1" nextAc="seek">
              <p:cTn id="28" restart="whenNotActive" fill="hold" evtFilter="cancelBubble" nodeType="interactiveSeq">
                <p:stCondLst>
                  <p:cond evt="onClick" delay="0">
                    <p:tgtEl>
                      <p:spTgt spid="34846"/>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4851"/>
                                        </p:tgtEl>
                                        <p:attrNameLst>
                                          <p:attrName>style.visibility</p:attrName>
                                        </p:attrNameLst>
                                      </p:cBhvr>
                                      <p:to>
                                        <p:strVal val="visible"/>
                                      </p:to>
                                    </p:set>
                                  </p:childTnLst>
                                </p:cTn>
                              </p:par>
                            </p:childTnLst>
                          </p:cTn>
                        </p:par>
                      </p:childTnLst>
                    </p:cTn>
                  </p:par>
                </p:childTnLst>
              </p:cTn>
              <p:nextCondLst>
                <p:cond evt="onClick" delay="0">
                  <p:tgtEl>
                    <p:spTgt spid="34846"/>
                  </p:tgtEl>
                </p:cond>
              </p:nextCondLst>
            </p:seq>
            <p:seq concurrent="1" nextAc="seek">
              <p:cTn id="33" restart="whenNotActive" fill="hold" evtFilter="cancelBubble" nodeType="interactiveSeq">
                <p:stCondLst>
                  <p:cond evt="onClick" delay="0">
                    <p:tgtEl>
                      <p:spTgt spid="34847"/>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4852"/>
                                        </p:tgtEl>
                                        <p:attrNameLst>
                                          <p:attrName>style.visibility</p:attrName>
                                        </p:attrNameLst>
                                      </p:cBhvr>
                                      <p:to>
                                        <p:strVal val="visible"/>
                                      </p:to>
                                    </p:set>
                                  </p:childTnLst>
                                </p:cTn>
                              </p:par>
                            </p:childTnLst>
                          </p:cTn>
                        </p:par>
                      </p:childTnLst>
                    </p:cTn>
                  </p:par>
                </p:childTnLst>
              </p:cTn>
              <p:nextCondLst>
                <p:cond evt="onClick" delay="0">
                  <p:tgtEl>
                    <p:spTgt spid="34847"/>
                  </p:tgtEl>
                </p:cond>
              </p:nextCondLst>
            </p:seq>
            <p:seq concurrent="1" nextAc="seek">
              <p:cTn id="38" restart="whenNotActive" fill="hold" evtFilter="cancelBubble" nodeType="interactiveSeq">
                <p:stCondLst>
                  <p:cond evt="onClick" delay="0">
                    <p:tgtEl>
                      <p:spTgt spid="34844"/>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34844"/>
                  </p:tgtEl>
                </p:cond>
              </p:nextCondLst>
            </p:seq>
          </p:childTnLst>
        </p:cTn>
      </p:par>
    </p:tnLst>
    <p:bldLst>
      <p:bldP spid="34849" grpId="0" animBg="1"/>
      <p:bldP spid="34850" grpId="0" animBg="1"/>
      <p:bldP spid="34851" grpId="0" animBg="1"/>
      <p:bldP spid="34852" grpId="0" animBg="1"/>
      <p:bldP spid="38" grpId="0" animBg="1"/>
      <p:bldP spid="39" grpId="0" animBg="1"/>
      <p:bldP spid="40" grpId="0" animBg="1"/>
      <p:bldP spid="4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8" name="Picture 8" descr="cartoon_baby_st6"/>
          <p:cNvPicPr>
            <a:picLocks noChangeAspect="1" noChangeArrowheads="1"/>
          </p:cNvPicPr>
          <p:nvPr/>
        </p:nvPicPr>
        <p:blipFill>
          <a:blip r:embed="rId2" cstate="print"/>
          <a:srcRect/>
          <a:stretch>
            <a:fillRect/>
          </a:stretch>
        </p:blipFill>
        <p:spPr bwMode="auto">
          <a:xfrm>
            <a:off x="3657600" y="2819400"/>
            <a:ext cx="1524000" cy="1295400"/>
          </a:xfrm>
          <a:prstGeom prst="rect">
            <a:avLst/>
          </a:prstGeom>
          <a:noFill/>
          <a:ln w="9525">
            <a:noFill/>
            <a:miter lim="800000"/>
            <a:headEnd/>
            <a:tailEnd/>
          </a:ln>
        </p:spPr>
      </p:pic>
      <p:pic>
        <p:nvPicPr>
          <p:cNvPr id="35850" name="Picture 10" descr="139356235_3c72702fcd"/>
          <p:cNvPicPr>
            <a:picLocks noChangeAspect="1" noChangeArrowheads="1"/>
          </p:cNvPicPr>
          <p:nvPr/>
        </p:nvPicPr>
        <p:blipFill>
          <a:blip r:embed="rId3" cstate="print"/>
          <a:srcRect/>
          <a:stretch>
            <a:fillRect/>
          </a:stretch>
        </p:blipFill>
        <p:spPr bwMode="auto">
          <a:xfrm>
            <a:off x="1219200" y="2667000"/>
            <a:ext cx="1422400" cy="1638300"/>
          </a:xfrm>
          <a:prstGeom prst="rect">
            <a:avLst/>
          </a:prstGeom>
          <a:noFill/>
          <a:ln w="9525">
            <a:noFill/>
            <a:miter lim="800000"/>
            <a:headEnd/>
            <a:tailEnd/>
          </a:ln>
        </p:spPr>
      </p:pic>
      <p:pic>
        <p:nvPicPr>
          <p:cNvPr id="35852" name="Picture 12" descr="baby-cartoon"/>
          <p:cNvPicPr>
            <a:picLocks noChangeAspect="1" noChangeArrowheads="1"/>
          </p:cNvPicPr>
          <p:nvPr/>
        </p:nvPicPr>
        <p:blipFill>
          <a:blip r:embed="rId4" cstate="print"/>
          <a:srcRect/>
          <a:stretch>
            <a:fillRect/>
          </a:stretch>
        </p:blipFill>
        <p:spPr bwMode="auto">
          <a:xfrm>
            <a:off x="6172200" y="2819400"/>
            <a:ext cx="823913" cy="1209675"/>
          </a:xfrm>
          <a:prstGeom prst="rect">
            <a:avLst/>
          </a:prstGeom>
          <a:noFill/>
          <a:ln w="9525">
            <a:noFill/>
            <a:miter lim="800000"/>
            <a:headEnd/>
            <a:tailEnd/>
          </a:ln>
        </p:spPr>
      </p:pic>
      <p:sp>
        <p:nvSpPr>
          <p:cNvPr id="35843" name="Rectangle 3"/>
          <p:cNvSpPr>
            <a:spLocks noGrp="1"/>
          </p:cNvSpPr>
          <p:nvPr>
            <p:ph type="body" idx="1"/>
          </p:nvPr>
        </p:nvSpPr>
        <p:spPr>
          <a:xfrm>
            <a:off x="0" y="4419600"/>
            <a:ext cx="9144000" cy="2438400"/>
          </a:xfrm>
        </p:spPr>
        <p:txBody>
          <a:bodyPr/>
          <a:lstStyle/>
          <a:p>
            <a:pPr>
              <a:buFont typeface="Arial" charset="0"/>
              <a:buNone/>
            </a:pPr>
            <a:r>
              <a:rPr lang="en-US" sz="1800" smtClean="0"/>
              <a:t>Each child separately has a 25% chance of being born with C.F. But one child will not affect the others. To calculate the odds that all three children will have C.F. is really easy. Just multiply the individual odds together. What is the probability that all 3 children will have cystic fibrosis?</a:t>
            </a:r>
          </a:p>
        </p:txBody>
      </p:sp>
      <p:pic>
        <p:nvPicPr>
          <p:cNvPr id="46086" name="Picture 4" descr="counseling-1"/>
          <p:cNvPicPr>
            <a:picLocks noChangeAspect="1" noChangeArrowheads="1"/>
          </p:cNvPicPr>
          <p:nvPr/>
        </p:nvPicPr>
        <p:blipFill>
          <a:blip r:embed="rId5" cstate="print"/>
          <a:srcRect/>
          <a:stretch>
            <a:fillRect/>
          </a:stretch>
        </p:blipFill>
        <p:spPr bwMode="auto">
          <a:xfrm>
            <a:off x="2286000" y="304800"/>
            <a:ext cx="4352925" cy="2543175"/>
          </a:xfrm>
          <a:prstGeom prst="rect">
            <a:avLst/>
          </a:prstGeom>
          <a:noFill/>
          <a:ln w="9525">
            <a:noFill/>
            <a:miter lim="800000"/>
            <a:headEnd/>
            <a:tailEnd/>
          </a:ln>
        </p:spPr>
      </p:pic>
      <p:sp>
        <p:nvSpPr>
          <p:cNvPr id="46087" name="AutoShape 5"/>
          <p:cNvSpPr>
            <a:spLocks noChangeArrowheads="1"/>
          </p:cNvSpPr>
          <p:nvPr/>
        </p:nvSpPr>
        <p:spPr bwMode="auto">
          <a:xfrm>
            <a:off x="76200" y="609600"/>
            <a:ext cx="1828800" cy="1295400"/>
          </a:xfrm>
          <a:prstGeom prst="wedgeRoundRectCallout">
            <a:avLst>
              <a:gd name="adj1" fmla="val 115417"/>
              <a:gd name="adj2" fmla="val -18338"/>
              <a:gd name="adj3" fmla="val 16667"/>
            </a:avLst>
          </a:prstGeom>
          <a:solidFill>
            <a:schemeClr val="accent1"/>
          </a:solidFill>
          <a:ln w="9525">
            <a:solidFill>
              <a:schemeClr val="tx1"/>
            </a:solidFill>
            <a:miter lim="800000"/>
            <a:headEnd/>
            <a:tailEnd/>
          </a:ln>
        </p:spPr>
        <p:txBody>
          <a:bodyPr/>
          <a:lstStyle/>
          <a:p>
            <a:pPr algn="ctr"/>
            <a:r>
              <a:rPr lang="en-US" b="1"/>
              <a:t>There is a 25% chance each child you have will be born with C.F.</a:t>
            </a:r>
          </a:p>
        </p:txBody>
      </p:sp>
      <p:sp>
        <p:nvSpPr>
          <p:cNvPr id="35846" name="AutoShape 6"/>
          <p:cNvSpPr>
            <a:spLocks noChangeArrowheads="1"/>
          </p:cNvSpPr>
          <p:nvPr/>
        </p:nvSpPr>
        <p:spPr bwMode="auto">
          <a:xfrm>
            <a:off x="6477000" y="0"/>
            <a:ext cx="2209800" cy="1371600"/>
          </a:xfrm>
          <a:prstGeom prst="wedgeRoundRectCallout">
            <a:avLst>
              <a:gd name="adj1" fmla="val -78583"/>
              <a:gd name="adj2" fmla="val 20889"/>
              <a:gd name="adj3" fmla="val 16667"/>
            </a:avLst>
          </a:prstGeom>
          <a:solidFill>
            <a:schemeClr val="accent1"/>
          </a:solidFill>
          <a:ln w="9525">
            <a:solidFill>
              <a:schemeClr val="tx1"/>
            </a:solidFill>
            <a:miter lim="800000"/>
            <a:headEnd/>
            <a:tailEnd/>
          </a:ln>
        </p:spPr>
        <p:txBody>
          <a:bodyPr/>
          <a:lstStyle/>
          <a:p>
            <a:pPr algn="ctr"/>
            <a:r>
              <a:rPr lang="en-US" b="1"/>
              <a:t>We were hoping to have 3 children total. What are the chances that all three children have cystic fibrosis?</a:t>
            </a:r>
          </a:p>
        </p:txBody>
      </p:sp>
      <p:sp>
        <p:nvSpPr>
          <p:cNvPr id="35853" name="Text Box 13"/>
          <p:cNvSpPr txBox="1">
            <a:spLocks noChangeArrowheads="1"/>
          </p:cNvSpPr>
          <p:nvPr/>
        </p:nvSpPr>
        <p:spPr bwMode="auto">
          <a:xfrm>
            <a:off x="1676400" y="4038600"/>
            <a:ext cx="6400800" cy="366713"/>
          </a:xfrm>
          <a:prstGeom prst="rect">
            <a:avLst/>
          </a:prstGeom>
          <a:noFill/>
          <a:ln w="9525">
            <a:noFill/>
            <a:miter lim="800000"/>
            <a:headEnd/>
            <a:tailEnd/>
          </a:ln>
        </p:spPr>
        <p:txBody>
          <a:bodyPr>
            <a:spAutoFit/>
          </a:bodyPr>
          <a:lstStyle/>
          <a:p>
            <a:pPr>
              <a:spcBef>
                <a:spcPct val="50000"/>
              </a:spcBef>
            </a:pPr>
            <a:r>
              <a:rPr lang="en-US" sz="1800">
                <a:solidFill>
                  <a:schemeClr val="tx1"/>
                </a:solidFill>
              </a:rPr>
              <a:t>¼               x                   ¼                 x               ¼   =         ?</a:t>
            </a:r>
          </a:p>
        </p:txBody>
      </p:sp>
      <p:sp>
        <p:nvSpPr>
          <p:cNvPr id="35854" name="AutoShape 14">
            <a:hlinkClick r:id="" action="ppaction://noaction" highlightClick="1"/>
          </p:cNvPr>
          <p:cNvSpPr>
            <a:spLocks noChangeArrowheads="1"/>
          </p:cNvSpPr>
          <p:nvPr/>
        </p:nvSpPr>
        <p:spPr bwMode="auto">
          <a:xfrm>
            <a:off x="1295400" y="6400800"/>
            <a:ext cx="762000" cy="381000"/>
          </a:xfrm>
          <a:prstGeom prst="actionButtonBlank">
            <a:avLst/>
          </a:prstGeom>
          <a:solidFill>
            <a:schemeClr val="accent1"/>
          </a:solidFill>
          <a:ln w="9525">
            <a:noFill/>
            <a:miter lim="800000"/>
            <a:headEnd/>
            <a:tailEnd/>
          </a:ln>
        </p:spPr>
        <p:txBody>
          <a:bodyPr wrap="none" anchor="ctr"/>
          <a:lstStyle/>
          <a:p>
            <a:pPr algn="ctr"/>
            <a:r>
              <a:rPr lang="en-US" sz="1600"/>
              <a:t>0%</a:t>
            </a:r>
          </a:p>
        </p:txBody>
      </p:sp>
      <p:sp>
        <p:nvSpPr>
          <p:cNvPr id="35855" name="AutoShape 15">
            <a:hlinkClick r:id="" action="ppaction://noaction" highlightClick="1"/>
          </p:cNvPr>
          <p:cNvSpPr>
            <a:spLocks noChangeArrowheads="1"/>
          </p:cNvSpPr>
          <p:nvPr/>
        </p:nvSpPr>
        <p:spPr bwMode="auto">
          <a:xfrm>
            <a:off x="2895600" y="6400800"/>
            <a:ext cx="762000" cy="381000"/>
          </a:xfrm>
          <a:prstGeom prst="actionButtonBlank">
            <a:avLst/>
          </a:prstGeom>
          <a:solidFill>
            <a:schemeClr val="accent1"/>
          </a:solidFill>
          <a:ln w="9525">
            <a:noFill/>
            <a:miter lim="800000"/>
            <a:headEnd/>
            <a:tailEnd/>
          </a:ln>
        </p:spPr>
        <p:txBody>
          <a:bodyPr wrap="none" anchor="ctr"/>
          <a:lstStyle/>
          <a:p>
            <a:pPr algn="ctr"/>
            <a:r>
              <a:rPr lang="en-US" sz="1600"/>
              <a:t>3/4</a:t>
            </a:r>
          </a:p>
        </p:txBody>
      </p:sp>
      <p:sp>
        <p:nvSpPr>
          <p:cNvPr id="35856" name="AutoShape 16">
            <a:hlinkClick r:id="" action="ppaction://noaction" highlightClick="1"/>
          </p:cNvPr>
          <p:cNvSpPr>
            <a:spLocks noChangeArrowheads="1"/>
          </p:cNvSpPr>
          <p:nvPr/>
        </p:nvSpPr>
        <p:spPr bwMode="auto">
          <a:xfrm>
            <a:off x="4572000" y="6400800"/>
            <a:ext cx="762000" cy="381000"/>
          </a:xfrm>
          <a:prstGeom prst="actionButtonBlank">
            <a:avLst/>
          </a:prstGeom>
          <a:solidFill>
            <a:schemeClr val="accent1"/>
          </a:solidFill>
          <a:ln w="9525">
            <a:noFill/>
            <a:miter lim="800000"/>
            <a:headEnd/>
            <a:tailEnd/>
          </a:ln>
        </p:spPr>
        <p:txBody>
          <a:bodyPr wrap="none" anchor="ctr"/>
          <a:lstStyle/>
          <a:p>
            <a:pPr algn="ctr"/>
            <a:r>
              <a:rPr lang="en-US" sz="1600"/>
              <a:t>3/12</a:t>
            </a:r>
          </a:p>
        </p:txBody>
      </p:sp>
      <p:sp>
        <p:nvSpPr>
          <p:cNvPr id="35857" name="AutoShape 17">
            <a:hlinkClick r:id="" action="ppaction://noaction" highlightClick="1"/>
          </p:cNvPr>
          <p:cNvSpPr>
            <a:spLocks noChangeArrowheads="1"/>
          </p:cNvSpPr>
          <p:nvPr/>
        </p:nvSpPr>
        <p:spPr bwMode="auto">
          <a:xfrm>
            <a:off x="6324600" y="6400800"/>
            <a:ext cx="762000" cy="381000"/>
          </a:xfrm>
          <a:prstGeom prst="actionButtonBlank">
            <a:avLst/>
          </a:prstGeom>
          <a:solidFill>
            <a:schemeClr val="accent1"/>
          </a:solidFill>
          <a:ln w="9525">
            <a:noFill/>
            <a:miter lim="800000"/>
            <a:headEnd/>
            <a:tailEnd/>
          </a:ln>
        </p:spPr>
        <p:txBody>
          <a:bodyPr wrap="none" anchor="ctr"/>
          <a:lstStyle/>
          <a:p>
            <a:pPr algn="ctr"/>
            <a:r>
              <a:rPr lang="en-US" sz="1600"/>
              <a:t>1/12</a:t>
            </a:r>
          </a:p>
        </p:txBody>
      </p:sp>
      <p:sp>
        <p:nvSpPr>
          <p:cNvPr id="35858" name="AutoShape 18">
            <a:hlinkClick r:id="" action="ppaction://noaction" highlightClick="1"/>
          </p:cNvPr>
          <p:cNvSpPr>
            <a:spLocks noChangeArrowheads="1"/>
          </p:cNvSpPr>
          <p:nvPr/>
        </p:nvSpPr>
        <p:spPr bwMode="auto">
          <a:xfrm>
            <a:off x="8229600" y="6400800"/>
            <a:ext cx="762000" cy="381000"/>
          </a:xfrm>
          <a:prstGeom prst="actionButtonBlank">
            <a:avLst/>
          </a:prstGeom>
          <a:solidFill>
            <a:schemeClr val="accent1"/>
          </a:solidFill>
          <a:ln w="9525">
            <a:noFill/>
            <a:miter lim="800000"/>
            <a:headEnd/>
            <a:tailEnd/>
          </a:ln>
        </p:spPr>
        <p:txBody>
          <a:bodyPr wrap="none" anchor="ctr"/>
          <a:lstStyle/>
          <a:p>
            <a:pPr algn="ctr"/>
            <a:r>
              <a:rPr lang="en-US" sz="1600"/>
              <a:t>1/64</a:t>
            </a:r>
          </a:p>
        </p:txBody>
      </p:sp>
      <p:sp>
        <p:nvSpPr>
          <p:cNvPr id="35860" name="AutoShape 20"/>
          <p:cNvSpPr>
            <a:spLocks noChangeArrowheads="1"/>
          </p:cNvSpPr>
          <p:nvPr/>
        </p:nvSpPr>
        <p:spPr bwMode="auto">
          <a:xfrm>
            <a:off x="304800" y="5562600"/>
            <a:ext cx="1219200" cy="609600"/>
          </a:xfrm>
          <a:prstGeom prst="wedgeRectCallout">
            <a:avLst>
              <a:gd name="adj1" fmla="val 58102"/>
              <a:gd name="adj2" fmla="val 98912"/>
            </a:avLst>
          </a:prstGeom>
          <a:solidFill>
            <a:srgbClr val="FF0000">
              <a:alpha val="50195"/>
            </a:srgbClr>
          </a:solidFill>
          <a:ln w="9525">
            <a:solidFill>
              <a:schemeClr val="tx1"/>
            </a:solidFill>
            <a:miter lim="800000"/>
            <a:headEnd/>
            <a:tailEnd/>
          </a:ln>
        </p:spPr>
        <p:txBody>
          <a:bodyPr/>
          <a:lstStyle/>
          <a:p>
            <a:pPr algn="ctr"/>
            <a:r>
              <a:rPr lang="en-US" sz="1200">
                <a:solidFill>
                  <a:schemeClr val="tx1"/>
                </a:solidFill>
              </a:rPr>
              <a:t>The odds </a:t>
            </a:r>
            <a:r>
              <a:rPr lang="en-US" sz="1200" b="1">
                <a:solidFill>
                  <a:schemeClr val="tx1"/>
                </a:solidFill>
              </a:rPr>
              <a:t>are</a:t>
            </a:r>
            <a:r>
              <a:rPr lang="en-US" sz="1200">
                <a:solidFill>
                  <a:schemeClr val="tx1"/>
                </a:solidFill>
              </a:rPr>
              <a:t> small. But not that small.</a:t>
            </a:r>
          </a:p>
        </p:txBody>
      </p:sp>
      <p:sp>
        <p:nvSpPr>
          <p:cNvPr id="35861" name="AutoShape 21"/>
          <p:cNvSpPr>
            <a:spLocks noChangeArrowheads="1"/>
          </p:cNvSpPr>
          <p:nvPr/>
        </p:nvSpPr>
        <p:spPr bwMode="auto">
          <a:xfrm>
            <a:off x="1981200" y="5562600"/>
            <a:ext cx="1143000" cy="609600"/>
          </a:xfrm>
          <a:prstGeom prst="wedgeRectCallout">
            <a:avLst>
              <a:gd name="adj1" fmla="val 55537"/>
              <a:gd name="adj2" fmla="val 107310"/>
            </a:avLst>
          </a:prstGeom>
          <a:solidFill>
            <a:srgbClr val="FF0000">
              <a:alpha val="50195"/>
            </a:srgbClr>
          </a:solidFill>
          <a:ln w="9525">
            <a:solidFill>
              <a:schemeClr val="tx1"/>
            </a:solidFill>
            <a:miter lim="800000"/>
            <a:headEnd/>
            <a:tailEnd/>
          </a:ln>
        </p:spPr>
        <p:txBody>
          <a:bodyPr/>
          <a:lstStyle/>
          <a:p>
            <a:pPr algn="ctr"/>
            <a:r>
              <a:rPr lang="en-US" sz="1200">
                <a:solidFill>
                  <a:schemeClr val="tx1"/>
                </a:solidFill>
              </a:rPr>
              <a:t>You added, but you need to multiply.</a:t>
            </a:r>
          </a:p>
        </p:txBody>
      </p:sp>
      <p:sp>
        <p:nvSpPr>
          <p:cNvPr id="35862" name="AutoShape 22"/>
          <p:cNvSpPr>
            <a:spLocks noChangeArrowheads="1"/>
          </p:cNvSpPr>
          <p:nvPr/>
        </p:nvSpPr>
        <p:spPr bwMode="auto">
          <a:xfrm>
            <a:off x="4267200" y="5334000"/>
            <a:ext cx="1219200" cy="838200"/>
          </a:xfrm>
          <a:prstGeom prst="wedgeRectCallout">
            <a:avLst>
              <a:gd name="adj1" fmla="val 5204"/>
              <a:gd name="adj2" fmla="val 83097"/>
            </a:avLst>
          </a:prstGeom>
          <a:solidFill>
            <a:srgbClr val="FF0000">
              <a:alpha val="50195"/>
            </a:srgbClr>
          </a:solidFill>
          <a:ln w="9525">
            <a:solidFill>
              <a:schemeClr val="tx1"/>
            </a:solidFill>
            <a:miter lim="800000"/>
            <a:headEnd/>
            <a:tailEnd/>
          </a:ln>
        </p:spPr>
        <p:txBody>
          <a:bodyPr/>
          <a:lstStyle/>
          <a:p>
            <a:pPr algn="ctr"/>
            <a:r>
              <a:rPr lang="en-US" sz="1200">
                <a:solidFill>
                  <a:schemeClr val="tx1"/>
                </a:solidFill>
              </a:rPr>
              <a:t>Multiply 4x4x4 in the denominators. Try again.</a:t>
            </a:r>
          </a:p>
        </p:txBody>
      </p:sp>
      <p:sp>
        <p:nvSpPr>
          <p:cNvPr id="35863" name="AutoShape 23"/>
          <p:cNvSpPr>
            <a:spLocks noChangeArrowheads="1"/>
          </p:cNvSpPr>
          <p:nvPr/>
        </p:nvSpPr>
        <p:spPr bwMode="auto">
          <a:xfrm>
            <a:off x="5791200" y="5334000"/>
            <a:ext cx="1219200" cy="838200"/>
          </a:xfrm>
          <a:prstGeom prst="wedgeRectCallout">
            <a:avLst>
              <a:gd name="adj1" fmla="val 34079"/>
              <a:gd name="adj2" fmla="val 91417"/>
            </a:avLst>
          </a:prstGeom>
          <a:solidFill>
            <a:srgbClr val="FF0000">
              <a:alpha val="50195"/>
            </a:srgbClr>
          </a:solidFill>
          <a:ln w="9525">
            <a:solidFill>
              <a:schemeClr val="tx1"/>
            </a:solidFill>
            <a:miter lim="800000"/>
            <a:headEnd/>
            <a:tailEnd/>
          </a:ln>
        </p:spPr>
        <p:txBody>
          <a:bodyPr/>
          <a:lstStyle/>
          <a:p>
            <a:pPr algn="ctr"/>
            <a:r>
              <a:rPr lang="en-US" sz="1200">
                <a:solidFill>
                  <a:schemeClr val="tx1"/>
                </a:solidFill>
              </a:rPr>
              <a:t>Multiply 4x4x4 in the denominators. Try again.</a:t>
            </a:r>
          </a:p>
        </p:txBody>
      </p:sp>
      <p:sp>
        <p:nvSpPr>
          <p:cNvPr id="46100" name="AutoShape 10">
            <a:hlinkClick r:id="rId6"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23" name="AutoShape 21"/>
          <p:cNvSpPr>
            <a:spLocks noChangeArrowheads="1"/>
          </p:cNvSpPr>
          <p:nvPr/>
        </p:nvSpPr>
        <p:spPr bwMode="auto">
          <a:xfrm>
            <a:off x="7696200" y="5486400"/>
            <a:ext cx="1295400" cy="685800"/>
          </a:xfrm>
          <a:prstGeom prst="wedgeRectCallout">
            <a:avLst>
              <a:gd name="adj1" fmla="val 19319"/>
              <a:gd name="adj2" fmla="val 92241"/>
            </a:avLst>
          </a:prstGeom>
          <a:solidFill>
            <a:srgbClr val="FFFF00"/>
          </a:solidFill>
          <a:ln w="9525">
            <a:solidFill>
              <a:schemeClr val="tx1"/>
            </a:solidFill>
            <a:miter lim="800000"/>
            <a:headEnd/>
            <a:tailEnd/>
          </a:ln>
        </p:spPr>
        <p:txBody>
          <a:bodyPr/>
          <a:lstStyle/>
          <a:p>
            <a:pPr algn="ctr"/>
            <a:r>
              <a:rPr lang="en-US" sz="1200" b="1">
                <a:solidFill>
                  <a:schemeClr val="tx1"/>
                </a:solidFill>
              </a:rPr>
              <a:t>Correct</a:t>
            </a:r>
          </a:p>
        </p:txBody>
      </p:sp>
      <p:sp>
        <p:nvSpPr>
          <p:cNvPr id="24" name="Action Button: Forward or Next 23">
            <a:hlinkClick r:id="" action="ppaction://hlinkshowjump?jump=nextslide" highlightClick="1"/>
          </p:cNvPr>
          <p:cNvSpPr/>
          <p:nvPr/>
        </p:nvSpPr>
        <p:spPr>
          <a:xfrm>
            <a:off x="8001000" y="5791200"/>
            <a:ext cx="762000" cy="304800"/>
          </a:xfrm>
          <a:prstGeom prst="actionButtonForwardNex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a:hlinkClick r:id="" action="ppaction://hlinkshowjump?jump=previousslide"/>
          </p:cNvPr>
          <p:cNvSpPr/>
          <p:nvPr/>
        </p:nvSpPr>
        <p:spPr>
          <a:xfrm>
            <a:off x="76200" y="76200"/>
            <a:ext cx="762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Back</a:t>
            </a:r>
            <a:endParaRPr lang="en-US" sz="1600" b="1"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500"/>
                                  </p:stCondLst>
                                  <p:childTnLst>
                                    <p:set>
                                      <p:cBhvr>
                                        <p:cTn id="6" dur="1" fill="hold">
                                          <p:stCondLst>
                                            <p:cond delay="0"/>
                                          </p:stCondLst>
                                        </p:cTn>
                                        <p:tgtEl>
                                          <p:spTgt spid="35846"/>
                                        </p:tgtEl>
                                        <p:attrNameLst>
                                          <p:attrName>style.visibility</p:attrName>
                                        </p:attrNameLst>
                                      </p:cBhvr>
                                      <p:to>
                                        <p:strVal val="visible"/>
                                      </p:to>
                                    </p:set>
                                    <p:animEffect transition="in" filter="dissolve">
                                      <p:cBhvr>
                                        <p:cTn id="7" dur="500"/>
                                        <p:tgtEl>
                                          <p:spTgt spid="35846"/>
                                        </p:tgtEl>
                                      </p:cBhvr>
                                    </p:animEffect>
                                  </p:childTnLst>
                                </p:cTn>
                              </p:par>
                            </p:childTnLst>
                          </p:cTn>
                        </p:par>
                        <p:par>
                          <p:cTn id="8" fill="hold">
                            <p:stCondLst>
                              <p:cond delay="3000"/>
                            </p:stCondLst>
                            <p:childTnLst>
                              <p:par>
                                <p:cTn id="9" presetID="9" presetClass="entr" presetSubtype="0" fill="hold" nodeType="afterEffect">
                                  <p:stCondLst>
                                    <p:cond delay="2000"/>
                                  </p:stCondLst>
                                  <p:childTnLst>
                                    <p:set>
                                      <p:cBhvr>
                                        <p:cTn id="10" dur="1" fill="hold">
                                          <p:stCondLst>
                                            <p:cond delay="0"/>
                                          </p:stCondLst>
                                        </p:cTn>
                                        <p:tgtEl>
                                          <p:spTgt spid="35850"/>
                                        </p:tgtEl>
                                        <p:attrNameLst>
                                          <p:attrName>style.visibility</p:attrName>
                                        </p:attrNameLst>
                                      </p:cBhvr>
                                      <p:to>
                                        <p:strVal val="visible"/>
                                      </p:to>
                                    </p:set>
                                    <p:animEffect transition="in" filter="dissolve">
                                      <p:cBhvr>
                                        <p:cTn id="11" dur="500"/>
                                        <p:tgtEl>
                                          <p:spTgt spid="35850"/>
                                        </p:tgtEl>
                                      </p:cBhvr>
                                    </p:animEffect>
                                  </p:childTnLst>
                                </p:cTn>
                              </p:par>
                              <p:par>
                                <p:cTn id="12" presetID="9" presetClass="entr" presetSubtype="0" fill="hold" nodeType="withEffect">
                                  <p:stCondLst>
                                    <p:cond delay="2000"/>
                                  </p:stCondLst>
                                  <p:childTnLst>
                                    <p:set>
                                      <p:cBhvr>
                                        <p:cTn id="13" dur="1" fill="hold">
                                          <p:stCondLst>
                                            <p:cond delay="0"/>
                                          </p:stCondLst>
                                        </p:cTn>
                                        <p:tgtEl>
                                          <p:spTgt spid="35848"/>
                                        </p:tgtEl>
                                        <p:attrNameLst>
                                          <p:attrName>style.visibility</p:attrName>
                                        </p:attrNameLst>
                                      </p:cBhvr>
                                      <p:to>
                                        <p:strVal val="visible"/>
                                      </p:to>
                                    </p:set>
                                    <p:animEffect transition="in" filter="dissolve">
                                      <p:cBhvr>
                                        <p:cTn id="14" dur="500"/>
                                        <p:tgtEl>
                                          <p:spTgt spid="35848"/>
                                        </p:tgtEl>
                                      </p:cBhvr>
                                    </p:animEffect>
                                  </p:childTnLst>
                                </p:cTn>
                              </p:par>
                              <p:par>
                                <p:cTn id="15" presetID="9" presetClass="entr" presetSubtype="0" fill="hold" nodeType="withEffect">
                                  <p:stCondLst>
                                    <p:cond delay="2000"/>
                                  </p:stCondLst>
                                  <p:childTnLst>
                                    <p:set>
                                      <p:cBhvr>
                                        <p:cTn id="16" dur="1" fill="hold">
                                          <p:stCondLst>
                                            <p:cond delay="0"/>
                                          </p:stCondLst>
                                        </p:cTn>
                                        <p:tgtEl>
                                          <p:spTgt spid="35852"/>
                                        </p:tgtEl>
                                        <p:attrNameLst>
                                          <p:attrName>style.visibility</p:attrName>
                                        </p:attrNameLst>
                                      </p:cBhvr>
                                      <p:to>
                                        <p:strVal val="visible"/>
                                      </p:to>
                                    </p:set>
                                    <p:animEffect transition="in" filter="dissolve">
                                      <p:cBhvr>
                                        <p:cTn id="17" dur="500"/>
                                        <p:tgtEl>
                                          <p:spTgt spid="35852"/>
                                        </p:tgtEl>
                                      </p:cBhvr>
                                    </p:animEffect>
                                  </p:childTnLst>
                                </p:cTn>
                              </p:par>
                              <p:par>
                                <p:cTn id="18" presetID="9" presetClass="entr" presetSubtype="0" fill="hold" grpId="0" nodeType="withEffect">
                                  <p:stCondLst>
                                    <p:cond delay="4000"/>
                                  </p:stCondLst>
                                  <p:childTnLst>
                                    <p:set>
                                      <p:cBhvr>
                                        <p:cTn id="19" dur="1" fill="hold">
                                          <p:stCondLst>
                                            <p:cond delay="0"/>
                                          </p:stCondLst>
                                        </p:cTn>
                                        <p:tgtEl>
                                          <p:spTgt spid="35853"/>
                                        </p:tgtEl>
                                        <p:attrNameLst>
                                          <p:attrName>style.visibility</p:attrName>
                                        </p:attrNameLst>
                                      </p:cBhvr>
                                      <p:to>
                                        <p:strVal val="visible"/>
                                      </p:to>
                                    </p:set>
                                    <p:animEffect transition="in" filter="dissolve">
                                      <p:cBhvr>
                                        <p:cTn id="20" dur="500"/>
                                        <p:tgtEl>
                                          <p:spTgt spid="35853"/>
                                        </p:tgtEl>
                                      </p:cBhvr>
                                    </p:animEffect>
                                  </p:childTnLst>
                                </p:cTn>
                              </p:par>
                              <p:par>
                                <p:cTn id="21" presetID="27" presetClass="entr" presetSubtype="0" fill="hold" grpId="0" nodeType="withEffect">
                                  <p:stCondLst>
                                    <p:cond delay="4000"/>
                                  </p:stCondLst>
                                  <p:iterate type="wd">
                                    <p:tmPct val="50000"/>
                                  </p:iterate>
                                  <p:childTnLst>
                                    <p:set>
                                      <p:cBhvr>
                                        <p:cTn id="22" dur="1" fill="hold">
                                          <p:stCondLst>
                                            <p:cond delay="0"/>
                                          </p:stCondLst>
                                        </p:cTn>
                                        <p:tgtEl>
                                          <p:spTgt spid="35843">
                                            <p:txEl>
                                              <p:pRg st="0" end="0"/>
                                            </p:txEl>
                                          </p:spTgt>
                                        </p:tgtEl>
                                        <p:attrNameLst>
                                          <p:attrName>style.visibility</p:attrName>
                                        </p:attrNameLst>
                                      </p:cBhvr>
                                      <p:to>
                                        <p:strVal val="visible"/>
                                      </p:to>
                                    </p:set>
                                    <p:anim calcmode="discrete" valueType="clr">
                                      <p:cBhvr override="childStyle">
                                        <p:cTn id="23" dur="80"/>
                                        <p:tgtEl>
                                          <p:spTgt spid="3584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35843">
                                            <p:txEl>
                                              <p:pRg st="0" end="0"/>
                                            </p:txEl>
                                          </p:spTgt>
                                        </p:tgtEl>
                                        <p:attrNameLst>
                                          <p:attrName>fillcolor</p:attrName>
                                        </p:attrNameLst>
                                      </p:cBhvr>
                                      <p:tavLst>
                                        <p:tav tm="0">
                                          <p:val>
                                            <p:clrVal>
                                              <a:schemeClr val="accent2"/>
                                            </p:clrVal>
                                          </p:val>
                                        </p:tav>
                                        <p:tav tm="50000">
                                          <p:val>
                                            <p:clrVal>
                                              <a:schemeClr val="hlink"/>
                                            </p:clrVal>
                                          </p:val>
                                        </p:tav>
                                      </p:tavLst>
                                    </p:anim>
                                    <p:set>
                                      <p:cBhvr>
                                        <p:cTn id="25" dur="80"/>
                                        <p:tgtEl>
                                          <p:spTgt spid="35843">
                                            <p:txEl>
                                              <p:pRg st="0" end="0"/>
                                            </p:txEl>
                                          </p:spTgt>
                                        </p:tgtEl>
                                        <p:attrNameLst>
                                          <p:attrName>fill.type</p:attrName>
                                        </p:attrNameLst>
                                      </p:cBhvr>
                                      <p:to>
                                        <p:strVal val="solid"/>
                                      </p:to>
                                    </p:set>
                                  </p:childTnLst>
                                </p:cTn>
                              </p:par>
                            </p:childTnLst>
                          </p:cTn>
                        </p:par>
                        <p:par>
                          <p:cTn id="26" fill="hold">
                            <p:stCondLst>
                              <p:cond delay="9400"/>
                            </p:stCondLst>
                            <p:childTnLst>
                              <p:par>
                                <p:cTn id="27" presetID="9" presetClass="entr" presetSubtype="0" fill="hold" grpId="0" nodeType="afterEffect">
                                  <p:stCondLst>
                                    <p:cond delay="0"/>
                                  </p:stCondLst>
                                  <p:childTnLst>
                                    <p:set>
                                      <p:cBhvr>
                                        <p:cTn id="28" dur="1" fill="hold">
                                          <p:stCondLst>
                                            <p:cond delay="0"/>
                                          </p:stCondLst>
                                        </p:cTn>
                                        <p:tgtEl>
                                          <p:spTgt spid="35854"/>
                                        </p:tgtEl>
                                        <p:attrNameLst>
                                          <p:attrName>style.visibility</p:attrName>
                                        </p:attrNameLst>
                                      </p:cBhvr>
                                      <p:to>
                                        <p:strVal val="visible"/>
                                      </p:to>
                                    </p:set>
                                    <p:animEffect transition="in" filter="dissolve">
                                      <p:cBhvr>
                                        <p:cTn id="29" dur="500"/>
                                        <p:tgtEl>
                                          <p:spTgt spid="35854"/>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5855"/>
                                        </p:tgtEl>
                                        <p:attrNameLst>
                                          <p:attrName>style.visibility</p:attrName>
                                        </p:attrNameLst>
                                      </p:cBhvr>
                                      <p:to>
                                        <p:strVal val="visible"/>
                                      </p:to>
                                    </p:set>
                                    <p:animEffect transition="in" filter="dissolve">
                                      <p:cBhvr>
                                        <p:cTn id="32" dur="500"/>
                                        <p:tgtEl>
                                          <p:spTgt spid="35855"/>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5856"/>
                                        </p:tgtEl>
                                        <p:attrNameLst>
                                          <p:attrName>style.visibility</p:attrName>
                                        </p:attrNameLst>
                                      </p:cBhvr>
                                      <p:to>
                                        <p:strVal val="visible"/>
                                      </p:to>
                                    </p:set>
                                    <p:animEffect transition="in" filter="dissolve">
                                      <p:cBhvr>
                                        <p:cTn id="35" dur="500"/>
                                        <p:tgtEl>
                                          <p:spTgt spid="35856"/>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5857"/>
                                        </p:tgtEl>
                                        <p:attrNameLst>
                                          <p:attrName>style.visibility</p:attrName>
                                        </p:attrNameLst>
                                      </p:cBhvr>
                                      <p:to>
                                        <p:strVal val="visible"/>
                                      </p:to>
                                    </p:set>
                                    <p:animEffect transition="in" filter="dissolve">
                                      <p:cBhvr>
                                        <p:cTn id="38" dur="500"/>
                                        <p:tgtEl>
                                          <p:spTgt spid="35857"/>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35858"/>
                                        </p:tgtEl>
                                        <p:attrNameLst>
                                          <p:attrName>style.visibility</p:attrName>
                                        </p:attrNameLst>
                                      </p:cBhvr>
                                      <p:to>
                                        <p:strVal val="visible"/>
                                      </p:to>
                                    </p:set>
                                    <p:animEffect transition="in" filter="dissolve">
                                      <p:cBhvr>
                                        <p:cTn id="41" dur="500"/>
                                        <p:tgtEl>
                                          <p:spTgt spid="3585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35854"/>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860"/>
                                        </p:tgtEl>
                                        <p:attrNameLst>
                                          <p:attrName>style.visibility</p:attrName>
                                        </p:attrNameLst>
                                      </p:cBhvr>
                                      <p:to>
                                        <p:strVal val="visible"/>
                                      </p:to>
                                    </p:set>
                                  </p:childTnLst>
                                </p:cTn>
                              </p:par>
                            </p:childTnLst>
                          </p:cTn>
                        </p:par>
                      </p:childTnLst>
                    </p:cTn>
                  </p:par>
                </p:childTnLst>
              </p:cTn>
              <p:nextCondLst>
                <p:cond evt="onClick" delay="0">
                  <p:tgtEl>
                    <p:spTgt spid="35854"/>
                  </p:tgtEl>
                </p:cond>
              </p:nextCondLst>
            </p:seq>
            <p:seq concurrent="1" nextAc="seek">
              <p:cTn id="47" restart="whenNotActive" fill="hold" evtFilter="cancelBubble" nodeType="interactiveSeq">
                <p:stCondLst>
                  <p:cond evt="onClick" delay="0">
                    <p:tgtEl>
                      <p:spTgt spid="35855"/>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5861"/>
                                        </p:tgtEl>
                                        <p:attrNameLst>
                                          <p:attrName>style.visibility</p:attrName>
                                        </p:attrNameLst>
                                      </p:cBhvr>
                                      <p:to>
                                        <p:strVal val="visible"/>
                                      </p:to>
                                    </p:set>
                                  </p:childTnLst>
                                </p:cTn>
                              </p:par>
                            </p:childTnLst>
                          </p:cTn>
                        </p:par>
                      </p:childTnLst>
                    </p:cTn>
                  </p:par>
                </p:childTnLst>
              </p:cTn>
              <p:nextCondLst>
                <p:cond evt="onClick" delay="0">
                  <p:tgtEl>
                    <p:spTgt spid="35855"/>
                  </p:tgtEl>
                </p:cond>
              </p:nextCondLst>
            </p:seq>
            <p:seq concurrent="1" nextAc="seek">
              <p:cTn id="52" restart="whenNotActive" fill="hold" evtFilter="cancelBubble" nodeType="interactiveSeq">
                <p:stCondLst>
                  <p:cond evt="onClick" delay="0">
                    <p:tgtEl>
                      <p:spTgt spid="35856"/>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5862"/>
                                        </p:tgtEl>
                                        <p:attrNameLst>
                                          <p:attrName>style.visibility</p:attrName>
                                        </p:attrNameLst>
                                      </p:cBhvr>
                                      <p:to>
                                        <p:strVal val="visible"/>
                                      </p:to>
                                    </p:set>
                                  </p:childTnLst>
                                </p:cTn>
                              </p:par>
                            </p:childTnLst>
                          </p:cTn>
                        </p:par>
                      </p:childTnLst>
                    </p:cTn>
                  </p:par>
                </p:childTnLst>
              </p:cTn>
              <p:nextCondLst>
                <p:cond evt="onClick" delay="0">
                  <p:tgtEl>
                    <p:spTgt spid="35856"/>
                  </p:tgtEl>
                </p:cond>
              </p:nextCondLst>
            </p:seq>
            <p:seq concurrent="1" nextAc="seek">
              <p:cTn id="57" restart="whenNotActive" fill="hold" evtFilter="cancelBubble" nodeType="interactiveSeq">
                <p:stCondLst>
                  <p:cond evt="onClick" delay="0">
                    <p:tgtEl>
                      <p:spTgt spid="35857"/>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5863"/>
                                        </p:tgtEl>
                                        <p:attrNameLst>
                                          <p:attrName>style.visibility</p:attrName>
                                        </p:attrNameLst>
                                      </p:cBhvr>
                                      <p:to>
                                        <p:strVal val="visible"/>
                                      </p:to>
                                    </p:set>
                                  </p:childTnLst>
                                </p:cTn>
                              </p:par>
                            </p:childTnLst>
                          </p:cTn>
                        </p:par>
                      </p:childTnLst>
                    </p:cTn>
                  </p:par>
                </p:childTnLst>
              </p:cTn>
              <p:nextCondLst>
                <p:cond evt="onClick" delay="0">
                  <p:tgtEl>
                    <p:spTgt spid="35857"/>
                  </p:tgtEl>
                </p:cond>
              </p:nextCondLst>
            </p:seq>
            <p:seq concurrent="1" nextAc="seek">
              <p:cTn id="62" restart="whenNotActive" fill="hold" evtFilter="cancelBubble" nodeType="interactiveSeq">
                <p:stCondLst>
                  <p:cond evt="onClick" delay="0">
                    <p:tgtEl>
                      <p:spTgt spid="35858"/>
                    </p:tgtEl>
                  </p:cond>
                </p:stCondLst>
                <p:endSync evt="end" delay="0">
                  <p:rtn val="all"/>
                </p:endSync>
                <p:childTnLst>
                  <p:par>
                    <p:cTn id="63" fill="hold">
                      <p:stCondLst>
                        <p:cond delay="0"/>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35858"/>
                  </p:tgtEl>
                </p:cond>
              </p:nextCondLst>
            </p:seq>
          </p:childTnLst>
        </p:cTn>
      </p:par>
    </p:tnLst>
    <p:bldLst>
      <p:bldP spid="35843" grpId="0" build="p"/>
      <p:bldP spid="35846" grpId="0" animBg="1"/>
      <p:bldP spid="35853" grpId="0"/>
      <p:bldP spid="35854" grpId="0" animBg="1"/>
      <p:bldP spid="35855" grpId="0" animBg="1"/>
      <p:bldP spid="35856" grpId="0" animBg="1"/>
      <p:bldP spid="35857" grpId="0" animBg="1"/>
      <p:bldP spid="35858" grpId="0" animBg="1"/>
      <p:bldP spid="35860" grpId="0" animBg="1"/>
      <p:bldP spid="35861" grpId="0" animBg="1"/>
      <p:bldP spid="35862" grpId="0" animBg="1"/>
      <p:bldP spid="35863" grpId="0" animBg="1"/>
      <p:bldP spid="23" grpId="0" animBg="1"/>
      <p:bldP spid="2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a:xfrm>
            <a:off x="0" y="0"/>
            <a:ext cx="9144000" cy="838200"/>
          </a:xfrm>
        </p:spPr>
        <p:txBody>
          <a:bodyPr/>
          <a:lstStyle/>
          <a:p>
            <a:r>
              <a:rPr lang="en-US" sz="3000" smtClean="0"/>
              <a:t>A tough decision</a:t>
            </a:r>
          </a:p>
        </p:txBody>
      </p:sp>
      <p:sp>
        <p:nvSpPr>
          <p:cNvPr id="36867" name="Rectangle 3"/>
          <p:cNvSpPr>
            <a:spLocks noGrp="1"/>
          </p:cNvSpPr>
          <p:nvPr>
            <p:ph type="body" idx="1"/>
          </p:nvPr>
        </p:nvSpPr>
        <p:spPr>
          <a:xfrm>
            <a:off x="0" y="3886200"/>
            <a:ext cx="9144000" cy="2133600"/>
          </a:xfrm>
        </p:spPr>
        <p:txBody>
          <a:bodyPr/>
          <a:lstStyle/>
          <a:p>
            <a:pPr>
              <a:buFont typeface="Arial" charset="0"/>
              <a:buNone/>
            </a:pPr>
            <a:r>
              <a:rPr lang="en-US" sz="1800" smtClean="0"/>
              <a:t>“You have a very important decision to make. Currently, sufferers of C.F. usually live to their early to mid-30s before they pass away. The disease causes too much damage to their lungs and heart. And they will require regular therapy throughout their lives so you will need to be prepared to help at any time. There are no mental problems associated with this disorder, only physical. But now that you know the risk, you must weigh the consequences before making your decisions to start a family of your own, adopt, or have no children at all. I wish you the best of luck.”</a:t>
            </a:r>
          </a:p>
        </p:txBody>
      </p:sp>
      <p:pic>
        <p:nvPicPr>
          <p:cNvPr id="47108" name="Picture 4" descr="counseling-1"/>
          <p:cNvPicPr>
            <a:picLocks noChangeAspect="1" noChangeArrowheads="1"/>
          </p:cNvPicPr>
          <p:nvPr/>
        </p:nvPicPr>
        <p:blipFill>
          <a:blip r:embed="rId2" cstate="print"/>
          <a:srcRect/>
          <a:stretch>
            <a:fillRect/>
          </a:stretch>
        </p:blipFill>
        <p:spPr bwMode="auto">
          <a:xfrm>
            <a:off x="2286000" y="990600"/>
            <a:ext cx="4352925" cy="2543175"/>
          </a:xfrm>
          <a:prstGeom prst="rect">
            <a:avLst/>
          </a:prstGeom>
          <a:noFill/>
          <a:ln w="9525">
            <a:noFill/>
            <a:miter lim="800000"/>
            <a:headEnd/>
            <a:tailEnd/>
          </a:ln>
        </p:spPr>
      </p:pic>
      <p:sp>
        <p:nvSpPr>
          <p:cNvPr id="47109" name="AutoShape 5"/>
          <p:cNvSpPr>
            <a:spLocks noChangeArrowheads="1"/>
          </p:cNvSpPr>
          <p:nvPr/>
        </p:nvSpPr>
        <p:spPr bwMode="auto">
          <a:xfrm>
            <a:off x="76200" y="609600"/>
            <a:ext cx="1828800" cy="1447800"/>
          </a:xfrm>
          <a:prstGeom prst="wedgeRoundRectCallout">
            <a:avLst>
              <a:gd name="adj1" fmla="val 105556"/>
              <a:gd name="adj2" fmla="val 22806"/>
              <a:gd name="adj3" fmla="val 16667"/>
            </a:avLst>
          </a:prstGeom>
          <a:solidFill>
            <a:schemeClr val="accent1"/>
          </a:solidFill>
          <a:ln w="9525">
            <a:solidFill>
              <a:schemeClr val="tx1"/>
            </a:solidFill>
            <a:miter lim="800000"/>
            <a:headEnd/>
            <a:tailEnd/>
          </a:ln>
        </p:spPr>
        <p:txBody>
          <a:bodyPr/>
          <a:lstStyle/>
          <a:p>
            <a:pPr algn="ctr"/>
            <a:r>
              <a:rPr lang="en-US" b="1"/>
              <a:t>So if you do have 3 children, there is only a 1/64 chance that all three will have C.F.</a:t>
            </a:r>
          </a:p>
        </p:txBody>
      </p:sp>
      <p:sp>
        <p:nvSpPr>
          <p:cNvPr id="36870" name="AutoShape 6">
            <a:hlinkClick r:id="" action="ppaction://hlinkshowjump?jump=nextslide" highlightClick="1"/>
          </p:cNvPr>
          <p:cNvSpPr>
            <a:spLocks noChangeArrowheads="1"/>
          </p:cNvSpPr>
          <p:nvPr/>
        </p:nvSpPr>
        <p:spPr bwMode="auto">
          <a:xfrm>
            <a:off x="3200400" y="6019800"/>
            <a:ext cx="2667000" cy="381000"/>
          </a:xfrm>
          <a:prstGeom prst="actionButtonBlank">
            <a:avLst/>
          </a:prstGeom>
          <a:solidFill>
            <a:schemeClr val="accent1"/>
          </a:solidFill>
          <a:ln w="9525">
            <a:noFill/>
            <a:miter lim="800000"/>
            <a:headEnd/>
            <a:tailEnd/>
          </a:ln>
        </p:spPr>
        <p:txBody>
          <a:bodyPr wrap="none" anchor="ctr"/>
          <a:lstStyle/>
          <a:p>
            <a:pPr algn="ctr"/>
            <a:r>
              <a:rPr lang="en-US" sz="1800"/>
              <a:t>One more family to help</a:t>
            </a:r>
          </a:p>
        </p:txBody>
      </p:sp>
      <p:sp>
        <p:nvSpPr>
          <p:cNvPr id="47112" name="AutoShape 10">
            <a:hlinkClick r:id="rId3"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9" name="Rectangle 8">
            <a:hlinkClick r:id="" action="ppaction://hlinkshowjump?jump=previousslide"/>
          </p:cNvPr>
          <p:cNvSpPr/>
          <p:nvPr/>
        </p:nvSpPr>
        <p:spPr>
          <a:xfrm>
            <a:off x="76200" y="76200"/>
            <a:ext cx="762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Back</a:t>
            </a:r>
            <a:endParaRPr lang="en-US" sz="1600" b="1"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dissolve">
                                      <p:cBhvr>
                                        <p:cTn id="7" dur="500"/>
                                        <p:tgtEl>
                                          <p:spTgt spid="36867">
                                            <p:txEl>
                                              <p:pRg st="0" end="0"/>
                                            </p:txEl>
                                          </p:spTgt>
                                        </p:tgtEl>
                                      </p:cBhvr>
                                    </p:animEffect>
                                  </p:childTnLst>
                                </p:cTn>
                              </p:par>
                            </p:childTnLst>
                          </p:cTn>
                        </p:par>
                        <p:par>
                          <p:cTn id="8" fill="hold">
                            <p:stCondLst>
                              <p:cond delay="3500"/>
                            </p:stCondLst>
                            <p:childTnLst>
                              <p:par>
                                <p:cTn id="9" presetID="9" presetClass="entr" presetSubtype="0" fill="hold" grpId="0" nodeType="afterEffect">
                                  <p:stCondLst>
                                    <p:cond delay="0"/>
                                  </p:stCondLst>
                                  <p:childTnLst>
                                    <p:set>
                                      <p:cBhvr>
                                        <p:cTn id="10" dur="1" fill="hold">
                                          <p:stCondLst>
                                            <p:cond delay="0"/>
                                          </p:stCondLst>
                                        </p:cTn>
                                        <p:tgtEl>
                                          <p:spTgt spid="36870"/>
                                        </p:tgtEl>
                                        <p:attrNameLst>
                                          <p:attrName>style.visibility</p:attrName>
                                        </p:attrNameLst>
                                      </p:cBhvr>
                                      <p:to>
                                        <p:strVal val="visible"/>
                                      </p:to>
                                    </p:set>
                                    <p:animEffect transition="in" filter="dissolve">
                                      <p:cBhvr>
                                        <p:cTn id="11" dur="500"/>
                                        <p:tgtEl>
                                          <p:spTgt spid="36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P spid="3687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a:xfrm>
            <a:off x="533400" y="0"/>
            <a:ext cx="8610600" cy="838200"/>
          </a:xfrm>
        </p:spPr>
        <p:txBody>
          <a:bodyPr/>
          <a:lstStyle/>
          <a:p>
            <a:r>
              <a:rPr lang="en-US" sz="3000" smtClean="0"/>
              <a:t>Can you help the Davis’?</a:t>
            </a:r>
          </a:p>
        </p:txBody>
      </p:sp>
      <p:sp>
        <p:nvSpPr>
          <p:cNvPr id="25603" name="Rectangle 3"/>
          <p:cNvSpPr>
            <a:spLocks noGrp="1"/>
          </p:cNvSpPr>
          <p:nvPr>
            <p:ph type="body" idx="1"/>
          </p:nvPr>
        </p:nvSpPr>
        <p:spPr>
          <a:xfrm>
            <a:off x="0" y="4191000"/>
            <a:ext cx="9144000" cy="2667000"/>
          </a:xfrm>
        </p:spPr>
        <p:txBody>
          <a:bodyPr/>
          <a:lstStyle/>
          <a:p>
            <a:pPr>
              <a:buFont typeface="Arial" charset="0"/>
              <a:buNone/>
            </a:pPr>
            <a:r>
              <a:rPr lang="en-US" sz="1800" smtClean="0"/>
              <a:t>Mr. Davis suffers from sickle cell disease, which leaves him with shortness of breath and pain in his joints. Mrs. Davis is healthy, but she is a heterozygous/carrier of sickle cell disease because her mother passed the allele onto her. They are concerned about their future children. Can you help?</a:t>
            </a:r>
          </a:p>
          <a:p>
            <a:pPr>
              <a:buFont typeface="Arial" charset="0"/>
              <a:buNone/>
            </a:pPr>
            <a:endParaRPr lang="en-US" sz="1800" smtClean="0"/>
          </a:p>
          <a:p>
            <a:pPr>
              <a:buFont typeface="Arial" charset="0"/>
              <a:buNone/>
            </a:pPr>
            <a:r>
              <a:rPr lang="en-US" sz="1800" smtClean="0"/>
              <a:t>Let’s do another Punnett square…</a:t>
            </a:r>
          </a:p>
        </p:txBody>
      </p:sp>
      <p:pic>
        <p:nvPicPr>
          <p:cNvPr id="48132" name="Picture 7" descr="credit-counseling1"/>
          <p:cNvPicPr>
            <a:picLocks noChangeAspect="1" noChangeArrowheads="1"/>
          </p:cNvPicPr>
          <p:nvPr/>
        </p:nvPicPr>
        <p:blipFill>
          <a:blip r:embed="rId2" cstate="print"/>
          <a:srcRect/>
          <a:stretch>
            <a:fillRect/>
          </a:stretch>
        </p:blipFill>
        <p:spPr bwMode="auto">
          <a:xfrm>
            <a:off x="1828800" y="838200"/>
            <a:ext cx="5105400" cy="3387725"/>
          </a:xfrm>
          <a:prstGeom prst="rect">
            <a:avLst/>
          </a:prstGeom>
          <a:noFill/>
          <a:ln w="9525">
            <a:noFill/>
            <a:miter lim="800000"/>
            <a:headEnd/>
            <a:tailEnd/>
          </a:ln>
        </p:spPr>
      </p:pic>
      <p:sp>
        <p:nvSpPr>
          <p:cNvPr id="25605" name="AutoShape 8">
            <a:hlinkClick r:id="" action="ppaction://hlinkshowjump?jump=nextslide" highlightClick="1"/>
          </p:cNvPr>
          <p:cNvSpPr>
            <a:spLocks noChangeArrowheads="1"/>
          </p:cNvSpPr>
          <p:nvPr/>
        </p:nvSpPr>
        <p:spPr bwMode="auto">
          <a:xfrm>
            <a:off x="1143000" y="6096000"/>
            <a:ext cx="685800" cy="304800"/>
          </a:xfrm>
          <a:prstGeom prst="actionButtonForwardNext">
            <a:avLst/>
          </a:prstGeom>
          <a:solidFill>
            <a:schemeClr val="accent1"/>
          </a:solidFill>
          <a:ln w="9525">
            <a:noFill/>
            <a:miter lim="800000"/>
            <a:headEnd/>
            <a:tailEnd/>
          </a:ln>
        </p:spPr>
        <p:txBody>
          <a:bodyPr wrap="none" anchor="ctr"/>
          <a:lstStyle/>
          <a:p>
            <a:endParaRPr lang="en-US" sz="1800">
              <a:solidFill>
                <a:schemeClr val="tx1"/>
              </a:solidFill>
            </a:endParaRPr>
          </a:p>
        </p:txBody>
      </p:sp>
      <p:sp>
        <p:nvSpPr>
          <p:cNvPr id="25606" name="AutoShape 9"/>
          <p:cNvSpPr>
            <a:spLocks noChangeArrowheads="1"/>
          </p:cNvSpPr>
          <p:nvPr/>
        </p:nvSpPr>
        <p:spPr bwMode="auto">
          <a:xfrm>
            <a:off x="990600" y="152400"/>
            <a:ext cx="1524000" cy="1905000"/>
          </a:xfrm>
          <a:prstGeom prst="wedgeRoundRectCallout">
            <a:avLst>
              <a:gd name="adj1" fmla="val 152581"/>
              <a:gd name="adj2" fmla="val 23380"/>
              <a:gd name="adj3" fmla="val 16667"/>
            </a:avLst>
          </a:prstGeom>
          <a:solidFill>
            <a:schemeClr val="accent1"/>
          </a:solidFill>
          <a:ln w="9525">
            <a:solidFill>
              <a:schemeClr val="tx1"/>
            </a:solidFill>
            <a:miter lim="800000"/>
            <a:headEnd/>
            <a:tailEnd/>
          </a:ln>
        </p:spPr>
        <p:txBody>
          <a:bodyPr/>
          <a:lstStyle/>
          <a:p>
            <a:r>
              <a:rPr lang="en-US" b="1"/>
              <a:t>Good afternoon Mr. and Mrs. Davis.</a:t>
            </a:r>
          </a:p>
          <a:p>
            <a:endParaRPr lang="en-US" b="1"/>
          </a:p>
          <a:p>
            <a:r>
              <a:rPr lang="en-US" b="1"/>
              <a:t>How can I help you today?</a:t>
            </a:r>
          </a:p>
        </p:txBody>
      </p:sp>
      <p:sp>
        <p:nvSpPr>
          <p:cNvPr id="48136" name="AutoShape 10">
            <a:hlinkClick r:id="rId3"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9" name="Rectangle 8">
            <a:hlinkClick r:id="" action="ppaction://hlinkshowjump?jump=previousslide"/>
          </p:cNvPr>
          <p:cNvSpPr/>
          <p:nvPr/>
        </p:nvSpPr>
        <p:spPr>
          <a:xfrm>
            <a:off x="76200" y="76200"/>
            <a:ext cx="762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Back</a:t>
            </a:r>
            <a:endParaRPr lang="en-US" sz="1600" b="1"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wd">
                                    <p:tmPct val="50000"/>
                                  </p:iterate>
                                  <p:childTnLst>
                                    <p:set>
                                      <p:cBhvr>
                                        <p:cTn id="6" dur="1" fill="hold">
                                          <p:stCondLst>
                                            <p:cond delay="0"/>
                                          </p:stCondLst>
                                        </p:cTn>
                                        <p:tgtEl>
                                          <p:spTgt spid="25606"/>
                                        </p:tgtEl>
                                        <p:attrNameLst>
                                          <p:attrName>style.visibility</p:attrName>
                                        </p:attrNameLst>
                                      </p:cBhvr>
                                      <p:to>
                                        <p:strVal val="visible"/>
                                      </p:to>
                                    </p:set>
                                    <p:anim calcmode="discrete" valueType="clr">
                                      <p:cBhvr override="childStyle">
                                        <p:cTn id="7" dur="80"/>
                                        <p:tgtEl>
                                          <p:spTgt spid="2560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606"/>
                                        </p:tgtEl>
                                        <p:attrNameLst>
                                          <p:attrName>fillcolor</p:attrName>
                                        </p:attrNameLst>
                                      </p:cBhvr>
                                      <p:tavLst>
                                        <p:tav tm="0">
                                          <p:val>
                                            <p:clrVal>
                                              <a:schemeClr val="accent2"/>
                                            </p:clrVal>
                                          </p:val>
                                        </p:tav>
                                        <p:tav tm="50000">
                                          <p:val>
                                            <p:clrVal>
                                              <a:schemeClr val="hlink"/>
                                            </p:clrVal>
                                          </p:val>
                                        </p:tav>
                                      </p:tavLst>
                                    </p:anim>
                                    <p:set>
                                      <p:cBhvr>
                                        <p:cTn id="9" dur="80"/>
                                        <p:tgtEl>
                                          <p:spTgt spid="25606"/>
                                        </p:tgtEl>
                                        <p:attrNameLst>
                                          <p:attrName>fill.type</p:attrName>
                                        </p:attrNameLst>
                                      </p:cBhvr>
                                      <p:to>
                                        <p:strVal val="solid"/>
                                      </p:to>
                                    </p:set>
                                  </p:childTnLst>
                                </p:cTn>
                              </p:par>
                            </p:childTnLst>
                          </p:cTn>
                        </p:par>
                        <p:par>
                          <p:cTn id="10" fill="hold">
                            <p:stCondLst>
                              <p:cond delay="680"/>
                            </p:stCondLst>
                            <p:childTnLst>
                              <p:par>
                                <p:cTn id="11" presetID="27" presetClass="entr" presetSubtype="0" fill="hold" grpId="0" nodeType="afterEffect">
                                  <p:stCondLst>
                                    <p:cond delay="0"/>
                                  </p:stCondLst>
                                  <p:iterate type="wd">
                                    <p:tmPct val="25000"/>
                                  </p:iterate>
                                  <p:childTnLst>
                                    <p:set>
                                      <p:cBhvr>
                                        <p:cTn id="12" dur="1" fill="hold">
                                          <p:stCondLst>
                                            <p:cond delay="0"/>
                                          </p:stCondLst>
                                        </p:cTn>
                                        <p:tgtEl>
                                          <p:spTgt spid="25603">
                                            <p:txEl>
                                              <p:pRg st="0" end="0"/>
                                            </p:txEl>
                                          </p:spTgt>
                                        </p:tgtEl>
                                        <p:attrNameLst>
                                          <p:attrName>style.visibility</p:attrName>
                                        </p:attrNameLst>
                                      </p:cBhvr>
                                      <p:to>
                                        <p:strVal val="visible"/>
                                      </p:to>
                                    </p:set>
                                    <p:anim calcmode="discrete" valueType="clr">
                                      <p:cBhvr override="childStyle">
                                        <p:cTn id="13" dur="80"/>
                                        <p:tgtEl>
                                          <p:spTgt spid="2560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5603">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25603">
                                            <p:txEl>
                                              <p:pRg st="0" end="0"/>
                                            </p:txEl>
                                          </p:spTgt>
                                        </p:tgtEl>
                                        <p:attrNameLst>
                                          <p:attrName>fill.type</p:attrName>
                                        </p:attrNameLst>
                                      </p:cBhvr>
                                      <p:to>
                                        <p:strVal val="solid"/>
                                      </p:to>
                                    </p:set>
                                  </p:childTnLst>
                                </p:cTn>
                              </p:par>
                            </p:childTnLst>
                          </p:cTn>
                        </p:par>
                        <p:par>
                          <p:cTn id="16" fill="hold">
                            <p:stCondLst>
                              <p:cond delay="1900"/>
                            </p:stCondLst>
                            <p:childTnLst>
                              <p:par>
                                <p:cTn id="17" presetID="27" presetClass="entr" presetSubtype="0" fill="hold" grpId="0" nodeType="afterEffect">
                                  <p:stCondLst>
                                    <p:cond delay="0"/>
                                  </p:stCondLst>
                                  <p:iterate type="wd">
                                    <p:tmPct val="25000"/>
                                  </p:iterate>
                                  <p:childTnLst>
                                    <p:set>
                                      <p:cBhvr>
                                        <p:cTn id="18" dur="1" fill="hold">
                                          <p:stCondLst>
                                            <p:cond delay="0"/>
                                          </p:stCondLst>
                                        </p:cTn>
                                        <p:tgtEl>
                                          <p:spTgt spid="25603">
                                            <p:txEl>
                                              <p:pRg st="2" end="2"/>
                                            </p:txEl>
                                          </p:spTgt>
                                        </p:tgtEl>
                                        <p:attrNameLst>
                                          <p:attrName>style.visibility</p:attrName>
                                        </p:attrNameLst>
                                      </p:cBhvr>
                                      <p:to>
                                        <p:strVal val="visible"/>
                                      </p:to>
                                    </p:set>
                                    <p:anim calcmode="discrete" valueType="clr">
                                      <p:cBhvr override="childStyle">
                                        <p:cTn id="19" dur="80"/>
                                        <p:tgtEl>
                                          <p:spTgt spid="2560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5603">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25603">
                                            <p:txEl>
                                              <p:pRg st="2" end="2"/>
                                            </p:txEl>
                                          </p:spTgt>
                                        </p:tgtEl>
                                        <p:attrNameLst>
                                          <p:attrName>fill.type</p:attrName>
                                        </p:attrNameLst>
                                      </p:cBhvr>
                                      <p:to>
                                        <p:strVal val="solid"/>
                                      </p:to>
                                    </p:set>
                                  </p:childTnLst>
                                </p:cTn>
                              </p:par>
                              <p:par>
                                <p:cTn id="22" presetID="9" presetClass="entr" presetSubtype="0" fill="hold" grpId="0" nodeType="withEffect">
                                  <p:stCondLst>
                                    <p:cond delay="0"/>
                                  </p:stCondLst>
                                  <p:childTnLst>
                                    <p:set>
                                      <p:cBhvr>
                                        <p:cTn id="23" dur="1" fill="hold">
                                          <p:stCondLst>
                                            <p:cond delay="0"/>
                                          </p:stCondLst>
                                        </p:cTn>
                                        <p:tgtEl>
                                          <p:spTgt spid="25605"/>
                                        </p:tgtEl>
                                        <p:attrNameLst>
                                          <p:attrName>style.visibility</p:attrName>
                                        </p:attrNameLst>
                                      </p:cBhvr>
                                      <p:to>
                                        <p:strVal val="visible"/>
                                      </p:to>
                                    </p:set>
                                    <p:animEffect transition="in" filter="dissolve">
                                      <p:cBhvr>
                                        <p:cTn id="24" dur="5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P spid="25605" grpId="0" animBg="1"/>
      <p:bldP spid="256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a:xfrm>
            <a:off x="0" y="0"/>
            <a:ext cx="9144000" cy="838200"/>
          </a:xfrm>
        </p:spPr>
        <p:txBody>
          <a:bodyPr/>
          <a:lstStyle/>
          <a:p>
            <a:r>
              <a:rPr lang="en-US" sz="3000" smtClean="0"/>
              <a:t>Helping the Davis family</a:t>
            </a:r>
          </a:p>
        </p:txBody>
      </p:sp>
      <p:sp>
        <p:nvSpPr>
          <p:cNvPr id="38915" name="Rectangle 3"/>
          <p:cNvSpPr>
            <a:spLocks noGrp="1"/>
          </p:cNvSpPr>
          <p:nvPr>
            <p:ph type="body" idx="1"/>
          </p:nvPr>
        </p:nvSpPr>
        <p:spPr>
          <a:xfrm>
            <a:off x="0" y="4876800"/>
            <a:ext cx="9144000" cy="1981200"/>
          </a:xfrm>
        </p:spPr>
        <p:txBody>
          <a:bodyPr/>
          <a:lstStyle/>
          <a:p>
            <a:pPr>
              <a:buFont typeface="Arial" charset="0"/>
              <a:buNone/>
            </a:pPr>
            <a:r>
              <a:rPr lang="en-US" sz="1800" smtClean="0"/>
              <a:t>1</a:t>
            </a:r>
            <a:r>
              <a:rPr lang="en-US" sz="1800" baseline="30000" smtClean="0"/>
              <a:t>st</a:t>
            </a:r>
            <a:r>
              <a:rPr lang="en-US" sz="1800" smtClean="0"/>
              <a:t> step: Place the genotypes of each parent on the outside of the Punnett square.</a:t>
            </a:r>
          </a:p>
          <a:p>
            <a:pPr>
              <a:buFont typeface="Arial" charset="0"/>
              <a:buNone/>
            </a:pPr>
            <a:endParaRPr lang="en-US" sz="1800" smtClean="0"/>
          </a:p>
          <a:p>
            <a:pPr>
              <a:buFont typeface="Arial" charset="0"/>
              <a:buNone/>
            </a:pPr>
            <a:endParaRPr lang="en-US" sz="1800" smtClean="0"/>
          </a:p>
          <a:p>
            <a:pPr>
              <a:buFont typeface="Arial" charset="0"/>
              <a:buNone/>
            </a:pPr>
            <a:r>
              <a:rPr lang="en-US" sz="1800" smtClean="0"/>
              <a:t>2</a:t>
            </a:r>
            <a:r>
              <a:rPr lang="en-US" sz="1800" baseline="30000" smtClean="0"/>
              <a:t>nd</a:t>
            </a:r>
            <a:r>
              <a:rPr lang="en-US" sz="1800" smtClean="0"/>
              <a:t> step: Fill in the Punnett squares. Click the play buttons to proceed.</a:t>
            </a:r>
          </a:p>
        </p:txBody>
      </p:sp>
      <p:sp>
        <p:nvSpPr>
          <p:cNvPr id="49157" name="Text Box 5"/>
          <p:cNvSpPr txBox="1">
            <a:spLocks noChangeArrowheads="1"/>
          </p:cNvSpPr>
          <p:nvPr/>
        </p:nvSpPr>
        <p:spPr bwMode="auto">
          <a:xfrm>
            <a:off x="0" y="990600"/>
            <a:ext cx="1828800" cy="2979738"/>
          </a:xfrm>
          <a:prstGeom prst="rect">
            <a:avLst/>
          </a:prstGeom>
          <a:noFill/>
          <a:ln w="9525">
            <a:noFill/>
            <a:miter lim="800000"/>
            <a:headEnd/>
            <a:tailEnd/>
          </a:ln>
        </p:spPr>
        <p:txBody>
          <a:bodyPr>
            <a:spAutoFit/>
          </a:bodyPr>
          <a:lstStyle/>
          <a:p>
            <a:pPr>
              <a:spcBef>
                <a:spcPct val="50000"/>
              </a:spcBef>
            </a:pPr>
            <a:r>
              <a:rPr lang="en-US" sz="1800">
                <a:solidFill>
                  <a:schemeClr val="tx1"/>
                </a:solidFill>
              </a:rPr>
              <a:t>Mr. Davis’ genotype</a:t>
            </a:r>
          </a:p>
          <a:p>
            <a:pPr>
              <a:spcBef>
                <a:spcPct val="50000"/>
              </a:spcBef>
            </a:pPr>
            <a:endParaRPr lang="en-US" sz="1800">
              <a:solidFill>
                <a:schemeClr val="tx1"/>
              </a:solidFill>
            </a:endParaRPr>
          </a:p>
          <a:p>
            <a:pPr>
              <a:spcBef>
                <a:spcPct val="50000"/>
              </a:spcBef>
            </a:pPr>
            <a:endParaRPr lang="en-US" sz="1800">
              <a:solidFill>
                <a:schemeClr val="tx1"/>
              </a:solidFill>
            </a:endParaRPr>
          </a:p>
          <a:p>
            <a:pPr>
              <a:spcBef>
                <a:spcPct val="50000"/>
              </a:spcBef>
            </a:pPr>
            <a:endParaRPr lang="en-US" sz="1800">
              <a:solidFill>
                <a:schemeClr val="tx1"/>
              </a:solidFill>
            </a:endParaRPr>
          </a:p>
          <a:p>
            <a:pPr>
              <a:spcBef>
                <a:spcPct val="50000"/>
              </a:spcBef>
            </a:pPr>
            <a:r>
              <a:rPr lang="en-US" sz="1800">
                <a:solidFill>
                  <a:schemeClr val="tx1"/>
                </a:solidFill>
              </a:rPr>
              <a:t>Mrs. Davis’ genotype</a:t>
            </a:r>
          </a:p>
          <a:p>
            <a:pPr>
              <a:spcBef>
                <a:spcPct val="50000"/>
              </a:spcBef>
            </a:pPr>
            <a:endParaRPr lang="en-US" sz="1800">
              <a:solidFill>
                <a:schemeClr val="tx1"/>
              </a:solidFill>
            </a:endParaRPr>
          </a:p>
        </p:txBody>
      </p:sp>
      <p:pic>
        <p:nvPicPr>
          <p:cNvPr id="49158" name="Picture 6"/>
          <p:cNvPicPr>
            <a:picLocks noChangeAspect="1" noChangeArrowheads="1"/>
          </p:cNvPicPr>
          <p:nvPr/>
        </p:nvPicPr>
        <p:blipFill>
          <a:blip r:embed="rId2" cstate="print"/>
          <a:srcRect/>
          <a:stretch>
            <a:fillRect/>
          </a:stretch>
        </p:blipFill>
        <p:spPr bwMode="auto">
          <a:xfrm>
            <a:off x="5715000" y="1676400"/>
            <a:ext cx="3200400" cy="2506663"/>
          </a:xfrm>
          <a:prstGeom prst="rect">
            <a:avLst/>
          </a:prstGeom>
          <a:noFill/>
          <a:ln w="9525">
            <a:noFill/>
            <a:miter lim="800000"/>
            <a:headEnd/>
            <a:tailEnd/>
          </a:ln>
        </p:spPr>
      </p:pic>
      <p:sp>
        <p:nvSpPr>
          <p:cNvPr id="38919" name="WordArt 7"/>
          <p:cNvSpPr>
            <a:spLocks noChangeArrowheads="1" noChangeShapeType="1" noTextEdit="1"/>
          </p:cNvSpPr>
          <p:nvPr/>
        </p:nvSpPr>
        <p:spPr bwMode="auto">
          <a:xfrm>
            <a:off x="381000" y="1633538"/>
            <a:ext cx="3810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38920" name="WordArt 8"/>
          <p:cNvSpPr>
            <a:spLocks noChangeArrowheads="1" noChangeShapeType="1" noTextEdit="1"/>
          </p:cNvSpPr>
          <p:nvPr/>
        </p:nvSpPr>
        <p:spPr bwMode="auto">
          <a:xfrm>
            <a:off x="381000" y="3581400"/>
            <a:ext cx="3810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38921" name="WordArt 9"/>
          <p:cNvSpPr>
            <a:spLocks noChangeArrowheads="1" noChangeShapeType="1" noTextEdit="1"/>
          </p:cNvSpPr>
          <p:nvPr/>
        </p:nvSpPr>
        <p:spPr bwMode="auto">
          <a:xfrm>
            <a:off x="990600" y="1633538"/>
            <a:ext cx="3048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38922" name="WordArt 10"/>
          <p:cNvSpPr>
            <a:spLocks noChangeArrowheads="1" noChangeShapeType="1" noTextEdit="1"/>
          </p:cNvSpPr>
          <p:nvPr/>
        </p:nvSpPr>
        <p:spPr bwMode="auto">
          <a:xfrm>
            <a:off x="914400" y="3581400"/>
            <a:ext cx="3048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38923" name="AutoShape 11">
            <a:hlinkClick r:id="" action="ppaction://noaction" highlightClick="1"/>
          </p:cNvPr>
          <p:cNvSpPr>
            <a:spLocks noChangeArrowheads="1"/>
          </p:cNvSpPr>
          <p:nvPr/>
        </p:nvSpPr>
        <p:spPr bwMode="auto">
          <a:xfrm>
            <a:off x="609600" y="2133600"/>
            <a:ext cx="457200" cy="304800"/>
          </a:xfrm>
          <a:prstGeom prst="actionButtonForwardNext">
            <a:avLst/>
          </a:prstGeom>
          <a:solidFill>
            <a:schemeClr val="accent1"/>
          </a:solidFill>
          <a:ln w="9525">
            <a:noFill/>
            <a:miter lim="800000"/>
            <a:headEnd/>
            <a:tailEnd/>
          </a:ln>
        </p:spPr>
        <p:txBody>
          <a:bodyPr wrap="none" anchor="ctr"/>
          <a:lstStyle/>
          <a:p>
            <a:endParaRPr lang="en-US" sz="1800">
              <a:solidFill>
                <a:schemeClr val="tx1"/>
              </a:solidFill>
            </a:endParaRPr>
          </a:p>
        </p:txBody>
      </p:sp>
      <p:sp>
        <p:nvSpPr>
          <p:cNvPr id="38924" name="AutoShape 12">
            <a:hlinkClick r:id="" action="ppaction://noaction" highlightClick="1"/>
          </p:cNvPr>
          <p:cNvSpPr>
            <a:spLocks noChangeArrowheads="1"/>
          </p:cNvSpPr>
          <p:nvPr/>
        </p:nvSpPr>
        <p:spPr bwMode="auto">
          <a:xfrm>
            <a:off x="609600" y="4114800"/>
            <a:ext cx="457200" cy="304800"/>
          </a:xfrm>
          <a:prstGeom prst="actionButtonForwardNext">
            <a:avLst/>
          </a:prstGeom>
          <a:solidFill>
            <a:schemeClr val="accent1"/>
          </a:solidFill>
          <a:ln w="9525">
            <a:noFill/>
            <a:miter lim="800000"/>
            <a:headEnd/>
            <a:tailEnd/>
          </a:ln>
        </p:spPr>
        <p:txBody>
          <a:bodyPr wrap="none" anchor="ctr"/>
          <a:lstStyle/>
          <a:p>
            <a:endParaRPr lang="en-US" sz="1800">
              <a:solidFill>
                <a:schemeClr val="tx1"/>
              </a:solidFill>
            </a:endParaRPr>
          </a:p>
        </p:txBody>
      </p:sp>
      <p:sp>
        <p:nvSpPr>
          <p:cNvPr id="38925" name="AutoShape 13">
            <a:hlinkClick r:id="" action="ppaction://noaction" highlightClick="1"/>
          </p:cNvPr>
          <p:cNvSpPr>
            <a:spLocks noChangeArrowheads="1"/>
          </p:cNvSpPr>
          <p:nvPr/>
        </p:nvSpPr>
        <p:spPr bwMode="auto">
          <a:xfrm>
            <a:off x="6248400" y="2209800"/>
            <a:ext cx="533400" cy="304800"/>
          </a:xfrm>
          <a:prstGeom prst="actionButtonForwardNext">
            <a:avLst/>
          </a:prstGeom>
          <a:solidFill>
            <a:schemeClr val="accent1"/>
          </a:solidFill>
          <a:ln w="9525">
            <a:noFill/>
            <a:miter lim="800000"/>
            <a:headEnd/>
            <a:tailEnd/>
          </a:ln>
        </p:spPr>
        <p:txBody>
          <a:bodyPr wrap="none" anchor="ctr"/>
          <a:lstStyle/>
          <a:p>
            <a:endParaRPr lang="en-US" sz="1800">
              <a:solidFill>
                <a:schemeClr val="tx1"/>
              </a:solidFill>
            </a:endParaRPr>
          </a:p>
        </p:txBody>
      </p:sp>
      <p:sp>
        <p:nvSpPr>
          <p:cNvPr id="38926" name="WordArt 14"/>
          <p:cNvSpPr>
            <a:spLocks noChangeArrowheads="1" noChangeShapeType="1" noTextEdit="1"/>
          </p:cNvSpPr>
          <p:nvPr/>
        </p:nvSpPr>
        <p:spPr bwMode="auto">
          <a:xfrm>
            <a:off x="5181600" y="2014538"/>
            <a:ext cx="3810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38927" name="WordArt 15"/>
          <p:cNvSpPr>
            <a:spLocks noChangeArrowheads="1" noChangeShapeType="1" noTextEdit="1"/>
          </p:cNvSpPr>
          <p:nvPr/>
        </p:nvSpPr>
        <p:spPr bwMode="auto">
          <a:xfrm>
            <a:off x="6248400" y="1143000"/>
            <a:ext cx="3810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38928" name="WordArt 16"/>
          <p:cNvSpPr>
            <a:spLocks noChangeArrowheads="1" noChangeShapeType="1" noTextEdit="1"/>
          </p:cNvSpPr>
          <p:nvPr/>
        </p:nvSpPr>
        <p:spPr bwMode="auto">
          <a:xfrm>
            <a:off x="5181600" y="2014538"/>
            <a:ext cx="3810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38929" name="WordArt 17"/>
          <p:cNvSpPr>
            <a:spLocks noChangeArrowheads="1" noChangeShapeType="1" noTextEdit="1"/>
          </p:cNvSpPr>
          <p:nvPr/>
        </p:nvSpPr>
        <p:spPr bwMode="auto">
          <a:xfrm>
            <a:off x="6248400" y="1100138"/>
            <a:ext cx="3810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38930" name="WordArt 18"/>
          <p:cNvSpPr>
            <a:spLocks noChangeArrowheads="1" noChangeShapeType="1" noTextEdit="1"/>
          </p:cNvSpPr>
          <p:nvPr/>
        </p:nvSpPr>
        <p:spPr bwMode="auto">
          <a:xfrm>
            <a:off x="5257800" y="3429000"/>
            <a:ext cx="3048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38931" name="WordArt 19"/>
          <p:cNvSpPr>
            <a:spLocks noChangeArrowheads="1" noChangeShapeType="1" noTextEdit="1"/>
          </p:cNvSpPr>
          <p:nvPr/>
        </p:nvSpPr>
        <p:spPr bwMode="auto">
          <a:xfrm>
            <a:off x="5257800" y="3462338"/>
            <a:ext cx="3048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38932" name="WordArt 20"/>
          <p:cNvSpPr>
            <a:spLocks noChangeArrowheads="1" noChangeShapeType="1" noTextEdit="1"/>
          </p:cNvSpPr>
          <p:nvPr/>
        </p:nvSpPr>
        <p:spPr bwMode="auto">
          <a:xfrm>
            <a:off x="8077200" y="1143000"/>
            <a:ext cx="3048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38933" name="WordArt 21"/>
          <p:cNvSpPr>
            <a:spLocks noChangeArrowheads="1" noChangeShapeType="1" noTextEdit="1"/>
          </p:cNvSpPr>
          <p:nvPr/>
        </p:nvSpPr>
        <p:spPr bwMode="auto">
          <a:xfrm>
            <a:off x="8077200" y="1143000"/>
            <a:ext cx="3048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38934" name="AutoShape 22">
            <a:hlinkClick r:id="" action="ppaction://noaction" highlightClick="1"/>
          </p:cNvPr>
          <p:cNvSpPr>
            <a:spLocks noChangeArrowheads="1"/>
          </p:cNvSpPr>
          <p:nvPr/>
        </p:nvSpPr>
        <p:spPr bwMode="auto">
          <a:xfrm>
            <a:off x="7848600" y="2209800"/>
            <a:ext cx="533400" cy="304800"/>
          </a:xfrm>
          <a:prstGeom prst="actionButtonForwardNext">
            <a:avLst/>
          </a:prstGeom>
          <a:solidFill>
            <a:schemeClr val="accent1"/>
          </a:solidFill>
          <a:ln w="9525">
            <a:noFill/>
            <a:miter lim="800000"/>
            <a:headEnd/>
            <a:tailEnd/>
          </a:ln>
        </p:spPr>
        <p:txBody>
          <a:bodyPr wrap="none" anchor="ctr"/>
          <a:lstStyle/>
          <a:p>
            <a:endParaRPr lang="en-US" sz="1800">
              <a:solidFill>
                <a:schemeClr val="tx1"/>
              </a:solidFill>
            </a:endParaRPr>
          </a:p>
        </p:txBody>
      </p:sp>
      <p:sp>
        <p:nvSpPr>
          <p:cNvPr id="38935" name="AutoShape 23">
            <a:hlinkClick r:id="" action="ppaction://noaction" highlightClick="1"/>
          </p:cNvPr>
          <p:cNvSpPr>
            <a:spLocks noChangeArrowheads="1"/>
          </p:cNvSpPr>
          <p:nvPr/>
        </p:nvSpPr>
        <p:spPr bwMode="auto">
          <a:xfrm>
            <a:off x="6248400" y="3657600"/>
            <a:ext cx="533400" cy="304800"/>
          </a:xfrm>
          <a:prstGeom prst="actionButtonForwardNext">
            <a:avLst/>
          </a:prstGeom>
          <a:solidFill>
            <a:schemeClr val="accent1"/>
          </a:solidFill>
          <a:ln w="9525">
            <a:noFill/>
            <a:miter lim="800000"/>
            <a:headEnd/>
            <a:tailEnd/>
          </a:ln>
        </p:spPr>
        <p:txBody>
          <a:bodyPr wrap="none" anchor="ctr"/>
          <a:lstStyle/>
          <a:p>
            <a:endParaRPr lang="en-US" sz="1800">
              <a:solidFill>
                <a:schemeClr val="tx1"/>
              </a:solidFill>
            </a:endParaRPr>
          </a:p>
        </p:txBody>
      </p:sp>
      <p:sp>
        <p:nvSpPr>
          <p:cNvPr id="38936" name="AutoShape 24">
            <a:hlinkClick r:id="" action="ppaction://noaction" highlightClick="1"/>
          </p:cNvPr>
          <p:cNvSpPr>
            <a:spLocks noChangeArrowheads="1"/>
          </p:cNvSpPr>
          <p:nvPr/>
        </p:nvSpPr>
        <p:spPr bwMode="auto">
          <a:xfrm>
            <a:off x="7848600" y="3657600"/>
            <a:ext cx="533400" cy="304800"/>
          </a:xfrm>
          <a:prstGeom prst="actionButtonForwardNext">
            <a:avLst/>
          </a:prstGeom>
          <a:solidFill>
            <a:schemeClr val="accent1"/>
          </a:solidFill>
          <a:ln w="9525">
            <a:noFill/>
            <a:miter lim="800000"/>
            <a:headEnd/>
            <a:tailEnd/>
          </a:ln>
        </p:spPr>
        <p:txBody>
          <a:bodyPr wrap="none" anchor="ctr"/>
          <a:lstStyle/>
          <a:p>
            <a:endParaRPr lang="en-US" sz="1800">
              <a:solidFill>
                <a:schemeClr val="tx1"/>
              </a:solidFill>
            </a:endParaRPr>
          </a:p>
        </p:txBody>
      </p:sp>
      <p:sp>
        <p:nvSpPr>
          <p:cNvPr id="38942" name="AutoShape 30">
            <a:hlinkClick r:id="" action="ppaction://hlinkshowjump?jump=nextslide" highlightClick="1"/>
          </p:cNvPr>
          <p:cNvSpPr>
            <a:spLocks noChangeArrowheads="1"/>
          </p:cNvSpPr>
          <p:nvPr/>
        </p:nvSpPr>
        <p:spPr bwMode="auto">
          <a:xfrm>
            <a:off x="7696200" y="6248400"/>
            <a:ext cx="1371600" cy="533400"/>
          </a:xfrm>
          <a:prstGeom prst="actionButtonBlank">
            <a:avLst/>
          </a:prstGeom>
          <a:solidFill>
            <a:srgbClr val="FF6600"/>
          </a:solidFill>
          <a:ln w="9525">
            <a:noFill/>
            <a:miter lim="800000"/>
            <a:headEnd/>
            <a:tailEnd/>
          </a:ln>
        </p:spPr>
        <p:txBody>
          <a:bodyPr wrap="none" anchor="ctr"/>
          <a:lstStyle/>
          <a:p>
            <a:pPr algn="ctr"/>
            <a:r>
              <a:rPr lang="en-US"/>
              <a:t>NEXT</a:t>
            </a:r>
          </a:p>
        </p:txBody>
      </p:sp>
      <p:sp>
        <p:nvSpPr>
          <p:cNvPr id="49178" name="AutoShape 10">
            <a:hlinkClick r:id="rId3"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49179" name="TextBox 26"/>
          <p:cNvSpPr txBox="1">
            <a:spLocks noChangeArrowheads="1"/>
          </p:cNvSpPr>
          <p:nvPr/>
        </p:nvSpPr>
        <p:spPr bwMode="auto">
          <a:xfrm>
            <a:off x="6477000" y="4191000"/>
            <a:ext cx="2286000" cy="523875"/>
          </a:xfrm>
          <a:prstGeom prst="rect">
            <a:avLst/>
          </a:prstGeom>
          <a:noFill/>
          <a:ln w="9525">
            <a:noFill/>
            <a:miter lim="800000"/>
            <a:headEnd/>
            <a:tailEnd/>
          </a:ln>
        </p:spPr>
        <p:txBody>
          <a:bodyPr>
            <a:spAutoFit/>
          </a:bodyPr>
          <a:lstStyle/>
          <a:p>
            <a:r>
              <a:rPr lang="en-US">
                <a:solidFill>
                  <a:schemeClr val="tx1"/>
                </a:solidFill>
              </a:rPr>
              <a:t>H = healthy</a:t>
            </a:r>
          </a:p>
          <a:p>
            <a:r>
              <a:rPr lang="en-US">
                <a:solidFill>
                  <a:schemeClr val="tx1"/>
                </a:solidFill>
              </a:rPr>
              <a:t>h = sickle cell disease</a:t>
            </a:r>
          </a:p>
        </p:txBody>
      </p:sp>
      <p:sp>
        <p:nvSpPr>
          <p:cNvPr id="28" name="Rectangle 27">
            <a:hlinkClick r:id="" action="ppaction://hlinkshowjump?jump=previousslide"/>
          </p:cNvPr>
          <p:cNvSpPr/>
          <p:nvPr/>
        </p:nvSpPr>
        <p:spPr>
          <a:xfrm>
            <a:off x="76200" y="76200"/>
            <a:ext cx="762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Back</a:t>
            </a:r>
            <a:endParaRPr lang="en-US" sz="1600" b="1"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8923"/>
                    </p:tgtEl>
                  </p:cond>
                </p:stCondLst>
                <p:endSync evt="end" delay="0">
                  <p:rtn val="all"/>
                </p:endSync>
                <p:childTnLst>
                  <p:par>
                    <p:cTn id="3" fill="hold">
                      <p:stCondLst>
                        <p:cond delay="0"/>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1.38778E-17 -1.48148E-6 L 0.64583 -0.05787 " pathEditMode="relative" rAng="0" ptsTypes="AA">
                                      <p:cBhvr>
                                        <p:cTn id="6" dur="2000" fill="hold"/>
                                        <p:tgtEl>
                                          <p:spTgt spid="38919"/>
                                        </p:tgtEl>
                                        <p:attrNameLst>
                                          <p:attrName>ppt_x</p:attrName>
                                          <p:attrName>ppt_y</p:attrName>
                                        </p:attrNameLst>
                                      </p:cBhvr>
                                      <p:rCtr x="323" y="-29"/>
                                    </p:animMotion>
                                  </p:childTnLst>
                                </p:cTn>
                              </p:par>
                              <p:par>
                                <p:cTn id="7" presetID="63" presetClass="path" presetSubtype="0" accel="50000" decel="50000" fill="hold" grpId="0" nodeType="withEffect">
                                  <p:stCondLst>
                                    <p:cond delay="0"/>
                                  </p:stCondLst>
                                  <p:childTnLst>
                                    <p:animMotion origin="layout" path="M 0 -1.48148E-6 L 0.76667 -0.05787 " pathEditMode="relative" rAng="0" ptsTypes="AA">
                                      <p:cBhvr>
                                        <p:cTn id="8" dur="2000" fill="hold"/>
                                        <p:tgtEl>
                                          <p:spTgt spid="38921"/>
                                        </p:tgtEl>
                                        <p:attrNameLst>
                                          <p:attrName>ppt_x</p:attrName>
                                          <p:attrName>ppt_y</p:attrName>
                                        </p:attrNameLst>
                                      </p:cBhvr>
                                      <p:rCtr x="383" y="-29"/>
                                    </p:animMotion>
                                  </p:childTnLst>
                                </p:cTn>
                              </p:par>
                            </p:childTnLst>
                          </p:cTn>
                        </p:par>
                        <p:par>
                          <p:cTn id="9" fill="hold">
                            <p:stCondLst>
                              <p:cond delay="2000"/>
                            </p:stCondLst>
                            <p:childTnLst>
                              <p:par>
                                <p:cTn id="10" presetID="1" presetClass="exit" presetSubtype="0" fill="hold" grpId="0" nodeType="afterEffect">
                                  <p:stCondLst>
                                    <p:cond delay="0"/>
                                  </p:stCondLst>
                                  <p:childTnLst>
                                    <p:set>
                                      <p:cBhvr>
                                        <p:cTn id="11" dur="1" fill="hold">
                                          <p:stCondLst>
                                            <p:cond delay="0"/>
                                          </p:stCondLst>
                                        </p:cTn>
                                        <p:tgtEl>
                                          <p:spTgt spid="38923"/>
                                        </p:tgtEl>
                                        <p:attrNameLst>
                                          <p:attrName>style.visibility</p:attrName>
                                        </p:attrNameLst>
                                      </p:cBhvr>
                                      <p:to>
                                        <p:strVal val="hidden"/>
                                      </p:to>
                                    </p:set>
                                  </p:childTnLst>
                                </p:cTn>
                              </p:par>
                            </p:childTnLst>
                          </p:cTn>
                        </p:par>
                        <p:par>
                          <p:cTn id="12" fill="hold">
                            <p:stCondLst>
                              <p:cond delay="2000"/>
                            </p:stCondLst>
                            <p:childTnLst>
                              <p:par>
                                <p:cTn id="13" presetID="1" presetClass="entr" presetSubtype="0" fill="hold" grpId="1" nodeType="afterEffect">
                                  <p:stCondLst>
                                    <p:cond delay="0"/>
                                  </p:stCondLst>
                                  <p:childTnLst>
                                    <p:set>
                                      <p:cBhvr>
                                        <p:cTn id="14" dur="1" fill="hold">
                                          <p:stCondLst>
                                            <p:cond delay="0"/>
                                          </p:stCondLst>
                                        </p:cTn>
                                        <p:tgtEl>
                                          <p:spTgt spid="38924"/>
                                        </p:tgtEl>
                                        <p:attrNameLst>
                                          <p:attrName>style.visibility</p:attrName>
                                        </p:attrNameLst>
                                      </p:cBhvr>
                                      <p:to>
                                        <p:strVal val="visible"/>
                                      </p:to>
                                    </p:set>
                                  </p:childTnLst>
                                </p:cTn>
                              </p:par>
                            </p:childTnLst>
                          </p:cTn>
                        </p:par>
                      </p:childTnLst>
                    </p:cTn>
                  </p:par>
                </p:childTnLst>
              </p:cTn>
              <p:nextCondLst>
                <p:cond evt="onClick" delay="0">
                  <p:tgtEl>
                    <p:spTgt spid="38923"/>
                  </p:tgtEl>
                </p:cond>
              </p:nextCondLst>
            </p:seq>
            <p:seq concurrent="1" nextAc="seek">
              <p:cTn id="15" restart="whenNotActive" fill="hold" evtFilter="cancelBubble" nodeType="interactiveSeq">
                <p:stCondLst>
                  <p:cond evt="onClick" delay="0">
                    <p:tgtEl>
                      <p:spTgt spid="38924"/>
                    </p:tgtEl>
                  </p:cond>
                </p:stCondLst>
                <p:endSync evt="end" delay="0">
                  <p:rtn val="all"/>
                </p:endSync>
                <p:childTnLst>
                  <p:par>
                    <p:cTn id="16" fill="hold">
                      <p:stCondLst>
                        <p:cond delay="0"/>
                      </p:stCondLst>
                      <p:childTnLst>
                        <p:par>
                          <p:cTn id="17" fill="hold">
                            <p:stCondLst>
                              <p:cond delay="0"/>
                            </p:stCondLst>
                            <p:childTnLst>
                              <p:par>
                                <p:cTn id="18" presetID="63" presetClass="path" presetSubtype="0" accel="50000" decel="50000" fill="hold" grpId="0" nodeType="clickEffect">
                                  <p:stCondLst>
                                    <p:cond delay="0"/>
                                  </p:stCondLst>
                                  <p:childTnLst>
                                    <p:animMotion origin="layout" path="M 1.38778E-17 7.40741E-7 L 0.5375 -0.20857 " pathEditMode="relative" rAng="0" ptsTypes="AA">
                                      <p:cBhvr>
                                        <p:cTn id="19" dur="2000" fill="hold"/>
                                        <p:tgtEl>
                                          <p:spTgt spid="38920"/>
                                        </p:tgtEl>
                                        <p:attrNameLst>
                                          <p:attrName>ppt_x</p:attrName>
                                          <p:attrName>ppt_y</p:attrName>
                                        </p:attrNameLst>
                                      </p:cBhvr>
                                      <p:rCtr x="269" y="-104"/>
                                    </p:animMotion>
                                  </p:childTnLst>
                                </p:cTn>
                              </p:par>
                              <p:par>
                                <p:cTn id="20" presetID="63" presetClass="path" presetSubtype="0" accel="50000" decel="50000" fill="hold" grpId="0" nodeType="withEffect">
                                  <p:stCondLst>
                                    <p:cond delay="0"/>
                                  </p:stCondLst>
                                  <p:childTnLst>
                                    <p:animMotion origin="layout" path="M 3.33333E-6 7.40741E-7 L 0.48333 -0.01968 " pathEditMode="relative" rAng="0" ptsTypes="AA">
                                      <p:cBhvr>
                                        <p:cTn id="21" dur="2000" fill="hold"/>
                                        <p:tgtEl>
                                          <p:spTgt spid="38922"/>
                                        </p:tgtEl>
                                        <p:attrNameLst>
                                          <p:attrName>ppt_x</p:attrName>
                                          <p:attrName>ppt_y</p:attrName>
                                        </p:attrNameLst>
                                      </p:cBhvr>
                                      <p:rCtr x="242" y="-10"/>
                                    </p:animMotion>
                                  </p:childTnLst>
                                </p:cTn>
                              </p:par>
                            </p:childTnLst>
                          </p:cTn>
                        </p:par>
                        <p:par>
                          <p:cTn id="22" fill="hold">
                            <p:stCondLst>
                              <p:cond delay="2000"/>
                            </p:stCondLst>
                            <p:childTnLst>
                              <p:par>
                                <p:cTn id="23" presetID="1" presetClass="exit" presetSubtype="0" fill="hold" grpId="0" nodeType="afterEffect">
                                  <p:stCondLst>
                                    <p:cond delay="0"/>
                                  </p:stCondLst>
                                  <p:childTnLst>
                                    <p:set>
                                      <p:cBhvr>
                                        <p:cTn id="24" dur="1" fill="hold">
                                          <p:stCondLst>
                                            <p:cond delay="0"/>
                                          </p:stCondLst>
                                        </p:cTn>
                                        <p:tgtEl>
                                          <p:spTgt spid="38924"/>
                                        </p:tgtEl>
                                        <p:attrNameLst>
                                          <p:attrName>style.visibility</p:attrName>
                                        </p:attrNameLst>
                                      </p:cBhvr>
                                      <p:to>
                                        <p:strVal val="hidden"/>
                                      </p:to>
                                    </p:set>
                                  </p:childTnLst>
                                </p:cTn>
                              </p:par>
                            </p:childTnLst>
                          </p:cTn>
                        </p:par>
                        <p:par>
                          <p:cTn id="25" fill="hold">
                            <p:stCondLst>
                              <p:cond delay="2000"/>
                            </p:stCondLst>
                            <p:childTnLst>
                              <p:par>
                                <p:cTn id="26" presetID="27" presetClass="entr" presetSubtype="0" fill="hold" nodeType="afterEffect">
                                  <p:stCondLst>
                                    <p:cond delay="0"/>
                                  </p:stCondLst>
                                  <p:iterate type="wd">
                                    <p:tmPct val="50000"/>
                                  </p:iterate>
                                  <p:childTnLst>
                                    <p:set>
                                      <p:cBhvr>
                                        <p:cTn id="27" dur="1" fill="hold">
                                          <p:stCondLst>
                                            <p:cond delay="0"/>
                                          </p:stCondLst>
                                        </p:cTn>
                                        <p:tgtEl>
                                          <p:spTgt spid="38915">
                                            <p:txEl>
                                              <p:pRg st="3" end="3"/>
                                            </p:txEl>
                                          </p:spTgt>
                                        </p:tgtEl>
                                        <p:attrNameLst>
                                          <p:attrName>style.visibility</p:attrName>
                                        </p:attrNameLst>
                                      </p:cBhvr>
                                      <p:to>
                                        <p:strVal val="visible"/>
                                      </p:to>
                                    </p:set>
                                    <p:anim calcmode="discrete" valueType="clr">
                                      <p:cBhvr override="childStyle">
                                        <p:cTn id="28" dur="80"/>
                                        <p:tgtEl>
                                          <p:spTgt spid="3891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8915">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38915">
                                            <p:txEl>
                                              <p:pRg st="3" end="3"/>
                                            </p:txEl>
                                          </p:spTgt>
                                        </p:tgtEl>
                                        <p:attrNameLst>
                                          <p:attrName>fill.type</p:attrName>
                                        </p:attrNameLst>
                                      </p:cBhvr>
                                      <p:to>
                                        <p:strVal val="solid"/>
                                      </p:to>
                                    </p:set>
                                  </p:childTnLst>
                                </p:cTn>
                              </p:par>
                            </p:childTnLst>
                          </p:cTn>
                        </p:par>
                        <p:par>
                          <p:cTn id="31" fill="hold">
                            <p:stCondLst>
                              <p:cond delay="2680"/>
                            </p:stCondLst>
                            <p:childTnLst>
                              <p:par>
                                <p:cTn id="32" presetID="9" presetClass="entr" presetSubtype="0" fill="hold" grpId="1" nodeType="afterEffect">
                                  <p:stCondLst>
                                    <p:cond delay="0"/>
                                  </p:stCondLst>
                                  <p:childTnLst>
                                    <p:set>
                                      <p:cBhvr>
                                        <p:cTn id="33" dur="1" fill="hold">
                                          <p:stCondLst>
                                            <p:cond delay="0"/>
                                          </p:stCondLst>
                                        </p:cTn>
                                        <p:tgtEl>
                                          <p:spTgt spid="38925"/>
                                        </p:tgtEl>
                                        <p:attrNameLst>
                                          <p:attrName>style.visibility</p:attrName>
                                        </p:attrNameLst>
                                      </p:cBhvr>
                                      <p:to>
                                        <p:strVal val="visible"/>
                                      </p:to>
                                    </p:set>
                                    <p:animEffect transition="in" filter="dissolve">
                                      <p:cBhvr>
                                        <p:cTn id="34" dur="500"/>
                                        <p:tgtEl>
                                          <p:spTgt spid="38925"/>
                                        </p:tgtEl>
                                      </p:cBhvr>
                                    </p:animEffect>
                                  </p:childTnLst>
                                </p:cTn>
                              </p:par>
                            </p:childTnLst>
                          </p:cTn>
                        </p:par>
                      </p:childTnLst>
                    </p:cTn>
                  </p:par>
                </p:childTnLst>
              </p:cTn>
              <p:nextCondLst>
                <p:cond evt="onClick" delay="0">
                  <p:tgtEl>
                    <p:spTgt spid="38924"/>
                  </p:tgtEl>
                </p:cond>
              </p:nextCondLst>
            </p:seq>
            <p:seq concurrent="1" nextAc="seek">
              <p:cTn id="35" restart="whenNotActive" fill="hold" evtFilter="cancelBubble" nodeType="interactiveSeq">
                <p:stCondLst>
                  <p:cond evt="onClick" delay="0">
                    <p:tgtEl>
                      <p:spTgt spid="38925"/>
                    </p:tgtEl>
                  </p:cond>
                </p:stCondLst>
                <p:endSync evt="end" delay="0">
                  <p:rtn val="all"/>
                </p:endSync>
                <p:childTnLst>
                  <p:par>
                    <p:cTn id="36" fill="hold">
                      <p:stCondLst>
                        <p:cond delay="0"/>
                      </p:stCondLst>
                      <p:childTnLst>
                        <p:par>
                          <p:cTn id="37" fill="hold">
                            <p:stCondLst>
                              <p:cond delay="0"/>
                            </p:stCondLst>
                            <p:childTnLst>
                              <p:par>
                                <p:cTn id="38" presetID="3" presetClass="entr" presetSubtype="0" fill="hold" grpId="0" nodeType="clickEffect">
                                  <p:stCondLst>
                                    <p:cond delay="0"/>
                                  </p:stCondLst>
                                  <p:childTnLst>
                                    <p:set>
                                      <p:cBhvr>
                                        <p:cTn id="39" dur="1" fill="hold">
                                          <p:stCondLst>
                                            <p:cond delay="0"/>
                                          </p:stCondLst>
                                        </p:cTn>
                                        <p:tgtEl>
                                          <p:spTgt spid="38926"/>
                                        </p:tgtEl>
                                        <p:attrNameLst>
                                          <p:attrName>style.visibility</p:attrName>
                                        </p:attrNameLst>
                                      </p:cBhvr>
                                      <p:to>
                                        <p:strVal val="visible"/>
                                      </p:to>
                                    </p:set>
                                  </p:childTnLst>
                                </p:cTn>
                              </p:par>
                              <p:par>
                                <p:cTn id="40" presetID="1" presetClass="exit" presetSubtype="0" fill="hold" grpId="0" nodeType="withEffect">
                                  <p:stCondLst>
                                    <p:cond delay="0"/>
                                  </p:stCondLst>
                                  <p:childTnLst>
                                    <p:set>
                                      <p:cBhvr>
                                        <p:cTn id="41" dur="1" fill="hold">
                                          <p:stCondLst>
                                            <p:cond delay="0"/>
                                          </p:stCondLst>
                                        </p:cTn>
                                        <p:tgtEl>
                                          <p:spTgt spid="38925"/>
                                        </p:tgtEl>
                                        <p:attrNameLst>
                                          <p:attrName>style.visibility</p:attrName>
                                        </p:attrNameLst>
                                      </p:cBhvr>
                                      <p:to>
                                        <p:strVal val="hidden"/>
                                      </p:to>
                                    </p:set>
                                  </p:childTnLst>
                                </p:cTn>
                              </p:par>
                            </p:childTnLst>
                          </p:cTn>
                        </p:par>
                        <p:par>
                          <p:cTn id="42" fill="hold">
                            <p:stCondLst>
                              <p:cond delay="0"/>
                            </p:stCondLst>
                            <p:childTnLst>
                              <p:par>
                                <p:cTn id="43" presetID="63" presetClass="path" presetSubtype="0" accel="50000" decel="50000" fill="hold" grpId="1" nodeType="afterEffect">
                                  <p:stCondLst>
                                    <p:cond delay="0"/>
                                  </p:stCondLst>
                                  <p:childTnLst>
                                    <p:animMotion origin="layout" path="M 0.0125 2.96296E-6 L 0.1 -0.01968 " pathEditMode="relative" rAng="0" ptsTypes="AA">
                                      <p:cBhvr>
                                        <p:cTn id="44" dur="1000" fill="hold"/>
                                        <p:tgtEl>
                                          <p:spTgt spid="38926"/>
                                        </p:tgtEl>
                                        <p:attrNameLst>
                                          <p:attrName>ppt_x</p:attrName>
                                          <p:attrName>ppt_y</p:attrName>
                                        </p:attrNameLst>
                                      </p:cBhvr>
                                      <p:rCtr x="44" y="-10"/>
                                    </p:animMotion>
                                  </p:childTnLst>
                                </p:cTn>
                              </p:par>
                            </p:childTnLst>
                          </p:cTn>
                        </p:par>
                        <p:par>
                          <p:cTn id="45" fill="hold">
                            <p:stCondLst>
                              <p:cond delay="1000"/>
                            </p:stCondLst>
                            <p:childTnLst>
                              <p:par>
                                <p:cTn id="46" presetID="3" presetClass="entr" presetSubtype="0" fill="hold" grpId="0" nodeType="afterEffect">
                                  <p:stCondLst>
                                    <p:cond delay="0"/>
                                  </p:stCondLst>
                                  <p:childTnLst>
                                    <p:set>
                                      <p:cBhvr>
                                        <p:cTn id="47" dur="1" fill="hold">
                                          <p:stCondLst>
                                            <p:cond delay="0"/>
                                          </p:stCondLst>
                                        </p:cTn>
                                        <p:tgtEl>
                                          <p:spTgt spid="38927"/>
                                        </p:tgtEl>
                                        <p:attrNameLst>
                                          <p:attrName>style.visibility</p:attrName>
                                        </p:attrNameLst>
                                      </p:cBhvr>
                                      <p:to>
                                        <p:strVal val="visible"/>
                                      </p:to>
                                    </p:set>
                                  </p:childTnLst>
                                </p:cTn>
                              </p:par>
                            </p:childTnLst>
                          </p:cTn>
                        </p:par>
                        <p:par>
                          <p:cTn id="48" fill="hold">
                            <p:stCondLst>
                              <p:cond delay="1000"/>
                            </p:stCondLst>
                            <p:childTnLst>
                              <p:par>
                                <p:cTn id="49" presetID="42" presetClass="path" presetSubtype="0" accel="50000" decel="50000" fill="hold" grpId="1" nodeType="afterEffect">
                                  <p:stCondLst>
                                    <p:cond delay="0"/>
                                  </p:stCondLst>
                                  <p:childTnLst>
                                    <p:animMotion origin="layout" path="M 0.00416 0.01111 L 0.03333 0.11366 " pathEditMode="relative" rAng="0" ptsTypes="AA">
                                      <p:cBhvr>
                                        <p:cTn id="50" dur="1000" fill="hold"/>
                                        <p:tgtEl>
                                          <p:spTgt spid="38927"/>
                                        </p:tgtEl>
                                        <p:attrNameLst>
                                          <p:attrName>ppt_x</p:attrName>
                                          <p:attrName>ppt_y</p:attrName>
                                        </p:attrNameLst>
                                      </p:cBhvr>
                                      <p:rCtr x="15" y="51"/>
                                    </p:animMotion>
                                  </p:childTnLst>
                                </p:cTn>
                              </p:par>
                            </p:childTnLst>
                          </p:cTn>
                        </p:par>
                        <p:par>
                          <p:cTn id="51" fill="hold">
                            <p:stCondLst>
                              <p:cond delay="2000"/>
                            </p:stCondLst>
                            <p:childTnLst>
                              <p:par>
                                <p:cTn id="52" presetID="9" presetClass="entr" presetSubtype="0" fill="hold" grpId="1" nodeType="afterEffect">
                                  <p:stCondLst>
                                    <p:cond delay="0"/>
                                  </p:stCondLst>
                                  <p:childTnLst>
                                    <p:set>
                                      <p:cBhvr>
                                        <p:cTn id="53" dur="1" fill="hold">
                                          <p:stCondLst>
                                            <p:cond delay="0"/>
                                          </p:stCondLst>
                                        </p:cTn>
                                        <p:tgtEl>
                                          <p:spTgt spid="38934"/>
                                        </p:tgtEl>
                                        <p:attrNameLst>
                                          <p:attrName>style.visibility</p:attrName>
                                        </p:attrNameLst>
                                      </p:cBhvr>
                                      <p:to>
                                        <p:strVal val="visible"/>
                                      </p:to>
                                    </p:set>
                                    <p:animEffect transition="in" filter="dissolve">
                                      <p:cBhvr>
                                        <p:cTn id="54" dur="500"/>
                                        <p:tgtEl>
                                          <p:spTgt spid="38934"/>
                                        </p:tgtEl>
                                      </p:cBhvr>
                                    </p:animEffect>
                                  </p:childTnLst>
                                </p:cTn>
                              </p:par>
                            </p:childTnLst>
                          </p:cTn>
                        </p:par>
                      </p:childTnLst>
                    </p:cTn>
                  </p:par>
                </p:childTnLst>
              </p:cTn>
              <p:nextCondLst>
                <p:cond evt="onClick" delay="0">
                  <p:tgtEl>
                    <p:spTgt spid="38925"/>
                  </p:tgtEl>
                </p:cond>
              </p:nextCondLst>
            </p:seq>
            <p:seq concurrent="1" nextAc="seek">
              <p:cTn id="55" restart="whenNotActive" fill="hold" evtFilter="cancelBubble" nodeType="interactiveSeq">
                <p:stCondLst>
                  <p:cond evt="onClick" delay="0">
                    <p:tgtEl>
                      <p:spTgt spid="38934"/>
                    </p:tgtEl>
                  </p:cond>
                </p:stCondLst>
                <p:endSync evt="end" delay="0">
                  <p:rtn val="all"/>
                </p:endSync>
                <p:childTnLst>
                  <p:par>
                    <p:cTn id="56" fill="hold">
                      <p:stCondLst>
                        <p:cond delay="0"/>
                      </p:stCondLst>
                      <p:childTnLst>
                        <p:par>
                          <p:cTn id="57" fill="hold">
                            <p:stCondLst>
                              <p:cond delay="0"/>
                            </p:stCondLst>
                            <p:childTnLst>
                              <p:par>
                                <p:cTn id="58" presetID="3" presetClass="entr" presetSubtype="0" fill="hold" grpId="0" nodeType="clickEffect">
                                  <p:stCondLst>
                                    <p:cond delay="0"/>
                                  </p:stCondLst>
                                  <p:childTnLst>
                                    <p:set>
                                      <p:cBhvr>
                                        <p:cTn id="59" dur="1" fill="hold">
                                          <p:stCondLst>
                                            <p:cond delay="0"/>
                                          </p:stCondLst>
                                        </p:cTn>
                                        <p:tgtEl>
                                          <p:spTgt spid="38928"/>
                                        </p:tgtEl>
                                        <p:attrNameLst>
                                          <p:attrName>style.visibility</p:attrName>
                                        </p:attrNameLst>
                                      </p:cBhvr>
                                      <p:to>
                                        <p:strVal val="visible"/>
                                      </p:to>
                                    </p:set>
                                  </p:childTnLst>
                                </p:cTn>
                              </p:par>
                              <p:par>
                                <p:cTn id="60" presetID="1" presetClass="exit" presetSubtype="0" fill="hold" grpId="0" nodeType="withEffect">
                                  <p:stCondLst>
                                    <p:cond delay="0"/>
                                  </p:stCondLst>
                                  <p:childTnLst>
                                    <p:set>
                                      <p:cBhvr>
                                        <p:cTn id="61" dur="1" fill="hold">
                                          <p:stCondLst>
                                            <p:cond delay="0"/>
                                          </p:stCondLst>
                                        </p:cTn>
                                        <p:tgtEl>
                                          <p:spTgt spid="38934"/>
                                        </p:tgtEl>
                                        <p:attrNameLst>
                                          <p:attrName>style.visibility</p:attrName>
                                        </p:attrNameLst>
                                      </p:cBhvr>
                                      <p:to>
                                        <p:strVal val="hidden"/>
                                      </p:to>
                                    </p:set>
                                  </p:childTnLst>
                                </p:cTn>
                              </p:par>
                            </p:childTnLst>
                          </p:cTn>
                        </p:par>
                        <p:par>
                          <p:cTn id="62" fill="hold">
                            <p:stCondLst>
                              <p:cond delay="0"/>
                            </p:stCondLst>
                            <p:childTnLst>
                              <p:par>
                                <p:cTn id="63" presetID="63" presetClass="path" presetSubtype="0" accel="50000" decel="50000" fill="hold" grpId="1" nodeType="afterEffect">
                                  <p:stCondLst>
                                    <p:cond delay="0"/>
                                  </p:stCondLst>
                                  <p:childTnLst>
                                    <p:animMotion origin="layout" path="M 0.0125 4.07407E-6 L 0.275 -0.01968 " pathEditMode="relative" rAng="0" ptsTypes="AA">
                                      <p:cBhvr>
                                        <p:cTn id="64" dur="1000" fill="hold"/>
                                        <p:tgtEl>
                                          <p:spTgt spid="38928"/>
                                        </p:tgtEl>
                                        <p:attrNameLst>
                                          <p:attrName>ppt_x</p:attrName>
                                          <p:attrName>ppt_y</p:attrName>
                                        </p:attrNameLst>
                                      </p:cBhvr>
                                      <p:rCtr x="131" y="-10"/>
                                    </p:animMotion>
                                  </p:childTnLst>
                                </p:cTn>
                              </p:par>
                            </p:childTnLst>
                          </p:cTn>
                        </p:par>
                        <p:par>
                          <p:cTn id="65" fill="hold">
                            <p:stCondLst>
                              <p:cond delay="1000"/>
                            </p:stCondLst>
                            <p:childTnLst>
                              <p:par>
                                <p:cTn id="66" presetID="3" presetClass="entr" presetSubtype="0" fill="hold" grpId="0" nodeType="afterEffect">
                                  <p:stCondLst>
                                    <p:cond delay="0"/>
                                  </p:stCondLst>
                                  <p:childTnLst>
                                    <p:set>
                                      <p:cBhvr>
                                        <p:cTn id="67" dur="1" fill="hold">
                                          <p:stCondLst>
                                            <p:cond delay="0"/>
                                          </p:stCondLst>
                                        </p:cTn>
                                        <p:tgtEl>
                                          <p:spTgt spid="38933"/>
                                        </p:tgtEl>
                                        <p:attrNameLst>
                                          <p:attrName>style.visibility</p:attrName>
                                        </p:attrNameLst>
                                      </p:cBhvr>
                                      <p:to>
                                        <p:strVal val="visible"/>
                                      </p:to>
                                    </p:set>
                                  </p:childTnLst>
                                </p:cTn>
                              </p:par>
                            </p:childTnLst>
                          </p:cTn>
                        </p:par>
                        <p:par>
                          <p:cTn id="68" fill="hold">
                            <p:stCondLst>
                              <p:cond delay="1000"/>
                            </p:stCondLst>
                            <p:childTnLst>
                              <p:par>
                                <p:cTn id="69" presetID="42" presetClass="path" presetSubtype="0" accel="50000" decel="50000" fill="hold" grpId="1" nodeType="afterEffect">
                                  <p:stCondLst>
                                    <p:cond delay="0"/>
                                  </p:stCondLst>
                                  <p:childTnLst>
                                    <p:animMotion origin="layout" path="M 0 0 L 0.00833 0.1 " pathEditMode="relative" rAng="0" ptsTypes="AA">
                                      <p:cBhvr>
                                        <p:cTn id="70" dur="1000" fill="hold"/>
                                        <p:tgtEl>
                                          <p:spTgt spid="38933"/>
                                        </p:tgtEl>
                                        <p:attrNameLst>
                                          <p:attrName>ppt_x</p:attrName>
                                          <p:attrName>ppt_y</p:attrName>
                                        </p:attrNameLst>
                                      </p:cBhvr>
                                      <p:rCtr x="4" y="50"/>
                                    </p:animMotion>
                                  </p:childTnLst>
                                </p:cTn>
                              </p:par>
                            </p:childTnLst>
                          </p:cTn>
                        </p:par>
                        <p:par>
                          <p:cTn id="71" fill="hold">
                            <p:stCondLst>
                              <p:cond delay="2000"/>
                            </p:stCondLst>
                            <p:childTnLst>
                              <p:par>
                                <p:cTn id="72" presetID="9" presetClass="entr" presetSubtype="0" fill="hold" grpId="1" nodeType="afterEffect">
                                  <p:stCondLst>
                                    <p:cond delay="0"/>
                                  </p:stCondLst>
                                  <p:childTnLst>
                                    <p:set>
                                      <p:cBhvr>
                                        <p:cTn id="73" dur="1" fill="hold">
                                          <p:stCondLst>
                                            <p:cond delay="0"/>
                                          </p:stCondLst>
                                        </p:cTn>
                                        <p:tgtEl>
                                          <p:spTgt spid="38935"/>
                                        </p:tgtEl>
                                        <p:attrNameLst>
                                          <p:attrName>style.visibility</p:attrName>
                                        </p:attrNameLst>
                                      </p:cBhvr>
                                      <p:to>
                                        <p:strVal val="visible"/>
                                      </p:to>
                                    </p:set>
                                    <p:animEffect transition="in" filter="dissolve">
                                      <p:cBhvr>
                                        <p:cTn id="74" dur="500"/>
                                        <p:tgtEl>
                                          <p:spTgt spid="38935"/>
                                        </p:tgtEl>
                                      </p:cBhvr>
                                    </p:animEffect>
                                  </p:childTnLst>
                                </p:cTn>
                              </p:par>
                            </p:childTnLst>
                          </p:cTn>
                        </p:par>
                      </p:childTnLst>
                    </p:cTn>
                  </p:par>
                </p:childTnLst>
              </p:cTn>
              <p:nextCondLst>
                <p:cond evt="onClick" delay="0">
                  <p:tgtEl>
                    <p:spTgt spid="38934"/>
                  </p:tgtEl>
                </p:cond>
              </p:nextCondLst>
            </p:seq>
            <p:seq concurrent="1" nextAc="seek">
              <p:cTn id="75" restart="whenNotActive" fill="hold" evtFilter="cancelBubble" nodeType="interactiveSeq">
                <p:stCondLst>
                  <p:cond evt="onClick" delay="0">
                    <p:tgtEl>
                      <p:spTgt spid="38935"/>
                    </p:tgtEl>
                  </p:cond>
                </p:stCondLst>
                <p:endSync evt="end" delay="0">
                  <p:rtn val="all"/>
                </p:endSync>
                <p:childTnLst>
                  <p:par>
                    <p:cTn id="76" fill="hold">
                      <p:stCondLst>
                        <p:cond delay="0"/>
                      </p:stCondLst>
                      <p:childTnLst>
                        <p:par>
                          <p:cTn id="77" fill="hold">
                            <p:stCondLst>
                              <p:cond delay="0"/>
                            </p:stCondLst>
                            <p:childTnLst>
                              <p:par>
                                <p:cTn id="78" presetID="1" presetClass="exit" presetSubtype="0" fill="hold" grpId="0" nodeType="clickEffect">
                                  <p:stCondLst>
                                    <p:cond delay="0"/>
                                  </p:stCondLst>
                                  <p:childTnLst>
                                    <p:set>
                                      <p:cBhvr>
                                        <p:cTn id="79" dur="1" fill="hold">
                                          <p:stCondLst>
                                            <p:cond delay="0"/>
                                          </p:stCondLst>
                                        </p:cTn>
                                        <p:tgtEl>
                                          <p:spTgt spid="38935"/>
                                        </p:tgtEl>
                                        <p:attrNameLst>
                                          <p:attrName>style.visibility</p:attrName>
                                        </p:attrNameLst>
                                      </p:cBhvr>
                                      <p:to>
                                        <p:strVal val="hidden"/>
                                      </p:to>
                                    </p:set>
                                  </p:childTnLst>
                                </p:cTn>
                              </p:par>
                            </p:childTnLst>
                          </p:cTn>
                        </p:par>
                        <p:par>
                          <p:cTn id="80" fill="hold">
                            <p:stCondLst>
                              <p:cond delay="0"/>
                            </p:stCondLst>
                            <p:childTnLst>
                              <p:par>
                                <p:cTn id="81" presetID="3" presetClass="entr" presetSubtype="0" fill="hold" grpId="0" nodeType="afterEffect">
                                  <p:stCondLst>
                                    <p:cond delay="0"/>
                                  </p:stCondLst>
                                  <p:childTnLst>
                                    <p:set>
                                      <p:cBhvr>
                                        <p:cTn id="82" dur="1" fill="hold">
                                          <p:stCondLst>
                                            <p:cond delay="0"/>
                                          </p:stCondLst>
                                        </p:cTn>
                                        <p:tgtEl>
                                          <p:spTgt spid="38929"/>
                                        </p:tgtEl>
                                        <p:attrNameLst>
                                          <p:attrName>style.visibility</p:attrName>
                                        </p:attrNameLst>
                                      </p:cBhvr>
                                      <p:to>
                                        <p:strVal val="visible"/>
                                      </p:to>
                                    </p:set>
                                  </p:childTnLst>
                                </p:cTn>
                              </p:par>
                            </p:childTnLst>
                          </p:cTn>
                        </p:par>
                        <p:par>
                          <p:cTn id="83" fill="hold">
                            <p:stCondLst>
                              <p:cond delay="0"/>
                            </p:stCondLst>
                            <p:childTnLst>
                              <p:par>
                                <p:cTn id="84" presetID="42" presetClass="path" presetSubtype="0" accel="50000" decel="50000" fill="hold" grpId="1" nodeType="afterEffect">
                                  <p:stCondLst>
                                    <p:cond delay="0"/>
                                  </p:stCondLst>
                                  <p:childTnLst>
                                    <p:animMotion origin="layout" path="M 0.00417 0.0199 L -0.01667 0.28426 " pathEditMode="relative" rAng="0" ptsTypes="AA">
                                      <p:cBhvr>
                                        <p:cTn id="85" dur="1000" fill="hold"/>
                                        <p:tgtEl>
                                          <p:spTgt spid="38929"/>
                                        </p:tgtEl>
                                        <p:attrNameLst>
                                          <p:attrName>ppt_x</p:attrName>
                                          <p:attrName>ppt_y</p:attrName>
                                        </p:attrNameLst>
                                      </p:cBhvr>
                                      <p:rCtr x="-10" y="132"/>
                                    </p:animMotion>
                                  </p:childTnLst>
                                </p:cTn>
                              </p:par>
                            </p:childTnLst>
                          </p:cTn>
                        </p:par>
                        <p:par>
                          <p:cTn id="86" fill="hold">
                            <p:stCondLst>
                              <p:cond delay="1000"/>
                            </p:stCondLst>
                            <p:childTnLst>
                              <p:par>
                                <p:cTn id="87" presetID="3" presetClass="entr" presetSubtype="0" fill="hold" grpId="0" nodeType="afterEffect">
                                  <p:stCondLst>
                                    <p:cond delay="0"/>
                                  </p:stCondLst>
                                  <p:childTnLst>
                                    <p:set>
                                      <p:cBhvr>
                                        <p:cTn id="88" dur="1" fill="hold">
                                          <p:stCondLst>
                                            <p:cond delay="0"/>
                                          </p:stCondLst>
                                        </p:cTn>
                                        <p:tgtEl>
                                          <p:spTgt spid="38930"/>
                                        </p:tgtEl>
                                        <p:attrNameLst>
                                          <p:attrName>style.visibility</p:attrName>
                                        </p:attrNameLst>
                                      </p:cBhvr>
                                      <p:to>
                                        <p:strVal val="visible"/>
                                      </p:to>
                                    </p:set>
                                  </p:childTnLst>
                                </p:cTn>
                              </p:par>
                            </p:childTnLst>
                          </p:cTn>
                        </p:par>
                        <p:par>
                          <p:cTn id="89" fill="hold">
                            <p:stCondLst>
                              <p:cond delay="1000"/>
                            </p:stCondLst>
                            <p:childTnLst>
                              <p:par>
                                <p:cTn id="90" presetID="63" presetClass="path" presetSubtype="0" accel="50000" decel="50000" fill="hold" grpId="1" nodeType="afterEffect">
                                  <p:stCondLst>
                                    <p:cond delay="0"/>
                                  </p:stCondLst>
                                  <p:childTnLst>
                                    <p:animMotion origin="layout" path="M 0.00833 2.96296E-6 L 0.14166 -0.05556 " pathEditMode="relative" rAng="0" ptsTypes="AA">
                                      <p:cBhvr>
                                        <p:cTn id="91" dur="1000" fill="hold"/>
                                        <p:tgtEl>
                                          <p:spTgt spid="38930"/>
                                        </p:tgtEl>
                                        <p:attrNameLst>
                                          <p:attrName>ppt_x</p:attrName>
                                          <p:attrName>ppt_y</p:attrName>
                                        </p:attrNameLst>
                                      </p:cBhvr>
                                      <p:rCtr x="67" y="-28"/>
                                    </p:animMotion>
                                  </p:childTnLst>
                                </p:cTn>
                              </p:par>
                            </p:childTnLst>
                          </p:cTn>
                        </p:par>
                        <p:par>
                          <p:cTn id="92" fill="hold">
                            <p:stCondLst>
                              <p:cond delay="2000"/>
                            </p:stCondLst>
                            <p:childTnLst>
                              <p:par>
                                <p:cTn id="93" presetID="9" presetClass="entr" presetSubtype="0" fill="hold" grpId="1" nodeType="afterEffect">
                                  <p:stCondLst>
                                    <p:cond delay="0"/>
                                  </p:stCondLst>
                                  <p:childTnLst>
                                    <p:set>
                                      <p:cBhvr>
                                        <p:cTn id="94" dur="1" fill="hold">
                                          <p:stCondLst>
                                            <p:cond delay="0"/>
                                          </p:stCondLst>
                                        </p:cTn>
                                        <p:tgtEl>
                                          <p:spTgt spid="38936"/>
                                        </p:tgtEl>
                                        <p:attrNameLst>
                                          <p:attrName>style.visibility</p:attrName>
                                        </p:attrNameLst>
                                      </p:cBhvr>
                                      <p:to>
                                        <p:strVal val="visible"/>
                                      </p:to>
                                    </p:set>
                                    <p:animEffect transition="in" filter="dissolve">
                                      <p:cBhvr>
                                        <p:cTn id="95" dur="500"/>
                                        <p:tgtEl>
                                          <p:spTgt spid="38936"/>
                                        </p:tgtEl>
                                      </p:cBhvr>
                                    </p:animEffect>
                                  </p:childTnLst>
                                </p:cTn>
                              </p:par>
                            </p:childTnLst>
                          </p:cTn>
                        </p:par>
                      </p:childTnLst>
                    </p:cTn>
                  </p:par>
                </p:childTnLst>
              </p:cTn>
              <p:nextCondLst>
                <p:cond evt="onClick" delay="0">
                  <p:tgtEl>
                    <p:spTgt spid="38935"/>
                  </p:tgtEl>
                </p:cond>
              </p:nextCondLst>
            </p:seq>
            <p:seq concurrent="1" nextAc="seek">
              <p:cTn id="96" restart="whenNotActive" fill="hold" evtFilter="cancelBubble" nodeType="interactiveSeq">
                <p:stCondLst>
                  <p:cond evt="onClick" delay="0">
                    <p:tgtEl>
                      <p:spTgt spid="38936"/>
                    </p:tgtEl>
                  </p:cond>
                </p:stCondLst>
                <p:endSync evt="end" delay="0">
                  <p:rtn val="all"/>
                </p:endSync>
                <p:childTnLst>
                  <p:par>
                    <p:cTn id="97" fill="hold">
                      <p:stCondLst>
                        <p:cond delay="0"/>
                      </p:stCondLst>
                      <p:childTnLst>
                        <p:par>
                          <p:cTn id="98" fill="hold">
                            <p:stCondLst>
                              <p:cond delay="0"/>
                            </p:stCondLst>
                            <p:childTnLst>
                              <p:par>
                                <p:cTn id="99" presetID="1" presetClass="exit" presetSubtype="0" fill="hold" grpId="0" nodeType="clickEffect">
                                  <p:stCondLst>
                                    <p:cond delay="0"/>
                                  </p:stCondLst>
                                  <p:childTnLst>
                                    <p:set>
                                      <p:cBhvr>
                                        <p:cTn id="100" dur="1" fill="hold">
                                          <p:stCondLst>
                                            <p:cond delay="0"/>
                                          </p:stCondLst>
                                        </p:cTn>
                                        <p:tgtEl>
                                          <p:spTgt spid="38936"/>
                                        </p:tgtEl>
                                        <p:attrNameLst>
                                          <p:attrName>style.visibility</p:attrName>
                                        </p:attrNameLst>
                                      </p:cBhvr>
                                      <p:to>
                                        <p:strVal val="hidden"/>
                                      </p:to>
                                    </p:set>
                                  </p:childTnLst>
                                </p:cTn>
                              </p:par>
                            </p:childTnLst>
                          </p:cTn>
                        </p:par>
                        <p:par>
                          <p:cTn id="101" fill="hold">
                            <p:stCondLst>
                              <p:cond delay="0"/>
                            </p:stCondLst>
                            <p:childTnLst>
                              <p:par>
                                <p:cTn id="102" presetID="3" presetClass="entr" presetSubtype="0" fill="hold" grpId="0" nodeType="afterEffect">
                                  <p:stCondLst>
                                    <p:cond delay="0"/>
                                  </p:stCondLst>
                                  <p:childTnLst>
                                    <p:set>
                                      <p:cBhvr>
                                        <p:cTn id="103" dur="1" fill="hold">
                                          <p:stCondLst>
                                            <p:cond delay="0"/>
                                          </p:stCondLst>
                                        </p:cTn>
                                        <p:tgtEl>
                                          <p:spTgt spid="38931"/>
                                        </p:tgtEl>
                                        <p:attrNameLst>
                                          <p:attrName>style.visibility</p:attrName>
                                        </p:attrNameLst>
                                      </p:cBhvr>
                                      <p:to>
                                        <p:strVal val="visible"/>
                                      </p:to>
                                    </p:set>
                                  </p:childTnLst>
                                </p:cTn>
                              </p:par>
                            </p:childTnLst>
                          </p:cTn>
                        </p:par>
                        <p:par>
                          <p:cTn id="104" fill="hold">
                            <p:stCondLst>
                              <p:cond delay="0"/>
                            </p:stCondLst>
                            <p:childTnLst>
                              <p:par>
                                <p:cTn id="105" presetID="63" presetClass="path" presetSubtype="0" accel="50000" decel="50000" fill="hold" grpId="1" nodeType="afterEffect">
                                  <p:stCondLst>
                                    <p:cond delay="0"/>
                                  </p:stCondLst>
                                  <p:childTnLst>
                                    <p:animMotion origin="layout" path="M 0.00834 -0.00231 L 0.26667 -0.06018 " pathEditMode="relative" rAng="0" ptsTypes="AA">
                                      <p:cBhvr>
                                        <p:cTn id="106" dur="1000" fill="hold"/>
                                        <p:tgtEl>
                                          <p:spTgt spid="38931"/>
                                        </p:tgtEl>
                                        <p:attrNameLst>
                                          <p:attrName>ppt_x</p:attrName>
                                          <p:attrName>ppt_y</p:attrName>
                                        </p:attrNameLst>
                                      </p:cBhvr>
                                      <p:rCtr x="129" y="-29"/>
                                    </p:animMotion>
                                  </p:childTnLst>
                                </p:cTn>
                              </p:par>
                            </p:childTnLst>
                          </p:cTn>
                        </p:par>
                        <p:par>
                          <p:cTn id="107" fill="hold">
                            <p:stCondLst>
                              <p:cond delay="1000"/>
                            </p:stCondLst>
                            <p:childTnLst>
                              <p:par>
                                <p:cTn id="108" presetID="3" presetClass="entr" presetSubtype="0" fill="hold" grpId="0" nodeType="afterEffect">
                                  <p:stCondLst>
                                    <p:cond delay="0"/>
                                  </p:stCondLst>
                                  <p:childTnLst>
                                    <p:set>
                                      <p:cBhvr>
                                        <p:cTn id="109" dur="1" fill="hold">
                                          <p:stCondLst>
                                            <p:cond delay="0"/>
                                          </p:stCondLst>
                                        </p:cTn>
                                        <p:tgtEl>
                                          <p:spTgt spid="38932"/>
                                        </p:tgtEl>
                                        <p:attrNameLst>
                                          <p:attrName>style.visibility</p:attrName>
                                        </p:attrNameLst>
                                      </p:cBhvr>
                                      <p:to>
                                        <p:strVal val="visible"/>
                                      </p:to>
                                    </p:set>
                                  </p:childTnLst>
                                </p:cTn>
                              </p:par>
                            </p:childTnLst>
                          </p:cTn>
                        </p:par>
                        <p:par>
                          <p:cTn id="110" fill="hold">
                            <p:stCondLst>
                              <p:cond delay="1000"/>
                            </p:stCondLst>
                            <p:childTnLst>
                              <p:par>
                                <p:cTn id="111" presetID="42" presetClass="path" presetSubtype="0" accel="50000" decel="50000" fill="hold" grpId="1" nodeType="afterEffect">
                                  <p:stCondLst>
                                    <p:cond delay="0"/>
                                  </p:stCondLst>
                                  <p:childTnLst>
                                    <p:animMotion origin="layout" path="M 0 -0.05301 L 0 0.28033 " pathEditMode="relative" rAng="0" ptsTypes="AA">
                                      <p:cBhvr>
                                        <p:cTn id="112" dur="1000" fill="hold"/>
                                        <p:tgtEl>
                                          <p:spTgt spid="38932"/>
                                        </p:tgtEl>
                                        <p:attrNameLst>
                                          <p:attrName>ppt_x</p:attrName>
                                          <p:attrName>ppt_y</p:attrName>
                                        </p:attrNameLst>
                                      </p:cBhvr>
                                      <p:rCtr x="0" y="167"/>
                                    </p:animMotion>
                                  </p:childTnLst>
                                </p:cTn>
                              </p:par>
                            </p:childTnLst>
                          </p:cTn>
                        </p:par>
                        <p:par>
                          <p:cTn id="113" fill="hold">
                            <p:stCondLst>
                              <p:cond delay="2000"/>
                            </p:stCondLst>
                            <p:childTnLst>
                              <p:par>
                                <p:cTn id="114" presetID="9" presetClass="entr" presetSubtype="0" fill="hold" grpId="0" nodeType="afterEffect">
                                  <p:stCondLst>
                                    <p:cond delay="0"/>
                                  </p:stCondLst>
                                  <p:childTnLst>
                                    <p:set>
                                      <p:cBhvr>
                                        <p:cTn id="115" dur="1" fill="hold">
                                          <p:stCondLst>
                                            <p:cond delay="0"/>
                                          </p:stCondLst>
                                        </p:cTn>
                                        <p:tgtEl>
                                          <p:spTgt spid="38942"/>
                                        </p:tgtEl>
                                        <p:attrNameLst>
                                          <p:attrName>style.visibility</p:attrName>
                                        </p:attrNameLst>
                                      </p:cBhvr>
                                      <p:to>
                                        <p:strVal val="visible"/>
                                      </p:to>
                                    </p:set>
                                    <p:animEffect transition="in" filter="dissolve">
                                      <p:cBhvr>
                                        <p:cTn id="116" dur="500"/>
                                        <p:tgtEl>
                                          <p:spTgt spid="38942"/>
                                        </p:tgtEl>
                                      </p:cBhvr>
                                    </p:animEffect>
                                  </p:childTnLst>
                                </p:cTn>
                              </p:par>
                            </p:childTnLst>
                          </p:cTn>
                        </p:par>
                      </p:childTnLst>
                    </p:cTn>
                  </p:par>
                </p:childTnLst>
              </p:cTn>
              <p:nextCondLst>
                <p:cond evt="onClick" delay="0">
                  <p:tgtEl>
                    <p:spTgt spid="38936"/>
                  </p:tgtEl>
                </p:cond>
              </p:nextCondLst>
            </p:seq>
          </p:childTnLst>
        </p:cTn>
      </p:par>
    </p:tnLst>
    <p:bldLst>
      <p:bldP spid="38919" grpId="0" animBg="1"/>
      <p:bldP spid="38920" grpId="0" animBg="1"/>
      <p:bldP spid="38921" grpId="0" animBg="1"/>
      <p:bldP spid="38922" grpId="0" animBg="1"/>
      <p:bldP spid="38923" grpId="0" animBg="1"/>
      <p:bldP spid="38924" grpId="0" animBg="1"/>
      <p:bldP spid="38924" grpId="1" animBg="1"/>
      <p:bldP spid="38925" grpId="0" animBg="1"/>
      <p:bldP spid="38925" grpId="1" animBg="1"/>
      <p:bldP spid="38926" grpId="0" animBg="1"/>
      <p:bldP spid="38926" grpId="1" animBg="1"/>
      <p:bldP spid="38927" grpId="0" animBg="1"/>
      <p:bldP spid="38927" grpId="1" animBg="1"/>
      <p:bldP spid="38928" grpId="0" animBg="1"/>
      <p:bldP spid="38928" grpId="1" animBg="1"/>
      <p:bldP spid="38929" grpId="0" animBg="1"/>
      <p:bldP spid="38929" grpId="1" animBg="1"/>
      <p:bldP spid="38930" grpId="0" animBg="1"/>
      <p:bldP spid="38930" grpId="1" animBg="1"/>
      <p:bldP spid="38931" grpId="0" animBg="1"/>
      <p:bldP spid="38931" grpId="1" animBg="1"/>
      <p:bldP spid="38932" grpId="0" animBg="1"/>
      <p:bldP spid="38932" grpId="1" animBg="1"/>
      <p:bldP spid="38933" grpId="0" animBg="1"/>
      <p:bldP spid="38933" grpId="1" animBg="1"/>
      <p:bldP spid="38934" grpId="0" animBg="1"/>
      <p:bldP spid="38934" grpId="1" animBg="1"/>
      <p:bldP spid="38935" grpId="0" animBg="1"/>
      <p:bldP spid="38935" grpId="1" animBg="1"/>
      <p:bldP spid="38936" grpId="0" animBg="1"/>
      <p:bldP spid="38936" grpId="1" animBg="1"/>
      <p:bldP spid="3894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a:xfrm>
            <a:off x="0" y="0"/>
            <a:ext cx="9144000" cy="838200"/>
          </a:xfrm>
        </p:spPr>
        <p:txBody>
          <a:bodyPr/>
          <a:lstStyle/>
          <a:p>
            <a:r>
              <a:rPr lang="en-US" sz="3000" smtClean="0"/>
              <a:t>Determining the Phenotypes</a:t>
            </a:r>
          </a:p>
        </p:txBody>
      </p:sp>
      <p:sp>
        <p:nvSpPr>
          <p:cNvPr id="39939" name="Rectangle 3"/>
          <p:cNvSpPr>
            <a:spLocks noGrp="1"/>
          </p:cNvSpPr>
          <p:nvPr>
            <p:ph type="body" idx="1"/>
          </p:nvPr>
        </p:nvSpPr>
        <p:spPr>
          <a:xfrm>
            <a:off x="0" y="4343400"/>
            <a:ext cx="9144000" cy="1828800"/>
          </a:xfrm>
        </p:spPr>
        <p:txBody>
          <a:bodyPr/>
          <a:lstStyle/>
          <a:p>
            <a:pPr>
              <a:lnSpc>
                <a:spcPct val="90000"/>
              </a:lnSpc>
              <a:buFont typeface="Arial" charset="0"/>
              <a:buNone/>
            </a:pPr>
            <a:r>
              <a:rPr lang="en-US" sz="1800" smtClean="0"/>
              <a:t>Each square represents 1 of the 4 possible gene combinations possible when parents reproduce. Click on the inside of the 4 Punnett squares to see the descriptions.</a:t>
            </a:r>
          </a:p>
          <a:p>
            <a:pPr>
              <a:lnSpc>
                <a:spcPct val="90000"/>
              </a:lnSpc>
              <a:buFont typeface="Arial" charset="0"/>
              <a:buNone/>
            </a:pPr>
            <a:endParaRPr lang="en-US" sz="1800" smtClean="0"/>
          </a:p>
          <a:p>
            <a:pPr>
              <a:lnSpc>
                <a:spcPct val="90000"/>
              </a:lnSpc>
              <a:buFont typeface="Arial" charset="0"/>
              <a:buNone/>
            </a:pPr>
            <a:r>
              <a:rPr lang="en-US" sz="1800" smtClean="0"/>
              <a:t>If the Davis’ decide to have a child, what is the probability they have a child with sickle cell disease?</a:t>
            </a:r>
          </a:p>
        </p:txBody>
      </p:sp>
      <p:pic>
        <p:nvPicPr>
          <p:cNvPr id="50180" name="Picture 4"/>
          <p:cNvPicPr>
            <a:picLocks noChangeAspect="1" noChangeArrowheads="1"/>
          </p:cNvPicPr>
          <p:nvPr/>
        </p:nvPicPr>
        <p:blipFill>
          <a:blip r:embed="rId2" cstate="print"/>
          <a:srcRect/>
          <a:stretch>
            <a:fillRect/>
          </a:stretch>
        </p:blipFill>
        <p:spPr bwMode="auto">
          <a:xfrm>
            <a:off x="5486400" y="1481138"/>
            <a:ext cx="3505200" cy="2744787"/>
          </a:xfrm>
          <a:prstGeom prst="rect">
            <a:avLst/>
          </a:prstGeom>
          <a:noFill/>
          <a:ln w="9525">
            <a:noFill/>
            <a:miter lim="800000"/>
            <a:headEnd/>
            <a:tailEnd/>
          </a:ln>
        </p:spPr>
      </p:pic>
      <p:sp>
        <p:nvSpPr>
          <p:cNvPr id="50181" name="WordArt 5"/>
          <p:cNvSpPr>
            <a:spLocks noChangeArrowheads="1" noChangeShapeType="1" noTextEdit="1"/>
          </p:cNvSpPr>
          <p:nvPr/>
        </p:nvSpPr>
        <p:spPr bwMode="auto">
          <a:xfrm>
            <a:off x="6172200" y="990600"/>
            <a:ext cx="3810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50182" name="WordArt 6"/>
          <p:cNvSpPr>
            <a:spLocks noChangeArrowheads="1" noChangeShapeType="1" noTextEdit="1"/>
          </p:cNvSpPr>
          <p:nvPr/>
        </p:nvSpPr>
        <p:spPr bwMode="auto">
          <a:xfrm>
            <a:off x="7924800" y="990600"/>
            <a:ext cx="3048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50183" name="WordArt 7"/>
          <p:cNvSpPr>
            <a:spLocks noChangeArrowheads="1" noChangeShapeType="1" noTextEdit="1"/>
          </p:cNvSpPr>
          <p:nvPr/>
        </p:nvSpPr>
        <p:spPr bwMode="auto">
          <a:xfrm>
            <a:off x="8229600" y="1828800"/>
            <a:ext cx="3048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50184" name="WordArt 8"/>
          <p:cNvSpPr>
            <a:spLocks noChangeArrowheads="1" noChangeShapeType="1" noTextEdit="1"/>
          </p:cNvSpPr>
          <p:nvPr/>
        </p:nvSpPr>
        <p:spPr bwMode="auto">
          <a:xfrm>
            <a:off x="8153400" y="3157538"/>
            <a:ext cx="3048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50185" name="WordArt 9"/>
          <p:cNvSpPr>
            <a:spLocks noChangeArrowheads="1" noChangeShapeType="1" noTextEdit="1"/>
          </p:cNvSpPr>
          <p:nvPr/>
        </p:nvSpPr>
        <p:spPr bwMode="auto">
          <a:xfrm>
            <a:off x="7772400" y="3157538"/>
            <a:ext cx="3048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50186" name="WordArt 10"/>
          <p:cNvSpPr>
            <a:spLocks noChangeArrowheads="1" noChangeShapeType="1" noTextEdit="1"/>
          </p:cNvSpPr>
          <p:nvPr/>
        </p:nvSpPr>
        <p:spPr bwMode="auto">
          <a:xfrm>
            <a:off x="6477000" y="3157538"/>
            <a:ext cx="3048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50187" name="WordArt 11"/>
          <p:cNvSpPr>
            <a:spLocks noChangeArrowheads="1" noChangeShapeType="1" noTextEdit="1"/>
          </p:cNvSpPr>
          <p:nvPr/>
        </p:nvSpPr>
        <p:spPr bwMode="auto">
          <a:xfrm>
            <a:off x="6019800" y="1862138"/>
            <a:ext cx="3810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50188" name="WordArt 12"/>
          <p:cNvSpPr>
            <a:spLocks noChangeArrowheads="1" noChangeShapeType="1" noTextEdit="1"/>
          </p:cNvSpPr>
          <p:nvPr/>
        </p:nvSpPr>
        <p:spPr bwMode="auto">
          <a:xfrm>
            <a:off x="6477000" y="1862138"/>
            <a:ext cx="3810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50189" name="WordArt 13"/>
          <p:cNvSpPr>
            <a:spLocks noChangeArrowheads="1" noChangeShapeType="1" noTextEdit="1"/>
          </p:cNvSpPr>
          <p:nvPr/>
        </p:nvSpPr>
        <p:spPr bwMode="auto">
          <a:xfrm>
            <a:off x="7772400" y="1828800"/>
            <a:ext cx="3810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50190" name="WordArt 14"/>
          <p:cNvSpPr>
            <a:spLocks noChangeArrowheads="1" noChangeShapeType="1" noTextEdit="1"/>
          </p:cNvSpPr>
          <p:nvPr/>
        </p:nvSpPr>
        <p:spPr bwMode="auto">
          <a:xfrm>
            <a:off x="6019800" y="3157538"/>
            <a:ext cx="3810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50191" name="Text Box 15"/>
          <p:cNvSpPr txBox="1">
            <a:spLocks noChangeArrowheads="1"/>
          </p:cNvSpPr>
          <p:nvPr/>
        </p:nvSpPr>
        <p:spPr bwMode="auto">
          <a:xfrm>
            <a:off x="0" y="1371600"/>
            <a:ext cx="2133600" cy="1741488"/>
          </a:xfrm>
          <a:prstGeom prst="rect">
            <a:avLst/>
          </a:prstGeom>
          <a:noFill/>
          <a:ln w="9525">
            <a:noFill/>
            <a:miter lim="800000"/>
            <a:headEnd/>
            <a:tailEnd/>
          </a:ln>
        </p:spPr>
        <p:txBody>
          <a:bodyPr>
            <a:spAutoFit/>
          </a:bodyPr>
          <a:lstStyle/>
          <a:p>
            <a:pPr>
              <a:spcBef>
                <a:spcPct val="50000"/>
              </a:spcBef>
            </a:pPr>
            <a:r>
              <a:rPr lang="en-US" sz="1800">
                <a:solidFill>
                  <a:schemeClr val="tx1"/>
                </a:solidFill>
              </a:rPr>
              <a:t>Key:</a:t>
            </a:r>
          </a:p>
          <a:p>
            <a:pPr>
              <a:spcBef>
                <a:spcPct val="50000"/>
              </a:spcBef>
            </a:pPr>
            <a:r>
              <a:rPr lang="en-US" sz="1800">
                <a:solidFill>
                  <a:schemeClr val="tx1"/>
                </a:solidFill>
              </a:rPr>
              <a:t>H = dominant healthy</a:t>
            </a:r>
          </a:p>
          <a:p>
            <a:pPr>
              <a:spcBef>
                <a:spcPct val="50000"/>
              </a:spcBef>
            </a:pPr>
            <a:r>
              <a:rPr lang="en-US" sz="1800">
                <a:solidFill>
                  <a:schemeClr val="tx1"/>
                </a:solidFill>
              </a:rPr>
              <a:t>h = recessive sickle cell</a:t>
            </a:r>
          </a:p>
        </p:txBody>
      </p:sp>
      <p:sp>
        <p:nvSpPr>
          <p:cNvPr id="50192" name="WordArt 16"/>
          <p:cNvSpPr>
            <a:spLocks noChangeArrowheads="1" noChangeShapeType="1" noTextEdit="1"/>
          </p:cNvSpPr>
          <p:nvPr/>
        </p:nvSpPr>
        <p:spPr bwMode="auto">
          <a:xfrm>
            <a:off x="5029200" y="2090738"/>
            <a:ext cx="3810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50193" name="WordArt 17"/>
          <p:cNvSpPr>
            <a:spLocks noChangeArrowheads="1" noChangeShapeType="1" noTextEdit="1"/>
          </p:cNvSpPr>
          <p:nvPr/>
        </p:nvSpPr>
        <p:spPr bwMode="auto">
          <a:xfrm>
            <a:off x="5105400" y="3309938"/>
            <a:ext cx="3048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39954" name="Rectangle 18"/>
          <p:cNvSpPr>
            <a:spLocks noChangeArrowheads="1"/>
          </p:cNvSpPr>
          <p:nvPr/>
        </p:nvSpPr>
        <p:spPr bwMode="auto">
          <a:xfrm>
            <a:off x="5715000" y="2362200"/>
            <a:ext cx="1447800" cy="457200"/>
          </a:xfrm>
          <a:prstGeom prst="rect">
            <a:avLst/>
          </a:prstGeom>
          <a:noFill/>
          <a:ln w="9525">
            <a:noFill/>
            <a:miter lim="800000"/>
            <a:headEnd/>
            <a:tailEnd/>
          </a:ln>
        </p:spPr>
        <p:txBody>
          <a:bodyPr wrap="none" anchor="ctr"/>
          <a:lstStyle/>
          <a:p>
            <a:pPr algn="ctr"/>
            <a:r>
              <a:rPr lang="en-US" sz="1200">
                <a:solidFill>
                  <a:schemeClr val="tx1"/>
                </a:solidFill>
              </a:rPr>
              <a:t>Heterozygous healthy/</a:t>
            </a:r>
          </a:p>
          <a:p>
            <a:pPr algn="ctr"/>
            <a:r>
              <a:rPr lang="en-US" sz="1200">
                <a:solidFill>
                  <a:schemeClr val="tx1"/>
                </a:solidFill>
              </a:rPr>
              <a:t>Carrier of sickle cell</a:t>
            </a:r>
          </a:p>
        </p:txBody>
      </p:sp>
      <p:sp>
        <p:nvSpPr>
          <p:cNvPr id="39955" name="Rectangle 19"/>
          <p:cNvSpPr>
            <a:spLocks noChangeArrowheads="1"/>
          </p:cNvSpPr>
          <p:nvPr/>
        </p:nvSpPr>
        <p:spPr bwMode="auto">
          <a:xfrm>
            <a:off x="5638800" y="3733800"/>
            <a:ext cx="1447800" cy="457200"/>
          </a:xfrm>
          <a:prstGeom prst="rect">
            <a:avLst/>
          </a:prstGeom>
          <a:noFill/>
          <a:ln w="9525">
            <a:noFill/>
            <a:miter lim="800000"/>
            <a:headEnd/>
            <a:tailEnd/>
          </a:ln>
        </p:spPr>
        <p:txBody>
          <a:bodyPr wrap="none" anchor="ctr"/>
          <a:lstStyle/>
          <a:p>
            <a:pPr algn="ctr"/>
            <a:r>
              <a:rPr lang="en-US" sz="1200">
                <a:solidFill>
                  <a:schemeClr val="tx1"/>
                </a:solidFill>
              </a:rPr>
              <a:t>Homozygous recessive</a:t>
            </a:r>
          </a:p>
          <a:p>
            <a:pPr algn="ctr"/>
            <a:r>
              <a:rPr lang="en-US" sz="1200">
                <a:solidFill>
                  <a:schemeClr val="tx1"/>
                </a:solidFill>
              </a:rPr>
              <a:t>Sickle cell disease</a:t>
            </a:r>
          </a:p>
        </p:txBody>
      </p:sp>
      <p:sp>
        <p:nvSpPr>
          <p:cNvPr id="39956" name="Rectangle 20"/>
          <p:cNvSpPr>
            <a:spLocks noChangeArrowheads="1"/>
          </p:cNvSpPr>
          <p:nvPr/>
        </p:nvSpPr>
        <p:spPr bwMode="auto">
          <a:xfrm>
            <a:off x="7391400" y="2362200"/>
            <a:ext cx="1447800" cy="457200"/>
          </a:xfrm>
          <a:prstGeom prst="rect">
            <a:avLst/>
          </a:prstGeom>
          <a:noFill/>
          <a:ln w="9525">
            <a:noFill/>
            <a:miter lim="800000"/>
            <a:headEnd/>
            <a:tailEnd/>
          </a:ln>
        </p:spPr>
        <p:txBody>
          <a:bodyPr wrap="none" anchor="ctr"/>
          <a:lstStyle/>
          <a:p>
            <a:pPr algn="ctr"/>
            <a:r>
              <a:rPr lang="en-US" sz="1200">
                <a:solidFill>
                  <a:schemeClr val="tx1"/>
                </a:solidFill>
              </a:rPr>
              <a:t>Heterozygous healthy/</a:t>
            </a:r>
          </a:p>
          <a:p>
            <a:pPr algn="ctr"/>
            <a:r>
              <a:rPr lang="en-US" sz="1200">
                <a:solidFill>
                  <a:schemeClr val="tx1"/>
                </a:solidFill>
              </a:rPr>
              <a:t>Carrier of sickle cell</a:t>
            </a:r>
          </a:p>
        </p:txBody>
      </p:sp>
      <p:sp>
        <p:nvSpPr>
          <p:cNvPr id="39957" name="Rectangle 21"/>
          <p:cNvSpPr>
            <a:spLocks noChangeArrowheads="1"/>
          </p:cNvSpPr>
          <p:nvPr/>
        </p:nvSpPr>
        <p:spPr bwMode="auto">
          <a:xfrm>
            <a:off x="7391400" y="3733800"/>
            <a:ext cx="1447800" cy="457200"/>
          </a:xfrm>
          <a:prstGeom prst="rect">
            <a:avLst/>
          </a:prstGeom>
          <a:noFill/>
          <a:ln w="9525">
            <a:noFill/>
            <a:miter lim="800000"/>
            <a:headEnd/>
            <a:tailEnd/>
          </a:ln>
        </p:spPr>
        <p:txBody>
          <a:bodyPr wrap="none" anchor="ctr"/>
          <a:lstStyle/>
          <a:p>
            <a:pPr algn="ctr"/>
            <a:r>
              <a:rPr lang="en-US" sz="1200">
                <a:solidFill>
                  <a:schemeClr val="tx1"/>
                </a:solidFill>
              </a:rPr>
              <a:t>Homozygous recessive</a:t>
            </a:r>
          </a:p>
          <a:p>
            <a:pPr algn="ctr"/>
            <a:r>
              <a:rPr lang="en-US" sz="1200">
                <a:solidFill>
                  <a:schemeClr val="tx1"/>
                </a:solidFill>
              </a:rPr>
              <a:t>Sickle cell disease</a:t>
            </a:r>
          </a:p>
        </p:txBody>
      </p:sp>
      <p:sp>
        <p:nvSpPr>
          <p:cNvPr id="39958" name="AutoShape 22">
            <a:hlinkClick r:id="" action="ppaction://noaction" highlightClick="1"/>
          </p:cNvPr>
          <p:cNvSpPr>
            <a:spLocks noChangeArrowheads="1"/>
          </p:cNvSpPr>
          <p:nvPr/>
        </p:nvSpPr>
        <p:spPr bwMode="auto">
          <a:xfrm>
            <a:off x="5562600" y="2362200"/>
            <a:ext cx="1600200" cy="457200"/>
          </a:xfrm>
          <a:prstGeom prst="actionButtonBlank">
            <a:avLst/>
          </a:prstGeom>
          <a:solidFill>
            <a:srgbClr val="969696"/>
          </a:solidFill>
          <a:ln w="9525">
            <a:noFill/>
            <a:miter lim="800000"/>
            <a:headEnd/>
            <a:tailEnd/>
          </a:ln>
        </p:spPr>
        <p:txBody>
          <a:bodyPr wrap="none" anchor="ctr"/>
          <a:lstStyle/>
          <a:p>
            <a:pPr algn="ctr"/>
            <a:r>
              <a:rPr lang="en-US" sz="1800">
                <a:solidFill>
                  <a:schemeClr val="tx1"/>
                </a:solidFill>
              </a:rPr>
              <a:t>click</a:t>
            </a:r>
          </a:p>
        </p:txBody>
      </p:sp>
      <p:sp>
        <p:nvSpPr>
          <p:cNvPr id="39959" name="AutoShape 23">
            <a:hlinkClick r:id="" action="ppaction://noaction" highlightClick="1"/>
          </p:cNvPr>
          <p:cNvSpPr>
            <a:spLocks noChangeArrowheads="1"/>
          </p:cNvSpPr>
          <p:nvPr/>
        </p:nvSpPr>
        <p:spPr bwMode="auto">
          <a:xfrm>
            <a:off x="7315200" y="2362200"/>
            <a:ext cx="1600200" cy="457200"/>
          </a:xfrm>
          <a:prstGeom prst="actionButtonBlank">
            <a:avLst/>
          </a:prstGeom>
          <a:solidFill>
            <a:srgbClr val="969696"/>
          </a:solidFill>
          <a:ln w="9525">
            <a:noFill/>
            <a:miter lim="800000"/>
            <a:headEnd/>
            <a:tailEnd/>
          </a:ln>
        </p:spPr>
        <p:txBody>
          <a:bodyPr wrap="none" anchor="ctr"/>
          <a:lstStyle/>
          <a:p>
            <a:pPr algn="ctr"/>
            <a:r>
              <a:rPr lang="en-US" sz="1800">
                <a:solidFill>
                  <a:schemeClr val="tx1"/>
                </a:solidFill>
              </a:rPr>
              <a:t>click</a:t>
            </a:r>
          </a:p>
        </p:txBody>
      </p:sp>
      <p:sp>
        <p:nvSpPr>
          <p:cNvPr id="39960" name="AutoShape 24">
            <a:hlinkClick r:id="" action="ppaction://noaction" highlightClick="1"/>
          </p:cNvPr>
          <p:cNvSpPr>
            <a:spLocks noChangeArrowheads="1"/>
          </p:cNvSpPr>
          <p:nvPr/>
        </p:nvSpPr>
        <p:spPr bwMode="auto">
          <a:xfrm>
            <a:off x="5562600" y="3657600"/>
            <a:ext cx="1600200" cy="457200"/>
          </a:xfrm>
          <a:prstGeom prst="actionButtonBlank">
            <a:avLst/>
          </a:prstGeom>
          <a:solidFill>
            <a:srgbClr val="969696"/>
          </a:solidFill>
          <a:ln w="9525">
            <a:noFill/>
            <a:miter lim="800000"/>
            <a:headEnd/>
            <a:tailEnd/>
          </a:ln>
        </p:spPr>
        <p:txBody>
          <a:bodyPr wrap="none" anchor="ctr"/>
          <a:lstStyle/>
          <a:p>
            <a:pPr algn="ctr"/>
            <a:r>
              <a:rPr lang="en-US" sz="1800">
                <a:solidFill>
                  <a:schemeClr val="tx1"/>
                </a:solidFill>
              </a:rPr>
              <a:t>click</a:t>
            </a:r>
          </a:p>
        </p:txBody>
      </p:sp>
      <p:sp>
        <p:nvSpPr>
          <p:cNvPr id="39961" name="AutoShape 25">
            <a:hlinkClick r:id="" action="ppaction://noaction" highlightClick="1"/>
          </p:cNvPr>
          <p:cNvSpPr>
            <a:spLocks noChangeArrowheads="1"/>
          </p:cNvSpPr>
          <p:nvPr/>
        </p:nvSpPr>
        <p:spPr bwMode="auto">
          <a:xfrm>
            <a:off x="7315200" y="3657600"/>
            <a:ext cx="1600200" cy="457200"/>
          </a:xfrm>
          <a:prstGeom prst="actionButtonBlank">
            <a:avLst/>
          </a:prstGeom>
          <a:solidFill>
            <a:srgbClr val="969696"/>
          </a:solidFill>
          <a:ln w="9525">
            <a:noFill/>
            <a:miter lim="800000"/>
            <a:headEnd/>
            <a:tailEnd/>
          </a:ln>
        </p:spPr>
        <p:txBody>
          <a:bodyPr wrap="none" anchor="ctr"/>
          <a:lstStyle/>
          <a:p>
            <a:pPr algn="ctr"/>
            <a:r>
              <a:rPr lang="en-US" sz="1800">
                <a:solidFill>
                  <a:schemeClr val="tx1"/>
                </a:solidFill>
              </a:rPr>
              <a:t>click</a:t>
            </a:r>
          </a:p>
        </p:txBody>
      </p:sp>
      <p:sp>
        <p:nvSpPr>
          <p:cNvPr id="39963" name="AutoShape 27">
            <a:hlinkClick r:id="" action="ppaction://noaction" highlightClick="1"/>
          </p:cNvPr>
          <p:cNvSpPr>
            <a:spLocks noChangeArrowheads="1"/>
          </p:cNvSpPr>
          <p:nvPr/>
        </p:nvSpPr>
        <p:spPr bwMode="auto">
          <a:xfrm>
            <a:off x="1828800" y="6172200"/>
            <a:ext cx="762000" cy="381000"/>
          </a:xfrm>
          <a:prstGeom prst="actionButtonBlank">
            <a:avLst/>
          </a:prstGeom>
          <a:solidFill>
            <a:schemeClr val="accent1"/>
          </a:solidFill>
          <a:ln w="9525">
            <a:noFill/>
            <a:miter lim="800000"/>
            <a:headEnd/>
            <a:tailEnd/>
          </a:ln>
        </p:spPr>
        <p:txBody>
          <a:bodyPr wrap="none" anchor="ctr"/>
          <a:lstStyle/>
          <a:p>
            <a:pPr algn="ctr"/>
            <a:r>
              <a:rPr lang="en-US" sz="1600"/>
              <a:t>0%</a:t>
            </a:r>
          </a:p>
        </p:txBody>
      </p:sp>
      <p:sp>
        <p:nvSpPr>
          <p:cNvPr id="39964" name="AutoShape 28">
            <a:hlinkClick r:id="" action="ppaction://noaction" highlightClick="1"/>
          </p:cNvPr>
          <p:cNvSpPr>
            <a:spLocks noChangeArrowheads="1"/>
          </p:cNvSpPr>
          <p:nvPr/>
        </p:nvSpPr>
        <p:spPr bwMode="auto">
          <a:xfrm>
            <a:off x="2971800" y="6172200"/>
            <a:ext cx="762000" cy="381000"/>
          </a:xfrm>
          <a:prstGeom prst="actionButtonBlank">
            <a:avLst/>
          </a:prstGeom>
          <a:solidFill>
            <a:schemeClr val="accent1"/>
          </a:solidFill>
          <a:ln w="9525">
            <a:noFill/>
            <a:miter lim="800000"/>
            <a:headEnd/>
            <a:tailEnd/>
          </a:ln>
        </p:spPr>
        <p:txBody>
          <a:bodyPr wrap="none" anchor="ctr"/>
          <a:lstStyle/>
          <a:p>
            <a:pPr algn="ctr"/>
            <a:r>
              <a:rPr lang="en-US" sz="1600"/>
              <a:t>25%</a:t>
            </a:r>
          </a:p>
        </p:txBody>
      </p:sp>
      <p:sp>
        <p:nvSpPr>
          <p:cNvPr id="39965" name="AutoShape 29">
            <a:hlinkClick r:id="" action="ppaction://noaction" highlightClick="1"/>
          </p:cNvPr>
          <p:cNvSpPr>
            <a:spLocks noChangeArrowheads="1"/>
          </p:cNvSpPr>
          <p:nvPr/>
        </p:nvSpPr>
        <p:spPr bwMode="auto">
          <a:xfrm>
            <a:off x="4114800" y="6172200"/>
            <a:ext cx="762000" cy="381000"/>
          </a:xfrm>
          <a:prstGeom prst="actionButtonBlank">
            <a:avLst/>
          </a:prstGeom>
          <a:solidFill>
            <a:schemeClr val="accent1"/>
          </a:solidFill>
          <a:ln w="9525">
            <a:noFill/>
            <a:miter lim="800000"/>
            <a:headEnd/>
            <a:tailEnd/>
          </a:ln>
        </p:spPr>
        <p:txBody>
          <a:bodyPr wrap="none" anchor="ctr"/>
          <a:lstStyle/>
          <a:p>
            <a:pPr algn="ctr"/>
            <a:r>
              <a:rPr lang="en-US" sz="1600"/>
              <a:t>50%</a:t>
            </a:r>
          </a:p>
        </p:txBody>
      </p:sp>
      <p:sp>
        <p:nvSpPr>
          <p:cNvPr id="39966" name="AutoShape 30">
            <a:hlinkClick r:id="" action="ppaction://noaction" highlightClick="1"/>
          </p:cNvPr>
          <p:cNvSpPr>
            <a:spLocks noChangeArrowheads="1"/>
          </p:cNvSpPr>
          <p:nvPr/>
        </p:nvSpPr>
        <p:spPr bwMode="auto">
          <a:xfrm>
            <a:off x="5181600" y="6172200"/>
            <a:ext cx="762000" cy="381000"/>
          </a:xfrm>
          <a:prstGeom prst="actionButtonBlank">
            <a:avLst/>
          </a:prstGeom>
          <a:solidFill>
            <a:schemeClr val="accent1"/>
          </a:solidFill>
          <a:ln w="9525">
            <a:noFill/>
            <a:miter lim="800000"/>
            <a:headEnd/>
            <a:tailEnd/>
          </a:ln>
        </p:spPr>
        <p:txBody>
          <a:bodyPr wrap="none" anchor="ctr"/>
          <a:lstStyle/>
          <a:p>
            <a:pPr algn="ctr"/>
            <a:r>
              <a:rPr lang="en-US" sz="1600"/>
              <a:t>75%</a:t>
            </a:r>
          </a:p>
        </p:txBody>
      </p:sp>
      <p:sp>
        <p:nvSpPr>
          <p:cNvPr id="39967" name="AutoShape 31">
            <a:hlinkClick r:id="" action="ppaction://noaction" highlightClick="1"/>
          </p:cNvPr>
          <p:cNvSpPr>
            <a:spLocks noChangeArrowheads="1"/>
          </p:cNvSpPr>
          <p:nvPr/>
        </p:nvSpPr>
        <p:spPr bwMode="auto">
          <a:xfrm>
            <a:off x="6248400" y="6172200"/>
            <a:ext cx="762000" cy="381000"/>
          </a:xfrm>
          <a:prstGeom prst="actionButtonBlank">
            <a:avLst/>
          </a:prstGeom>
          <a:solidFill>
            <a:schemeClr val="accent1"/>
          </a:solidFill>
          <a:ln w="9525">
            <a:noFill/>
            <a:miter lim="800000"/>
            <a:headEnd/>
            <a:tailEnd/>
          </a:ln>
        </p:spPr>
        <p:txBody>
          <a:bodyPr wrap="none" anchor="ctr"/>
          <a:lstStyle/>
          <a:p>
            <a:pPr algn="ctr"/>
            <a:r>
              <a:rPr lang="en-US" sz="1600"/>
              <a:t>100%</a:t>
            </a:r>
          </a:p>
        </p:txBody>
      </p:sp>
      <p:sp>
        <p:nvSpPr>
          <p:cNvPr id="39969" name="AutoShape 33"/>
          <p:cNvSpPr>
            <a:spLocks noChangeArrowheads="1"/>
          </p:cNvSpPr>
          <p:nvPr/>
        </p:nvSpPr>
        <p:spPr bwMode="auto">
          <a:xfrm>
            <a:off x="685800" y="5791200"/>
            <a:ext cx="1219200" cy="304800"/>
          </a:xfrm>
          <a:prstGeom prst="wedgeRectCallout">
            <a:avLst>
              <a:gd name="adj1" fmla="val 55005"/>
              <a:gd name="adj2" fmla="val 140421"/>
            </a:avLst>
          </a:prstGeom>
          <a:solidFill>
            <a:srgbClr val="FFFF00"/>
          </a:solidFill>
          <a:ln w="9525">
            <a:solidFill>
              <a:schemeClr val="tx1"/>
            </a:solidFill>
            <a:miter lim="800000"/>
            <a:headEnd/>
            <a:tailEnd/>
          </a:ln>
        </p:spPr>
        <p:txBody>
          <a:bodyPr/>
          <a:lstStyle/>
          <a:p>
            <a:pPr algn="ctr"/>
            <a:r>
              <a:rPr lang="en-US">
                <a:solidFill>
                  <a:schemeClr val="tx1"/>
                </a:solidFill>
              </a:rPr>
              <a:t>Look again</a:t>
            </a:r>
          </a:p>
        </p:txBody>
      </p:sp>
      <p:sp>
        <p:nvSpPr>
          <p:cNvPr id="39970" name="AutoShape 34"/>
          <p:cNvSpPr>
            <a:spLocks noChangeArrowheads="1"/>
          </p:cNvSpPr>
          <p:nvPr/>
        </p:nvSpPr>
        <p:spPr bwMode="auto">
          <a:xfrm>
            <a:off x="2209800" y="5715000"/>
            <a:ext cx="1219200" cy="304800"/>
          </a:xfrm>
          <a:prstGeom prst="wedgeRectCallout">
            <a:avLst>
              <a:gd name="adj1" fmla="val 32847"/>
              <a:gd name="adj2" fmla="val 140713"/>
            </a:avLst>
          </a:prstGeom>
          <a:solidFill>
            <a:srgbClr val="FFFF00"/>
          </a:solidFill>
          <a:ln w="9525">
            <a:solidFill>
              <a:schemeClr val="tx1"/>
            </a:solidFill>
            <a:miter lim="800000"/>
            <a:headEnd/>
            <a:tailEnd/>
          </a:ln>
        </p:spPr>
        <p:txBody>
          <a:bodyPr/>
          <a:lstStyle/>
          <a:p>
            <a:pPr algn="ctr"/>
            <a:r>
              <a:rPr lang="en-US">
                <a:solidFill>
                  <a:schemeClr val="tx1"/>
                </a:solidFill>
              </a:rPr>
              <a:t>Look again</a:t>
            </a:r>
          </a:p>
        </p:txBody>
      </p:sp>
      <p:sp>
        <p:nvSpPr>
          <p:cNvPr id="39971" name="AutoShape 35"/>
          <p:cNvSpPr>
            <a:spLocks noChangeArrowheads="1"/>
          </p:cNvSpPr>
          <p:nvPr/>
        </p:nvSpPr>
        <p:spPr bwMode="auto">
          <a:xfrm>
            <a:off x="5257800" y="5638800"/>
            <a:ext cx="1219200" cy="304800"/>
          </a:xfrm>
          <a:prstGeom prst="wedgeRectCallout">
            <a:avLst>
              <a:gd name="adj1" fmla="val -23431"/>
              <a:gd name="adj2" fmla="val 156968"/>
            </a:avLst>
          </a:prstGeom>
          <a:solidFill>
            <a:srgbClr val="FFFF00"/>
          </a:solidFill>
          <a:ln w="9525">
            <a:solidFill>
              <a:schemeClr val="tx1"/>
            </a:solidFill>
            <a:miter lim="800000"/>
            <a:headEnd/>
            <a:tailEnd/>
          </a:ln>
        </p:spPr>
        <p:txBody>
          <a:bodyPr/>
          <a:lstStyle/>
          <a:p>
            <a:pPr algn="ctr"/>
            <a:r>
              <a:rPr lang="en-US">
                <a:solidFill>
                  <a:schemeClr val="tx1"/>
                </a:solidFill>
              </a:rPr>
              <a:t>Look again</a:t>
            </a:r>
          </a:p>
        </p:txBody>
      </p:sp>
      <p:sp>
        <p:nvSpPr>
          <p:cNvPr id="39972" name="AutoShape 36"/>
          <p:cNvSpPr>
            <a:spLocks noChangeArrowheads="1"/>
          </p:cNvSpPr>
          <p:nvPr/>
        </p:nvSpPr>
        <p:spPr bwMode="auto">
          <a:xfrm>
            <a:off x="7162800" y="5638800"/>
            <a:ext cx="1219200" cy="304800"/>
          </a:xfrm>
          <a:prstGeom prst="wedgeRectCallout">
            <a:avLst>
              <a:gd name="adj1" fmla="val -70083"/>
              <a:gd name="adj2" fmla="val 153097"/>
            </a:avLst>
          </a:prstGeom>
          <a:solidFill>
            <a:srgbClr val="FFFF00"/>
          </a:solidFill>
          <a:ln w="9525">
            <a:solidFill>
              <a:schemeClr val="tx1"/>
            </a:solidFill>
            <a:miter lim="800000"/>
            <a:headEnd/>
            <a:tailEnd/>
          </a:ln>
        </p:spPr>
        <p:txBody>
          <a:bodyPr/>
          <a:lstStyle/>
          <a:p>
            <a:pPr algn="ctr"/>
            <a:r>
              <a:rPr lang="en-US">
                <a:solidFill>
                  <a:schemeClr val="tx1"/>
                </a:solidFill>
              </a:rPr>
              <a:t>Look again</a:t>
            </a:r>
          </a:p>
        </p:txBody>
      </p:sp>
      <p:sp>
        <p:nvSpPr>
          <p:cNvPr id="50212" name="AutoShape 10">
            <a:hlinkClick r:id="rId3"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38" name="AutoShape 21"/>
          <p:cNvSpPr>
            <a:spLocks noChangeArrowheads="1"/>
          </p:cNvSpPr>
          <p:nvPr/>
        </p:nvSpPr>
        <p:spPr bwMode="auto">
          <a:xfrm>
            <a:off x="3810000" y="5486400"/>
            <a:ext cx="1295400" cy="609600"/>
          </a:xfrm>
          <a:prstGeom prst="wedgeRectCallout">
            <a:avLst>
              <a:gd name="adj1" fmla="val 10370"/>
              <a:gd name="adj2" fmla="val 73931"/>
            </a:avLst>
          </a:prstGeom>
          <a:solidFill>
            <a:srgbClr val="FFFF00"/>
          </a:solidFill>
          <a:ln w="9525">
            <a:solidFill>
              <a:schemeClr val="tx1"/>
            </a:solidFill>
            <a:miter lim="800000"/>
            <a:headEnd/>
            <a:tailEnd/>
          </a:ln>
        </p:spPr>
        <p:txBody>
          <a:bodyPr/>
          <a:lstStyle/>
          <a:p>
            <a:pPr algn="ctr"/>
            <a:r>
              <a:rPr lang="en-US" sz="1200" b="1">
                <a:solidFill>
                  <a:schemeClr val="tx1"/>
                </a:solidFill>
              </a:rPr>
              <a:t>Correct</a:t>
            </a:r>
          </a:p>
        </p:txBody>
      </p:sp>
      <p:sp>
        <p:nvSpPr>
          <p:cNvPr id="39" name="Action Button: Forward or Next 38">
            <a:hlinkClick r:id="" action="ppaction://hlinkshowjump?jump=nextslide" highlightClick="1"/>
          </p:cNvPr>
          <p:cNvSpPr/>
          <p:nvPr/>
        </p:nvSpPr>
        <p:spPr>
          <a:xfrm>
            <a:off x="4114800" y="5715000"/>
            <a:ext cx="762000" cy="304800"/>
          </a:xfrm>
          <a:prstGeom prst="actionButtonForwardNex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p:cNvSpPr/>
          <p:nvPr/>
        </p:nvSpPr>
        <p:spPr>
          <a:xfrm>
            <a:off x="5486400" y="2819400"/>
            <a:ext cx="1752600" cy="1371600"/>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p:cNvSpPr/>
          <p:nvPr/>
        </p:nvSpPr>
        <p:spPr>
          <a:xfrm>
            <a:off x="7239000" y="2819400"/>
            <a:ext cx="1752600" cy="1371600"/>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41">
            <a:hlinkClick r:id="" action="ppaction://hlinkshowjump?jump=previousslide"/>
          </p:cNvPr>
          <p:cNvSpPr/>
          <p:nvPr/>
        </p:nvSpPr>
        <p:spPr>
          <a:xfrm>
            <a:off x="76200" y="76200"/>
            <a:ext cx="762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Back</a:t>
            </a:r>
            <a:endParaRPr lang="en-US" sz="1600" b="1"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995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54"/>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39958"/>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39959"/>
                                        </p:tgtEl>
                                        <p:attrNameLst>
                                          <p:attrName>style.visibility</p:attrName>
                                        </p:attrNameLst>
                                      </p:cBhvr>
                                      <p:to>
                                        <p:strVal val="visible"/>
                                      </p:to>
                                    </p:set>
                                  </p:childTnLst>
                                </p:cTn>
                              </p:par>
                            </p:childTnLst>
                          </p:cTn>
                        </p:par>
                      </p:childTnLst>
                    </p:cTn>
                  </p:par>
                </p:childTnLst>
              </p:cTn>
              <p:nextCondLst>
                <p:cond evt="onClick" delay="0">
                  <p:tgtEl>
                    <p:spTgt spid="39958"/>
                  </p:tgtEl>
                </p:cond>
              </p:nextCondLst>
            </p:seq>
            <p:seq concurrent="1" nextAc="seek">
              <p:cTn id="12" restart="whenNotActive" fill="hold" evtFilter="cancelBubble" nodeType="interactiveSeq">
                <p:stCondLst>
                  <p:cond evt="onClick" delay="0">
                    <p:tgtEl>
                      <p:spTgt spid="39959"/>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956"/>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39959"/>
                                        </p:tgtEl>
                                        <p:attrNameLst>
                                          <p:attrName>style.visibility</p:attrName>
                                        </p:attrNameLst>
                                      </p:cBhvr>
                                      <p:to>
                                        <p:strVal val="hidden"/>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9960"/>
                                        </p:tgtEl>
                                        <p:attrNameLst>
                                          <p:attrName>style.visibility</p:attrName>
                                        </p:attrNameLst>
                                      </p:cBhvr>
                                      <p:to>
                                        <p:strVal val="visible"/>
                                      </p:to>
                                    </p:set>
                                  </p:childTnLst>
                                </p:cTn>
                              </p:par>
                            </p:childTnLst>
                          </p:cTn>
                        </p:par>
                      </p:childTnLst>
                    </p:cTn>
                  </p:par>
                </p:childTnLst>
              </p:cTn>
              <p:nextCondLst>
                <p:cond evt="onClick" delay="0">
                  <p:tgtEl>
                    <p:spTgt spid="39959"/>
                  </p:tgtEl>
                </p:cond>
              </p:nextCondLst>
            </p:seq>
            <p:seq concurrent="1" nextAc="seek">
              <p:cTn id="22" restart="whenNotActive" fill="hold" evtFilter="cancelBubble" nodeType="interactiveSeq">
                <p:stCondLst>
                  <p:cond evt="onClick" delay="0">
                    <p:tgtEl>
                      <p:spTgt spid="39960"/>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955"/>
                                        </p:tgtEl>
                                        <p:attrNameLst>
                                          <p:attrName>style.visibility</p:attrName>
                                        </p:attrNameLst>
                                      </p:cBhvr>
                                      <p:to>
                                        <p:strVal val="visible"/>
                                      </p:to>
                                    </p:set>
                                  </p:childTnLst>
                                </p:cTn>
                              </p:par>
                            </p:childTnLst>
                          </p:cTn>
                        </p:par>
                        <p:par>
                          <p:cTn id="27" fill="hold">
                            <p:stCondLst>
                              <p:cond delay="0"/>
                            </p:stCondLst>
                            <p:childTnLst>
                              <p:par>
                                <p:cTn id="28" presetID="1" presetClass="exit" presetSubtype="0" fill="hold" grpId="1" nodeType="afterEffect">
                                  <p:stCondLst>
                                    <p:cond delay="0"/>
                                  </p:stCondLst>
                                  <p:childTnLst>
                                    <p:set>
                                      <p:cBhvr>
                                        <p:cTn id="29" dur="1" fill="hold">
                                          <p:stCondLst>
                                            <p:cond delay="0"/>
                                          </p:stCondLst>
                                        </p:cTn>
                                        <p:tgtEl>
                                          <p:spTgt spid="39960"/>
                                        </p:tgtEl>
                                        <p:attrNameLst>
                                          <p:attrName>style.visibility</p:attrName>
                                        </p:attrNameLst>
                                      </p:cBhvr>
                                      <p:to>
                                        <p:strVal val="hidden"/>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39961"/>
                                        </p:tgtEl>
                                        <p:attrNameLst>
                                          <p:attrName>style.visibility</p:attrName>
                                        </p:attrNameLst>
                                      </p:cBhvr>
                                      <p:to>
                                        <p:strVal val="visible"/>
                                      </p:to>
                                    </p:set>
                                  </p:childTnLst>
                                </p:cTn>
                              </p:par>
                            </p:childTnLst>
                          </p:cTn>
                        </p:par>
                      </p:childTnLst>
                    </p:cTn>
                  </p:par>
                </p:childTnLst>
              </p:cTn>
              <p:nextCondLst>
                <p:cond evt="onClick" delay="0">
                  <p:tgtEl>
                    <p:spTgt spid="39960"/>
                  </p:tgtEl>
                </p:cond>
              </p:nextCondLst>
            </p:seq>
            <p:seq concurrent="1" nextAc="seek">
              <p:cTn id="33" restart="whenNotActive" fill="hold" evtFilter="cancelBubble" nodeType="interactiveSeq">
                <p:stCondLst>
                  <p:cond evt="onClick" delay="0">
                    <p:tgtEl>
                      <p:spTgt spid="39961"/>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9957"/>
                                        </p:tgtEl>
                                        <p:attrNameLst>
                                          <p:attrName>style.visibility</p:attrName>
                                        </p:attrNameLst>
                                      </p:cBhvr>
                                      <p:to>
                                        <p:strVal val="visible"/>
                                      </p:to>
                                    </p:set>
                                  </p:childTnLst>
                                </p:cTn>
                              </p:par>
                            </p:childTnLst>
                          </p:cTn>
                        </p:par>
                        <p:par>
                          <p:cTn id="38" fill="hold">
                            <p:stCondLst>
                              <p:cond delay="0"/>
                            </p:stCondLst>
                            <p:childTnLst>
                              <p:par>
                                <p:cTn id="39" presetID="1" presetClass="exit" presetSubtype="0" fill="hold" grpId="1" nodeType="afterEffect">
                                  <p:stCondLst>
                                    <p:cond delay="0"/>
                                  </p:stCondLst>
                                  <p:childTnLst>
                                    <p:set>
                                      <p:cBhvr>
                                        <p:cTn id="40" dur="1" fill="hold">
                                          <p:stCondLst>
                                            <p:cond delay="0"/>
                                          </p:stCondLst>
                                        </p:cTn>
                                        <p:tgtEl>
                                          <p:spTgt spid="39961"/>
                                        </p:tgtEl>
                                        <p:attrNameLst>
                                          <p:attrName>style.visibility</p:attrName>
                                        </p:attrNameLst>
                                      </p:cBhvr>
                                      <p:to>
                                        <p:strVal val="hidden"/>
                                      </p:to>
                                    </p:set>
                                  </p:childTnLst>
                                </p:cTn>
                              </p:par>
                              <p:par>
                                <p:cTn id="41" presetID="27" presetClass="entr" presetSubtype="0" fill="hold" nodeType="withEffect">
                                  <p:stCondLst>
                                    <p:cond delay="0"/>
                                  </p:stCondLst>
                                  <p:iterate type="wd">
                                    <p:tmPct val="50000"/>
                                  </p:iterate>
                                  <p:childTnLst>
                                    <p:set>
                                      <p:cBhvr>
                                        <p:cTn id="42" dur="1" fill="hold">
                                          <p:stCondLst>
                                            <p:cond delay="0"/>
                                          </p:stCondLst>
                                        </p:cTn>
                                        <p:tgtEl>
                                          <p:spTgt spid="39939">
                                            <p:txEl>
                                              <p:pRg st="2" end="2"/>
                                            </p:txEl>
                                          </p:spTgt>
                                        </p:tgtEl>
                                        <p:attrNameLst>
                                          <p:attrName>style.visibility</p:attrName>
                                        </p:attrNameLst>
                                      </p:cBhvr>
                                      <p:to>
                                        <p:strVal val="visible"/>
                                      </p:to>
                                    </p:set>
                                    <p:anim calcmode="discrete" valueType="clr">
                                      <p:cBhvr override="childStyle">
                                        <p:cTn id="43" dur="80"/>
                                        <p:tgtEl>
                                          <p:spTgt spid="3993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39939">
                                            <p:txEl>
                                              <p:pRg st="2" end="2"/>
                                            </p:txEl>
                                          </p:spTgt>
                                        </p:tgtEl>
                                        <p:attrNameLst>
                                          <p:attrName>fillcolor</p:attrName>
                                        </p:attrNameLst>
                                      </p:cBhvr>
                                      <p:tavLst>
                                        <p:tav tm="0">
                                          <p:val>
                                            <p:clrVal>
                                              <a:schemeClr val="accent2"/>
                                            </p:clrVal>
                                          </p:val>
                                        </p:tav>
                                        <p:tav tm="50000">
                                          <p:val>
                                            <p:clrVal>
                                              <a:schemeClr val="hlink"/>
                                            </p:clrVal>
                                          </p:val>
                                        </p:tav>
                                      </p:tavLst>
                                    </p:anim>
                                    <p:set>
                                      <p:cBhvr>
                                        <p:cTn id="45" dur="80"/>
                                        <p:tgtEl>
                                          <p:spTgt spid="39939">
                                            <p:txEl>
                                              <p:pRg st="2" end="2"/>
                                            </p:txEl>
                                          </p:spTgt>
                                        </p:tgtEl>
                                        <p:attrNameLst>
                                          <p:attrName>fill.type</p:attrName>
                                        </p:attrNameLst>
                                      </p:cBhvr>
                                      <p:to>
                                        <p:strVal val="solid"/>
                                      </p:to>
                                    </p:set>
                                  </p:childTnLst>
                                </p:cTn>
                              </p:par>
                            </p:childTnLst>
                          </p:cTn>
                        </p:par>
                        <p:par>
                          <p:cTn id="46" fill="hold">
                            <p:stCondLst>
                              <p:cond delay="960"/>
                            </p:stCondLst>
                            <p:childTnLst>
                              <p:par>
                                <p:cTn id="47" presetID="29" presetClass="entr" presetSubtype="0" fill="hold" grpId="0" nodeType="afterEffect">
                                  <p:stCondLst>
                                    <p:cond delay="0"/>
                                  </p:stCondLst>
                                  <p:childTnLst>
                                    <p:set>
                                      <p:cBhvr>
                                        <p:cTn id="48" dur="1" fill="hold">
                                          <p:stCondLst>
                                            <p:cond delay="0"/>
                                          </p:stCondLst>
                                        </p:cTn>
                                        <p:tgtEl>
                                          <p:spTgt spid="39963"/>
                                        </p:tgtEl>
                                        <p:attrNameLst>
                                          <p:attrName>style.visibility</p:attrName>
                                        </p:attrNameLst>
                                      </p:cBhvr>
                                      <p:to>
                                        <p:strVal val="visible"/>
                                      </p:to>
                                    </p:set>
                                    <p:anim calcmode="lin" valueType="num">
                                      <p:cBhvr>
                                        <p:cTn id="49" dur="1000" fill="hold"/>
                                        <p:tgtEl>
                                          <p:spTgt spid="39963"/>
                                        </p:tgtEl>
                                        <p:attrNameLst>
                                          <p:attrName>ppt_x</p:attrName>
                                        </p:attrNameLst>
                                      </p:cBhvr>
                                      <p:tavLst>
                                        <p:tav tm="0">
                                          <p:val>
                                            <p:strVal val="#ppt_x-.2"/>
                                          </p:val>
                                        </p:tav>
                                        <p:tav tm="100000">
                                          <p:val>
                                            <p:strVal val="#ppt_x"/>
                                          </p:val>
                                        </p:tav>
                                      </p:tavLst>
                                    </p:anim>
                                    <p:anim calcmode="lin" valueType="num">
                                      <p:cBhvr>
                                        <p:cTn id="50" dur="1000" fill="hold"/>
                                        <p:tgtEl>
                                          <p:spTgt spid="39963"/>
                                        </p:tgtEl>
                                        <p:attrNameLst>
                                          <p:attrName>ppt_y</p:attrName>
                                        </p:attrNameLst>
                                      </p:cBhvr>
                                      <p:tavLst>
                                        <p:tav tm="0">
                                          <p:val>
                                            <p:strVal val="#ppt_y"/>
                                          </p:val>
                                        </p:tav>
                                        <p:tav tm="100000">
                                          <p:val>
                                            <p:strVal val="#ppt_y"/>
                                          </p:val>
                                        </p:tav>
                                      </p:tavLst>
                                    </p:anim>
                                    <p:animEffect transition="in" filter="wipe(right)" prLst="gradientSize: 0.1">
                                      <p:cBhvr>
                                        <p:cTn id="51" dur="1000"/>
                                        <p:tgtEl>
                                          <p:spTgt spid="39963"/>
                                        </p:tgtEl>
                                      </p:cBhvr>
                                    </p:animEffect>
                                  </p:childTnLst>
                                </p:cTn>
                              </p:par>
                              <p:par>
                                <p:cTn id="52" presetID="29" presetClass="entr" presetSubtype="0" fill="hold" grpId="0" nodeType="withEffect">
                                  <p:stCondLst>
                                    <p:cond delay="0"/>
                                  </p:stCondLst>
                                  <p:childTnLst>
                                    <p:set>
                                      <p:cBhvr>
                                        <p:cTn id="53" dur="1" fill="hold">
                                          <p:stCondLst>
                                            <p:cond delay="0"/>
                                          </p:stCondLst>
                                        </p:cTn>
                                        <p:tgtEl>
                                          <p:spTgt spid="39964"/>
                                        </p:tgtEl>
                                        <p:attrNameLst>
                                          <p:attrName>style.visibility</p:attrName>
                                        </p:attrNameLst>
                                      </p:cBhvr>
                                      <p:to>
                                        <p:strVal val="visible"/>
                                      </p:to>
                                    </p:set>
                                    <p:anim calcmode="lin" valueType="num">
                                      <p:cBhvr>
                                        <p:cTn id="54" dur="1000" fill="hold"/>
                                        <p:tgtEl>
                                          <p:spTgt spid="39964"/>
                                        </p:tgtEl>
                                        <p:attrNameLst>
                                          <p:attrName>ppt_x</p:attrName>
                                        </p:attrNameLst>
                                      </p:cBhvr>
                                      <p:tavLst>
                                        <p:tav tm="0">
                                          <p:val>
                                            <p:strVal val="#ppt_x-.2"/>
                                          </p:val>
                                        </p:tav>
                                        <p:tav tm="100000">
                                          <p:val>
                                            <p:strVal val="#ppt_x"/>
                                          </p:val>
                                        </p:tav>
                                      </p:tavLst>
                                    </p:anim>
                                    <p:anim calcmode="lin" valueType="num">
                                      <p:cBhvr>
                                        <p:cTn id="55" dur="1000" fill="hold"/>
                                        <p:tgtEl>
                                          <p:spTgt spid="39964"/>
                                        </p:tgtEl>
                                        <p:attrNameLst>
                                          <p:attrName>ppt_y</p:attrName>
                                        </p:attrNameLst>
                                      </p:cBhvr>
                                      <p:tavLst>
                                        <p:tav tm="0">
                                          <p:val>
                                            <p:strVal val="#ppt_y"/>
                                          </p:val>
                                        </p:tav>
                                        <p:tav tm="100000">
                                          <p:val>
                                            <p:strVal val="#ppt_y"/>
                                          </p:val>
                                        </p:tav>
                                      </p:tavLst>
                                    </p:anim>
                                    <p:animEffect transition="in" filter="wipe(right)" prLst="gradientSize: 0.1">
                                      <p:cBhvr>
                                        <p:cTn id="56" dur="1000"/>
                                        <p:tgtEl>
                                          <p:spTgt spid="39964"/>
                                        </p:tgtEl>
                                      </p:cBhvr>
                                    </p:animEffect>
                                  </p:childTnLst>
                                </p:cTn>
                              </p:par>
                              <p:par>
                                <p:cTn id="57" presetID="29" presetClass="entr" presetSubtype="0" fill="hold" grpId="0" nodeType="withEffect">
                                  <p:stCondLst>
                                    <p:cond delay="0"/>
                                  </p:stCondLst>
                                  <p:childTnLst>
                                    <p:set>
                                      <p:cBhvr>
                                        <p:cTn id="58" dur="1" fill="hold">
                                          <p:stCondLst>
                                            <p:cond delay="0"/>
                                          </p:stCondLst>
                                        </p:cTn>
                                        <p:tgtEl>
                                          <p:spTgt spid="39965"/>
                                        </p:tgtEl>
                                        <p:attrNameLst>
                                          <p:attrName>style.visibility</p:attrName>
                                        </p:attrNameLst>
                                      </p:cBhvr>
                                      <p:to>
                                        <p:strVal val="visible"/>
                                      </p:to>
                                    </p:set>
                                    <p:anim calcmode="lin" valueType="num">
                                      <p:cBhvr>
                                        <p:cTn id="59" dur="1000" fill="hold"/>
                                        <p:tgtEl>
                                          <p:spTgt spid="39965"/>
                                        </p:tgtEl>
                                        <p:attrNameLst>
                                          <p:attrName>ppt_x</p:attrName>
                                        </p:attrNameLst>
                                      </p:cBhvr>
                                      <p:tavLst>
                                        <p:tav tm="0">
                                          <p:val>
                                            <p:strVal val="#ppt_x-.2"/>
                                          </p:val>
                                        </p:tav>
                                        <p:tav tm="100000">
                                          <p:val>
                                            <p:strVal val="#ppt_x"/>
                                          </p:val>
                                        </p:tav>
                                      </p:tavLst>
                                    </p:anim>
                                    <p:anim calcmode="lin" valueType="num">
                                      <p:cBhvr>
                                        <p:cTn id="60" dur="1000" fill="hold"/>
                                        <p:tgtEl>
                                          <p:spTgt spid="39965"/>
                                        </p:tgtEl>
                                        <p:attrNameLst>
                                          <p:attrName>ppt_y</p:attrName>
                                        </p:attrNameLst>
                                      </p:cBhvr>
                                      <p:tavLst>
                                        <p:tav tm="0">
                                          <p:val>
                                            <p:strVal val="#ppt_y"/>
                                          </p:val>
                                        </p:tav>
                                        <p:tav tm="100000">
                                          <p:val>
                                            <p:strVal val="#ppt_y"/>
                                          </p:val>
                                        </p:tav>
                                      </p:tavLst>
                                    </p:anim>
                                    <p:animEffect transition="in" filter="wipe(right)" prLst="gradientSize: 0.1">
                                      <p:cBhvr>
                                        <p:cTn id="61" dur="1000"/>
                                        <p:tgtEl>
                                          <p:spTgt spid="39965"/>
                                        </p:tgtEl>
                                      </p:cBhvr>
                                    </p:animEffect>
                                  </p:childTnLst>
                                </p:cTn>
                              </p:par>
                              <p:par>
                                <p:cTn id="62" presetID="29" presetClass="entr" presetSubtype="0" fill="hold" grpId="0" nodeType="withEffect">
                                  <p:stCondLst>
                                    <p:cond delay="0"/>
                                  </p:stCondLst>
                                  <p:childTnLst>
                                    <p:set>
                                      <p:cBhvr>
                                        <p:cTn id="63" dur="1" fill="hold">
                                          <p:stCondLst>
                                            <p:cond delay="0"/>
                                          </p:stCondLst>
                                        </p:cTn>
                                        <p:tgtEl>
                                          <p:spTgt spid="39966"/>
                                        </p:tgtEl>
                                        <p:attrNameLst>
                                          <p:attrName>style.visibility</p:attrName>
                                        </p:attrNameLst>
                                      </p:cBhvr>
                                      <p:to>
                                        <p:strVal val="visible"/>
                                      </p:to>
                                    </p:set>
                                    <p:anim calcmode="lin" valueType="num">
                                      <p:cBhvr>
                                        <p:cTn id="64" dur="1000" fill="hold"/>
                                        <p:tgtEl>
                                          <p:spTgt spid="39966"/>
                                        </p:tgtEl>
                                        <p:attrNameLst>
                                          <p:attrName>ppt_x</p:attrName>
                                        </p:attrNameLst>
                                      </p:cBhvr>
                                      <p:tavLst>
                                        <p:tav tm="0">
                                          <p:val>
                                            <p:strVal val="#ppt_x-.2"/>
                                          </p:val>
                                        </p:tav>
                                        <p:tav tm="100000">
                                          <p:val>
                                            <p:strVal val="#ppt_x"/>
                                          </p:val>
                                        </p:tav>
                                      </p:tavLst>
                                    </p:anim>
                                    <p:anim calcmode="lin" valueType="num">
                                      <p:cBhvr>
                                        <p:cTn id="65" dur="1000" fill="hold"/>
                                        <p:tgtEl>
                                          <p:spTgt spid="39966"/>
                                        </p:tgtEl>
                                        <p:attrNameLst>
                                          <p:attrName>ppt_y</p:attrName>
                                        </p:attrNameLst>
                                      </p:cBhvr>
                                      <p:tavLst>
                                        <p:tav tm="0">
                                          <p:val>
                                            <p:strVal val="#ppt_y"/>
                                          </p:val>
                                        </p:tav>
                                        <p:tav tm="100000">
                                          <p:val>
                                            <p:strVal val="#ppt_y"/>
                                          </p:val>
                                        </p:tav>
                                      </p:tavLst>
                                    </p:anim>
                                    <p:animEffect transition="in" filter="wipe(right)" prLst="gradientSize: 0.1">
                                      <p:cBhvr>
                                        <p:cTn id="66" dur="1000"/>
                                        <p:tgtEl>
                                          <p:spTgt spid="39966"/>
                                        </p:tgtEl>
                                      </p:cBhvr>
                                    </p:animEffect>
                                  </p:childTnLst>
                                </p:cTn>
                              </p:par>
                              <p:par>
                                <p:cTn id="67" presetID="29" presetClass="entr" presetSubtype="0" fill="hold" grpId="0" nodeType="withEffect">
                                  <p:stCondLst>
                                    <p:cond delay="0"/>
                                  </p:stCondLst>
                                  <p:childTnLst>
                                    <p:set>
                                      <p:cBhvr>
                                        <p:cTn id="68" dur="1" fill="hold">
                                          <p:stCondLst>
                                            <p:cond delay="0"/>
                                          </p:stCondLst>
                                        </p:cTn>
                                        <p:tgtEl>
                                          <p:spTgt spid="39967"/>
                                        </p:tgtEl>
                                        <p:attrNameLst>
                                          <p:attrName>style.visibility</p:attrName>
                                        </p:attrNameLst>
                                      </p:cBhvr>
                                      <p:to>
                                        <p:strVal val="visible"/>
                                      </p:to>
                                    </p:set>
                                    <p:anim calcmode="lin" valueType="num">
                                      <p:cBhvr>
                                        <p:cTn id="69" dur="1000" fill="hold"/>
                                        <p:tgtEl>
                                          <p:spTgt spid="39967"/>
                                        </p:tgtEl>
                                        <p:attrNameLst>
                                          <p:attrName>ppt_x</p:attrName>
                                        </p:attrNameLst>
                                      </p:cBhvr>
                                      <p:tavLst>
                                        <p:tav tm="0">
                                          <p:val>
                                            <p:strVal val="#ppt_x-.2"/>
                                          </p:val>
                                        </p:tav>
                                        <p:tav tm="100000">
                                          <p:val>
                                            <p:strVal val="#ppt_x"/>
                                          </p:val>
                                        </p:tav>
                                      </p:tavLst>
                                    </p:anim>
                                    <p:anim calcmode="lin" valueType="num">
                                      <p:cBhvr>
                                        <p:cTn id="70" dur="1000" fill="hold"/>
                                        <p:tgtEl>
                                          <p:spTgt spid="39967"/>
                                        </p:tgtEl>
                                        <p:attrNameLst>
                                          <p:attrName>ppt_y</p:attrName>
                                        </p:attrNameLst>
                                      </p:cBhvr>
                                      <p:tavLst>
                                        <p:tav tm="0">
                                          <p:val>
                                            <p:strVal val="#ppt_y"/>
                                          </p:val>
                                        </p:tav>
                                        <p:tav tm="100000">
                                          <p:val>
                                            <p:strVal val="#ppt_y"/>
                                          </p:val>
                                        </p:tav>
                                      </p:tavLst>
                                    </p:anim>
                                    <p:animEffect transition="in" filter="wipe(right)" prLst="gradientSize: 0.1">
                                      <p:cBhvr>
                                        <p:cTn id="71" dur="1000"/>
                                        <p:tgtEl>
                                          <p:spTgt spid="39967"/>
                                        </p:tgtEl>
                                      </p:cBhvr>
                                    </p:animEffect>
                                  </p:childTnLst>
                                </p:cTn>
                              </p:par>
                            </p:childTnLst>
                          </p:cTn>
                        </p:par>
                      </p:childTnLst>
                    </p:cTn>
                  </p:par>
                </p:childTnLst>
              </p:cTn>
              <p:nextCondLst>
                <p:cond evt="onClick" delay="0">
                  <p:tgtEl>
                    <p:spTgt spid="39961"/>
                  </p:tgtEl>
                </p:cond>
              </p:nextCondLst>
            </p:seq>
            <p:seq concurrent="1" nextAc="seek">
              <p:cTn id="72" restart="whenNotActive" fill="hold" evtFilter="cancelBubble" nodeType="interactiveSeq">
                <p:stCondLst>
                  <p:cond evt="onClick" delay="0">
                    <p:tgtEl>
                      <p:spTgt spid="39966"/>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9971"/>
                                        </p:tgtEl>
                                        <p:attrNameLst>
                                          <p:attrName>style.visibility</p:attrName>
                                        </p:attrNameLst>
                                      </p:cBhvr>
                                      <p:to>
                                        <p:strVal val="visible"/>
                                      </p:to>
                                    </p:set>
                                  </p:childTnLst>
                                </p:cTn>
                              </p:par>
                            </p:childTnLst>
                          </p:cTn>
                        </p:par>
                      </p:childTnLst>
                    </p:cTn>
                  </p:par>
                </p:childTnLst>
              </p:cTn>
              <p:nextCondLst>
                <p:cond evt="onClick" delay="0">
                  <p:tgtEl>
                    <p:spTgt spid="39966"/>
                  </p:tgtEl>
                </p:cond>
              </p:nextCondLst>
            </p:seq>
            <p:seq concurrent="1" nextAc="seek">
              <p:cTn id="77" restart="whenNotActive" fill="hold" evtFilter="cancelBubble" nodeType="interactiveSeq">
                <p:stCondLst>
                  <p:cond evt="onClick" delay="0">
                    <p:tgtEl>
                      <p:spTgt spid="39967"/>
                    </p:tgtEl>
                  </p:cond>
                </p:stCondLst>
                <p:endSync evt="end" delay="0">
                  <p:rtn val="all"/>
                </p:endSync>
                <p:childTnLst>
                  <p:par>
                    <p:cTn id="78" fill="hold">
                      <p:stCondLst>
                        <p:cond delay="0"/>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39972"/>
                                        </p:tgtEl>
                                        <p:attrNameLst>
                                          <p:attrName>style.visibility</p:attrName>
                                        </p:attrNameLst>
                                      </p:cBhvr>
                                      <p:to>
                                        <p:strVal val="visible"/>
                                      </p:to>
                                    </p:set>
                                  </p:childTnLst>
                                </p:cTn>
                              </p:par>
                            </p:childTnLst>
                          </p:cTn>
                        </p:par>
                      </p:childTnLst>
                    </p:cTn>
                  </p:par>
                </p:childTnLst>
              </p:cTn>
              <p:nextCondLst>
                <p:cond evt="onClick" delay="0">
                  <p:tgtEl>
                    <p:spTgt spid="39967"/>
                  </p:tgtEl>
                </p:cond>
              </p:nextCondLst>
            </p:seq>
            <p:seq concurrent="1" nextAc="seek">
              <p:cTn id="82" restart="whenNotActive" fill="hold" evtFilter="cancelBubble" nodeType="interactiveSeq">
                <p:stCondLst>
                  <p:cond evt="onClick" delay="0">
                    <p:tgtEl>
                      <p:spTgt spid="39964"/>
                    </p:tgtEl>
                  </p:cond>
                </p:stCondLst>
                <p:endSync evt="end" delay="0">
                  <p:rtn val="all"/>
                </p:endSync>
                <p:childTnLst>
                  <p:par>
                    <p:cTn id="83" fill="hold">
                      <p:stCondLst>
                        <p:cond delay="0"/>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9970"/>
                                        </p:tgtEl>
                                        <p:attrNameLst>
                                          <p:attrName>style.visibility</p:attrName>
                                        </p:attrNameLst>
                                      </p:cBhvr>
                                      <p:to>
                                        <p:strVal val="visible"/>
                                      </p:to>
                                    </p:set>
                                  </p:childTnLst>
                                </p:cTn>
                              </p:par>
                            </p:childTnLst>
                          </p:cTn>
                        </p:par>
                      </p:childTnLst>
                    </p:cTn>
                  </p:par>
                </p:childTnLst>
              </p:cTn>
              <p:nextCondLst>
                <p:cond evt="onClick" delay="0">
                  <p:tgtEl>
                    <p:spTgt spid="39964"/>
                  </p:tgtEl>
                </p:cond>
              </p:nextCondLst>
            </p:seq>
            <p:seq concurrent="1" nextAc="seek">
              <p:cTn id="87" restart="whenNotActive" fill="hold" evtFilter="cancelBubble" nodeType="interactiveSeq">
                <p:stCondLst>
                  <p:cond evt="onClick" delay="0">
                    <p:tgtEl>
                      <p:spTgt spid="39963"/>
                    </p:tgtEl>
                  </p:cond>
                </p:stCondLst>
                <p:endSync evt="end" delay="0">
                  <p:rtn val="all"/>
                </p:endSync>
                <p:childTnLst>
                  <p:par>
                    <p:cTn id="88" fill="hold">
                      <p:stCondLst>
                        <p:cond delay="0"/>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39969"/>
                                        </p:tgtEl>
                                        <p:attrNameLst>
                                          <p:attrName>style.visibility</p:attrName>
                                        </p:attrNameLst>
                                      </p:cBhvr>
                                      <p:to>
                                        <p:strVal val="visible"/>
                                      </p:to>
                                    </p:set>
                                  </p:childTnLst>
                                </p:cTn>
                              </p:par>
                            </p:childTnLst>
                          </p:cTn>
                        </p:par>
                      </p:childTnLst>
                    </p:cTn>
                  </p:par>
                </p:childTnLst>
              </p:cTn>
              <p:nextCondLst>
                <p:cond evt="onClick" delay="0">
                  <p:tgtEl>
                    <p:spTgt spid="39963"/>
                  </p:tgtEl>
                </p:cond>
              </p:nextCondLst>
            </p:seq>
            <p:seq concurrent="1" nextAc="seek">
              <p:cTn id="92" restart="whenNotActive" fill="hold" evtFilter="cancelBubble" nodeType="interactiveSeq">
                <p:stCondLst>
                  <p:cond evt="onClick" delay="0">
                    <p:tgtEl>
                      <p:spTgt spid="39965"/>
                    </p:tgtEl>
                  </p:cond>
                </p:stCondLst>
                <p:endSync evt="end" delay="0">
                  <p:rtn val="all"/>
                </p:endSync>
                <p:childTnLst>
                  <p:par>
                    <p:cTn id="93" fill="hold">
                      <p:stCondLst>
                        <p:cond delay="0"/>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9"/>
                                        </p:tgtEl>
                                        <p:attrNameLst>
                                          <p:attrName>style.visibility</p:attrName>
                                        </p:attrNameLst>
                                      </p:cBhvr>
                                      <p:to>
                                        <p:strVal val="visible"/>
                                      </p:to>
                                    </p:set>
                                  </p:childTnLst>
                                </p:cTn>
                              </p:par>
                              <p:par>
                                <p:cTn id="97" presetID="9" presetClass="entr" presetSubtype="0"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dissolve">
                                      <p:cBhvr>
                                        <p:cTn id="99" dur="500"/>
                                        <p:tgtEl>
                                          <p:spTgt spid="40"/>
                                        </p:tgtEl>
                                      </p:cBhvr>
                                    </p:animEffect>
                                  </p:childTnLst>
                                </p:cTn>
                              </p:par>
                              <p:par>
                                <p:cTn id="100" presetID="9" presetClass="entr" presetSubtype="0" fill="hold" grpId="0" nodeType="with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dissolve">
                                      <p:cBhvr>
                                        <p:cTn id="102" dur="500"/>
                                        <p:tgtEl>
                                          <p:spTgt spid="41"/>
                                        </p:tgtEl>
                                      </p:cBhvr>
                                    </p:animEffect>
                                  </p:childTnLst>
                                </p:cTn>
                              </p:par>
                              <p:par>
                                <p:cTn id="103" presetID="1" presetClass="entr" presetSubtype="0" fill="hold" grpId="0" nodeType="withEffect">
                                  <p:stCondLst>
                                    <p:cond delay="0"/>
                                  </p:stCondLst>
                                  <p:childTnLst>
                                    <p:set>
                                      <p:cBhvr>
                                        <p:cTn id="104"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39965"/>
                  </p:tgtEl>
                </p:cond>
              </p:nextCondLst>
            </p:seq>
          </p:childTnLst>
        </p:cTn>
      </p:par>
    </p:tnLst>
    <p:bldLst>
      <p:bldP spid="39954" grpId="0"/>
      <p:bldP spid="39955" grpId="0"/>
      <p:bldP spid="39956" grpId="0"/>
      <p:bldP spid="39957" grpId="0"/>
      <p:bldP spid="39958" grpId="0" animBg="1"/>
      <p:bldP spid="39959" grpId="0" animBg="1"/>
      <p:bldP spid="39959" grpId="1" animBg="1"/>
      <p:bldP spid="39960" grpId="0" animBg="1"/>
      <p:bldP spid="39960" grpId="1" animBg="1"/>
      <p:bldP spid="39961" grpId="0" animBg="1"/>
      <p:bldP spid="39961" grpId="1" animBg="1"/>
      <p:bldP spid="39963" grpId="0" animBg="1"/>
      <p:bldP spid="39964" grpId="0" animBg="1"/>
      <p:bldP spid="39965" grpId="0" animBg="1"/>
      <p:bldP spid="39966" grpId="0" animBg="1"/>
      <p:bldP spid="39967" grpId="0" animBg="1"/>
      <p:bldP spid="39969" grpId="0" animBg="1"/>
      <p:bldP spid="39970" grpId="0" animBg="1"/>
      <p:bldP spid="39971" grpId="0" animBg="1"/>
      <p:bldP spid="39972" grpId="0" animBg="1"/>
      <p:bldP spid="38" grpId="0" animBg="1"/>
      <p:bldP spid="39" grpId="0" animBg="1"/>
      <p:bldP spid="40" grpId="0"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loreak-mendian-womens-jeans"/>
          <p:cNvPicPr>
            <a:picLocks noChangeAspect="1" noChangeArrowheads="1"/>
          </p:cNvPicPr>
          <p:nvPr/>
        </p:nvPicPr>
        <p:blipFill>
          <a:blip r:embed="rId2" cstate="print"/>
          <a:srcRect/>
          <a:stretch>
            <a:fillRect/>
          </a:stretch>
        </p:blipFill>
        <p:spPr bwMode="auto">
          <a:xfrm>
            <a:off x="1905000" y="1295400"/>
            <a:ext cx="819150" cy="1371600"/>
          </a:xfrm>
          <a:prstGeom prst="rect">
            <a:avLst/>
          </a:prstGeom>
          <a:noFill/>
          <a:ln w="9525">
            <a:noFill/>
            <a:miter lim="800000"/>
            <a:headEnd/>
            <a:tailEnd/>
          </a:ln>
        </p:spPr>
      </p:pic>
      <p:pic>
        <p:nvPicPr>
          <p:cNvPr id="6" name="Picture 9" descr="loreak-mendian-womens-jeans"/>
          <p:cNvPicPr>
            <a:picLocks noChangeAspect="1" noChangeArrowheads="1"/>
          </p:cNvPicPr>
          <p:nvPr/>
        </p:nvPicPr>
        <p:blipFill>
          <a:blip r:embed="rId2" cstate="print"/>
          <a:srcRect/>
          <a:stretch>
            <a:fillRect/>
          </a:stretch>
        </p:blipFill>
        <p:spPr bwMode="auto">
          <a:xfrm>
            <a:off x="381000" y="1295400"/>
            <a:ext cx="819150" cy="1371600"/>
          </a:xfrm>
          <a:prstGeom prst="rect">
            <a:avLst/>
          </a:prstGeom>
          <a:noFill/>
          <a:ln w="9525">
            <a:noFill/>
            <a:miter lim="800000"/>
            <a:headEnd/>
            <a:tailEnd/>
          </a:ln>
        </p:spPr>
      </p:pic>
      <p:sp>
        <p:nvSpPr>
          <p:cNvPr id="6148" name="Title 1"/>
          <p:cNvSpPr>
            <a:spLocks noGrp="1"/>
          </p:cNvSpPr>
          <p:nvPr>
            <p:ph type="title"/>
          </p:nvPr>
        </p:nvSpPr>
        <p:spPr>
          <a:xfrm>
            <a:off x="0" y="0"/>
            <a:ext cx="9144000" cy="838200"/>
          </a:xfrm>
        </p:spPr>
        <p:txBody>
          <a:bodyPr/>
          <a:lstStyle/>
          <a:p>
            <a:pPr eaLnBrk="1" hangingPunct="1"/>
            <a:r>
              <a:rPr lang="en-US" sz="3000" smtClean="0"/>
              <a:t>Purple Flowers vs. White Flowers</a:t>
            </a:r>
          </a:p>
        </p:txBody>
      </p:sp>
      <p:pic>
        <p:nvPicPr>
          <p:cNvPr id="4" name="Picture 7"/>
          <p:cNvPicPr>
            <a:picLocks noChangeAspect="1" noChangeArrowheads="1"/>
          </p:cNvPicPr>
          <p:nvPr/>
        </p:nvPicPr>
        <p:blipFill>
          <a:blip r:embed="rId3" cstate="print"/>
          <a:srcRect/>
          <a:stretch>
            <a:fillRect/>
          </a:stretch>
        </p:blipFill>
        <p:spPr bwMode="auto">
          <a:xfrm>
            <a:off x="3554413" y="990600"/>
            <a:ext cx="1528762" cy="1752600"/>
          </a:xfrm>
          <a:prstGeom prst="rect">
            <a:avLst/>
          </a:prstGeom>
          <a:noFill/>
          <a:ln w="9525">
            <a:noFill/>
            <a:miter lim="800000"/>
            <a:headEnd/>
            <a:tailEnd/>
          </a:ln>
        </p:spPr>
      </p:pic>
      <p:pic>
        <p:nvPicPr>
          <p:cNvPr id="6150" name="Picture 16"/>
          <p:cNvPicPr>
            <a:picLocks noChangeAspect="1" noChangeArrowheads="1"/>
          </p:cNvPicPr>
          <p:nvPr/>
        </p:nvPicPr>
        <p:blipFill>
          <a:blip r:embed="rId4" cstate="print"/>
          <a:srcRect/>
          <a:stretch>
            <a:fillRect/>
          </a:stretch>
        </p:blipFill>
        <p:spPr bwMode="auto">
          <a:xfrm>
            <a:off x="0" y="1038225"/>
            <a:ext cx="1603375" cy="1704975"/>
          </a:xfrm>
          <a:prstGeom prst="rect">
            <a:avLst/>
          </a:prstGeom>
          <a:noFill/>
          <a:ln w="9525">
            <a:noFill/>
            <a:miter lim="800000"/>
            <a:headEnd/>
            <a:tailEnd/>
          </a:ln>
        </p:spPr>
      </p:pic>
      <p:pic>
        <p:nvPicPr>
          <p:cNvPr id="8" name="Picture 16"/>
          <p:cNvPicPr>
            <a:picLocks noChangeAspect="1" noChangeArrowheads="1"/>
          </p:cNvPicPr>
          <p:nvPr/>
        </p:nvPicPr>
        <p:blipFill>
          <a:blip r:embed="rId4" cstate="print"/>
          <a:srcRect/>
          <a:stretch>
            <a:fillRect/>
          </a:stretch>
        </p:blipFill>
        <p:spPr bwMode="auto">
          <a:xfrm>
            <a:off x="457200" y="3762375"/>
            <a:ext cx="1066800" cy="1135063"/>
          </a:xfrm>
          <a:prstGeom prst="rect">
            <a:avLst/>
          </a:prstGeom>
          <a:noFill/>
          <a:ln w="9525">
            <a:noFill/>
            <a:miter lim="800000"/>
            <a:headEnd/>
            <a:tailEnd/>
          </a:ln>
        </p:spPr>
      </p:pic>
      <p:pic>
        <p:nvPicPr>
          <p:cNvPr id="10" name="Picture 16"/>
          <p:cNvPicPr>
            <a:picLocks noChangeAspect="1" noChangeArrowheads="1"/>
          </p:cNvPicPr>
          <p:nvPr/>
        </p:nvPicPr>
        <p:blipFill>
          <a:blip r:embed="rId4" cstate="print"/>
          <a:srcRect/>
          <a:stretch>
            <a:fillRect/>
          </a:stretch>
        </p:blipFill>
        <p:spPr bwMode="auto">
          <a:xfrm>
            <a:off x="1600200" y="3762375"/>
            <a:ext cx="1066800" cy="1135063"/>
          </a:xfrm>
          <a:prstGeom prst="rect">
            <a:avLst/>
          </a:prstGeom>
          <a:noFill/>
          <a:ln w="9525">
            <a:noFill/>
            <a:miter lim="800000"/>
            <a:headEnd/>
            <a:tailEnd/>
          </a:ln>
        </p:spPr>
      </p:pic>
      <p:pic>
        <p:nvPicPr>
          <p:cNvPr id="11" name="Picture 16"/>
          <p:cNvPicPr>
            <a:picLocks noChangeAspect="1" noChangeArrowheads="1"/>
          </p:cNvPicPr>
          <p:nvPr/>
        </p:nvPicPr>
        <p:blipFill>
          <a:blip r:embed="rId4" cstate="print"/>
          <a:srcRect/>
          <a:stretch>
            <a:fillRect/>
          </a:stretch>
        </p:blipFill>
        <p:spPr bwMode="auto">
          <a:xfrm>
            <a:off x="457200" y="5057775"/>
            <a:ext cx="1066800" cy="1135063"/>
          </a:xfrm>
          <a:prstGeom prst="rect">
            <a:avLst/>
          </a:prstGeom>
          <a:noFill/>
          <a:ln w="9525">
            <a:noFill/>
            <a:miter lim="800000"/>
            <a:headEnd/>
            <a:tailEnd/>
          </a:ln>
        </p:spPr>
      </p:pic>
      <p:pic>
        <p:nvPicPr>
          <p:cNvPr id="12" name="Picture 16"/>
          <p:cNvPicPr>
            <a:picLocks noChangeAspect="1" noChangeArrowheads="1"/>
          </p:cNvPicPr>
          <p:nvPr/>
        </p:nvPicPr>
        <p:blipFill>
          <a:blip r:embed="rId4" cstate="print"/>
          <a:srcRect/>
          <a:stretch>
            <a:fillRect/>
          </a:stretch>
        </p:blipFill>
        <p:spPr bwMode="auto">
          <a:xfrm>
            <a:off x="1600200" y="5057775"/>
            <a:ext cx="1066800" cy="1135063"/>
          </a:xfrm>
          <a:prstGeom prst="rect">
            <a:avLst/>
          </a:prstGeom>
          <a:noFill/>
          <a:ln w="9525">
            <a:noFill/>
            <a:miter lim="800000"/>
            <a:headEnd/>
            <a:tailEnd/>
          </a:ln>
        </p:spPr>
      </p:pic>
      <p:sp>
        <p:nvSpPr>
          <p:cNvPr id="6155" name="TextBox 13"/>
          <p:cNvSpPr txBox="1">
            <a:spLocks noChangeArrowheads="1"/>
          </p:cNvSpPr>
          <p:nvPr/>
        </p:nvSpPr>
        <p:spPr bwMode="auto">
          <a:xfrm>
            <a:off x="228600" y="773113"/>
            <a:ext cx="3200400" cy="338137"/>
          </a:xfrm>
          <a:prstGeom prst="rect">
            <a:avLst/>
          </a:prstGeom>
          <a:noFill/>
          <a:ln w="9525">
            <a:noFill/>
            <a:miter lim="800000"/>
            <a:headEnd/>
            <a:tailEnd/>
          </a:ln>
        </p:spPr>
        <p:txBody>
          <a:bodyPr>
            <a:spAutoFit/>
          </a:bodyPr>
          <a:lstStyle/>
          <a:p>
            <a:r>
              <a:rPr lang="en-US" sz="1600">
                <a:solidFill>
                  <a:schemeClr val="tx1"/>
                </a:solidFill>
                <a:latin typeface="Calibri" pitchFamily="34" charset="0"/>
              </a:rPr>
              <a:t>Parent Pea Plants (P Generation)</a:t>
            </a:r>
          </a:p>
        </p:txBody>
      </p:sp>
      <p:sp>
        <p:nvSpPr>
          <p:cNvPr id="15" name="TextBox 14"/>
          <p:cNvSpPr txBox="1">
            <a:spLocks noChangeArrowheads="1"/>
          </p:cNvSpPr>
          <p:nvPr/>
        </p:nvSpPr>
        <p:spPr bwMode="auto">
          <a:xfrm>
            <a:off x="152400" y="6200775"/>
            <a:ext cx="3352800" cy="338138"/>
          </a:xfrm>
          <a:prstGeom prst="rect">
            <a:avLst/>
          </a:prstGeom>
          <a:noFill/>
          <a:ln w="9525">
            <a:noFill/>
            <a:miter lim="800000"/>
            <a:headEnd/>
            <a:tailEnd/>
          </a:ln>
        </p:spPr>
        <p:txBody>
          <a:bodyPr>
            <a:spAutoFit/>
          </a:bodyPr>
          <a:lstStyle/>
          <a:p>
            <a:r>
              <a:rPr lang="en-US" sz="1600">
                <a:solidFill>
                  <a:schemeClr val="tx1"/>
                </a:solidFill>
                <a:latin typeface="Calibri" pitchFamily="34" charset="0"/>
              </a:rPr>
              <a:t>Baby Pea Plants (F1 Generation)</a:t>
            </a:r>
          </a:p>
        </p:txBody>
      </p:sp>
      <p:sp>
        <p:nvSpPr>
          <p:cNvPr id="3" name="Content Placeholder 2"/>
          <p:cNvSpPr>
            <a:spLocks noGrp="1"/>
          </p:cNvSpPr>
          <p:nvPr>
            <p:ph idx="1"/>
          </p:nvPr>
        </p:nvSpPr>
        <p:spPr>
          <a:xfrm>
            <a:off x="5029200" y="838200"/>
            <a:ext cx="4114800" cy="6019800"/>
          </a:xfrm>
        </p:spPr>
        <p:txBody>
          <a:bodyPr/>
          <a:lstStyle/>
          <a:p>
            <a:pPr eaLnBrk="1" hangingPunct="1">
              <a:buFont typeface="Arial" charset="0"/>
              <a:buNone/>
            </a:pPr>
            <a:r>
              <a:rPr lang="en-US" sz="1900" dirty="0" smtClean="0"/>
              <a:t>Mendel wanted to know what would happen when he mated (crossed) a pea plant with purple flower with a pea plant with white flowers. So using a brush, he rubbed pollen from 1 plant onto the other. This allowed them to exchange their genes.</a:t>
            </a:r>
          </a:p>
          <a:p>
            <a:pPr eaLnBrk="1" hangingPunct="1">
              <a:buFont typeface="Arial" charset="0"/>
              <a:buNone/>
            </a:pPr>
            <a:endParaRPr lang="en-US" sz="1200" dirty="0" smtClean="0"/>
          </a:p>
          <a:p>
            <a:pPr eaLnBrk="1" hangingPunct="1">
              <a:buFont typeface="Arial" charset="0"/>
              <a:buNone/>
            </a:pPr>
            <a:endParaRPr lang="en-US" sz="1200" dirty="0" smtClean="0"/>
          </a:p>
        </p:txBody>
      </p:sp>
      <p:sp>
        <p:nvSpPr>
          <p:cNvPr id="17" name="Action Button: Forward or Next 16">
            <a:hlinkClick r:id="" action="ppaction://hlinkshowjump?jump=nextslide" highlightClick="1"/>
          </p:cNvPr>
          <p:cNvSpPr/>
          <p:nvPr/>
        </p:nvSpPr>
        <p:spPr>
          <a:xfrm>
            <a:off x="4343400" y="5562600"/>
            <a:ext cx="6858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3" name="Action Button: Forward or Next 12">
            <a:hlinkClick r:id="" action="ppaction://noaction" highlightClick="1"/>
          </p:cNvPr>
          <p:cNvSpPr/>
          <p:nvPr/>
        </p:nvSpPr>
        <p:spPr>
          <a:xfrm>
            <a:off x="8229600" y="3048000"/>
            <a:ext cx="6096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160" name="AutoShape 10">
            <a:hlinkClick r:id="rId5"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2" name="TextBox 1"/>
          <p:cNvSpPr txBox="1"/>
          <p:nvPr/>
        </p:nvSpPr>
        <p:spPr>
          <a:xfrm>
            <a:off x="3209550" y="4419600"/>
            <a:ext cx="3800849" cy="1015663"/>
          </a:xfrm>
          <a:prstGeom prst="rect">
            <a:avLst/>
          </a:prstGeom>
          <a:noFill/>
        </p:spPr>
        <p:txBody>
          <a:bodyPr wrap="square" rtlCol="0">
            <a:spAutoFit/>
          </a:bodyPr>
          <a:lstStyle/>
          <a:p>
            <a:r>
              <a:rPr lang="en-US" sz="2000" b="1" dirty="0" smtClean="0">
                <a:solidFill>
                  <a:srgbClr val="7030A0"/>
                </a:solidFill>
              </a:rPr>
              <a:t>Even though 1 parent had white flowers… 100% of the offspring were purple!</a:t>
            </a:r>
            <a:endParaRPr lang="en-US" sz="2000" b="1" dirty="0">
              <a:solidFill>
                <a:srgbClr val="7030A0"/>
              </a:solidFill>
            </a:endParaRPr>
          </a:p>
        </p:txBody>
      </p:sp>
      <p:sp>
        <p:nvSpPr>
          <p:cNvPr id="20" name="Rectangle 19">
            <a:hlinkClick r:id="" action="ppaction://hlinkshowjump?jump=previousslide"/>
          </p:cNvPr>
          <p:cNvSpPr/>
          <p:nvPr/>
        </p:nvSpPr>
        <p:spPr>
          <a:xfrm>
            <a:off x="76200" y="76200"/>
            <a:ext cx="762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Back</a:t>
            </a:r>
            <a:endParaRPr lang="en-US" sz="1600" b="1" dirty="0">
              <a:solidFill>
                <a:schemeClr val="tx1"/>
              </a:solidFill>
            </a:endParaRPr>
          </a:p>
        </p:txBody>
      </p:sp>
    </p:spTree>
    <p:extLst>
      <p:ext uri="{BB962C8B-B14F-4D97-AF65-F5344CB8AC3E}">
        <p14:creationId xmlns:p14="http://schemas.microsoft.com/office/powerpoint/2010/main" val="1152815335"/>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950"/>
                            </p:stCondLst>
                            <p:childTnLst>
                              <p:par>
                                <p:cTn id="10" presetID="1"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3"/>
                    </p:tgtEl>
                  </p:cond>
                </p:stCondLst>
                <p:endSync evt="end" delay="0">
                  <p:rtn val="all"/>
                </p:endSync>
                <p:childTnLst>
                  <p:par>
                    <p:cTn id="13" fill="hold">
                      <p:stCondLst>
                        <p:cond delay="0"/>
                      </p:stCondLst>
                      <p:childTnLst>
                        <p:par>
                          <p:cTn id="14" fill="hold">
                            <p:stCondLst>
                              <p:cond delay="0"/>
                            </p:stCondLst>
                            <p:childTnLst>
                              <p:par>
                                <p:cTn id="15" presetID="35" presetClass="path" presetSubtype="0" accel="50000" decel="50000" fill="hold" nodeType="clickEffect">
                                  <p:stCondLst>
                                    <p:cond delay="0"/>
                                  </p:stCondLst>
                                  <p:childTnLst>
                                    <p:animMotion origin="layout" path="M 2.77778E-7 -1.54487E-6 L -0.21024 0.00139 " pathEditMode="relative" rAng="0" ptsTypes="AA">
                                      <p:cBhvr>
                                        <p:cTn id="16" dur="2000" fill="hold"/>
                                        <p:tgtEl>
                                          <p:spTgt spid="4"/>
                                        </p:tgtEl>
                                        <p:attrNameLst>
                                          <p:attrName>ppt_x</p:attrName>
                                          <p:attrName>ppt_y</p:attrName>
                                        </p:attrNameLst>
                                      </p:cBhvr>
                                      <p:rCtr x="-10500" y="100"/>
                                    </p:animMotion>
                                  </p:childTnLst>
                                </p:cTn>
                              </p:par>
                              <p:par>
                                <p:cTn id="17" presetID="1" presetClass="exit" presetSubtype="0" fill="hold" grpId="1" nodeType="with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par>
                          <p:cTn id="22" fill="hold">
                            <p:stCondLst>
                              <p:cond delay="2000"/>
                            </p:stCondLst>
                            <p:childTnLst>
                              <p:par>
                                <p:cTn id="23" presetID="42" presetClass="path" presetSubtype="0" accel="50000" decel="50000" fill="hold" nodeType="afterEffect">
                                  <p:stCondLst>
                                    <p:cond delay="0"/>
                                  </p:stCondLst>
                                  <p:childTnLst>
                                    <p:animMotion origin="layout" path="M 0 0  L 0 0.33302  E" pathEditMode="relative" ptsTypes="">
                                      <p:cBhvr>
                                        <p:cTn id="24" dur="2000" fill="hold"/>
                                        <p:tgtEl>
                                          <p:spTgt spid="6"/>
                                        </p:tgtEl>
                                        <p:attrNameLst>
                                          <p:attrName>ppt_x</p:attrName>
                                          <p:attrName>ppt_y</p:attrName>
                                        </p:attrNameLst>
                                      </p:cBhvr>
                                    </p:animMotion>
                                  </p:childTnLst>
                                </p:cTn>
                              </p:par>
                              <p:par>
                                <p:cTn id="25" presetID="42" presetClass="path" presetSubtype="0" accel="50000" decel="50000" fill="hold" nodeType="withEffect">
                                  <p:stCondLst>
                                    <p:cond delay="0"/>
                                  </p:stCondLst>
                                  <p:childTnLst>
                                    <p:animMotion origin="layout" path="M 0 0  L 0 0.33302  E" pathEditMode="relative" ptsTypes="">
                                      <p:cBhvr>
                                        <p:cTn id="26" dur="2000" fill="hold"/>
                                        <p:tgtEl>
                                          <p:spTgt spid="7"/>
                                        </p:tgtEl>
                                        <p:attrNameLst>
                                          <p:attrName>ppt_x</p:attrName>
                                          <p:attrName>ppt_y</p:attrName>
                                        </p:attrNameLst>
                                      </p:cBhvr>
                                    </p:animMotion>
                                  </p:childTnLst>
                                </p:cTn>
                              </p:par>
                            </p:childTnLst>
                          </p:cTn>
                        </p:par>
                        <p:par>
                          <p:cTn id="27" fill="hold">
                            <p:stCondLst>
                              <p:cond delay="4000"/>
                            </p:stCondLst>
                            <p:childTnLst>
                              <p:par>
                                <p:cTn id="28" presetID="9" presetClass="exit" presetSubtype="0" fill="hold" nodeType="afterEffect">
                                  <p:stCondLst>
                                    <p:cond delay="0"/>
                                  </p:stCondLst>
                                  <p:childTnLst>
                                    <p:animEffect transition="out" filter="dissolv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9" presetClass="exit" presetSubtype="0" fill="hold" nodeType="withEffect">
                                  <p:stCondLst>
                                    <p:cond delay="0"/>
                                  </p:stCondLst>
                                  <p:childTnLst>
                                    <p:animEffect transition="out" filter="dissolv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childTnLst>
                          </p:cTn>
                        </p:par>
                        <p:par>
                          <p:cTn id="34" fill="hold">
                            <p:stCondLst>
                              <p:cond delay="4500"/>
                            </p:stCondLst>
                            <p:childTnLst>
                              <p:par>
                                <p:cTn id="35" presetID="9"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par>
                                <p:cTn id="38" presetID="9"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dissolve">
                                      <p:cBhvr>
                                        <p:cTn id="40" dur="500"/>
                                        <p:tgtEl>
                                          <p:spTgt spid="10"/>
                                        </p:tgtEl>
                                      </p:cBhvr>
                                    </p:animEffect>
                                  </p:childTnLst>
                                </p:cTn>
                              </p:par>
                              <p:par>
                                <p:cTn id="41" presetID="9"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dissolve">
                                      <p:cBhvr>
                                        <p:cTn id="43" dur="500"/>
                                        <p:tgtEl>
                                          <p:spTgt spid="11"/>
                                        </p:tgtEl>
                                      </p:cBhvr>
                                    </p:animEffect>
                                  </p:childTnLst>
                                </p:cTn>
                              </p:par>
                              <p:par>
                                <p:cTn id="44" presetID="9"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dissolve">
                                      <p:cBhvr>
                                        <p:cTn id="46" dur="500"/>
                                        <p:tgtEl>
                                          <p:spTgt spid="12"/>
                                        </p:tgtEl>
                                      </p:cBhvr>
                                    </p:animEffect>
                                  </p:childTnLst>
                                </p:cTn>
                              </p:par>
                            </p:childTnLst>
                          </p:cTn>
                        </p:par>
                        <p:par>
                          <p:cTn id="47" fill="hold">
                            <p:stCondLst>
                              <p:cond delay="5000"/>
                            </p:stCondLst>
                            <p:childTnLst>
                              <p:par>
                                <p:cTn id="48" presetID="1"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childTnLst>
                                </p:cTn>
                              </p:par>
                            </p:childTnLst>
                          </p:cTn>
                        </p:par>
                        <p:par>
                          <p:cTn id="50" fill="hold">
                            <p:stCondLst>
                              <p:cond delay="5000"/>
                            </p:stCondLst>
                            <p:childTnLst>
                              <p:par>
                                <p:cTn id="51" presetID="2" presetClass="entr" presetSubtype="4" fill="hold" grpId="0" nodeType="afterEffect">
                                  <p:stCondLst>
                                    <p:cond delay="0"/>
                                  </p:stCondLst>
                                  <p:iterate type="wd">
                                    <p:tmPct val="3000"/>
                                  </p:iterate>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fill="hold"/>
                                        <p:tgtEl>
                                          <p:spTgt spid="2"/>
                                        </p:tgtEl>
                                        <p:attrNameLst>
                                          <p:attrName>ppt_x</p:attrName>
                                        </p:attrNameLst>
                                      </p:cBhvr>
                                      <p:tavLst>
                                        <p:tav tm="0">
                                          <p:val>
                                            <p:strVal val="#ppt_x"/>
                                          </p:val>
                                        </p:tav>
                                        <p:tav tm="100000">
                                          <p:val>
                                            <p:strVal val="#ppt_x"/>
                                          </p:val>
                                        </p:tav>
                                      </p:tavLst>
                                    </p:anim>
                                    <p:anim calcmode="lin" valueType="num">
                                      <p:cBhvr additive="base">
                                        <p:cTn id="54" dur="500" fill="hold"/>
                                        <p:tgtEl>
                                          <p:spTgt spid="2"/>
                                        </p:tgtEl>
                                        <p:attrNameLst>
                                          <p:attrName>ppt_y</p:attrName>
                                        </p:attrNameLst>
                                      </p:cBhvr>
                                      <p:tavLst>
                                        <p:tav tm="0">
                                          <p:val>
                                            <p:strVal val="1+#ppt_h/2"/>
                                          </p:val>
                                        </p:tav>
                                        <p:tav tm="100000">
                                          <p:val>
                                            <p:strVal val="#ppt_y"/>
                                          </p:val>
                                        </p:tav>
                                      </p:tavLst>
                                    </p:anim>
                                  </p:childTnLst>
                                </p:cTn>
                              </p:par>
                            </p:childTnLst>
                          </p:cTn>
                        </p:par>
                        <p:par>
                          <p:cTn id="55" fill="hold">
                            <p:stCondLst>
                              <p:cond delay="5725"/>
                            </p:stCondLst>
                            <p:childTnLst>
                              <p:par>
                                <p:cTn id="56" presetID="9" presetClass="entr" presetSubtype="0"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dissolve">
                                      <p:cBhvr>
                                        <p:cTn id="58" dur="500"/>
                                        <p:tgtEl>
                                          <p:spTgt spid="17"/>
                                        </p:tgtEl>
                                      </p:cBhvr>
                                    </p:animEffect>
                                  </p:childTnLst>
                                </p:cTn>
                              </p:par>
                            </p:childTnLst>
                          </p:cTn>
                        </p:par>
                      </p:childTnLst>
                    </p:cTn>
                  </p:par>
                </p:childTnLst>
              </p:cTn>
              <p:nextCondLst>
                <p:cond evt="onClick" delay="0">
                  <p:tgtEl>
                    <p:spTgt spid="13"/>
                  </p:tgtEl>
                </p:cond>
              </p:nextCondLst>
            </p:seq>
          </p:childTnLst>
        </p:cTn>
      </p:par>
    </p:tnLst>
    <p:bldLst>
      <p:bldP spid="15" grpId="0"/>
      <p:bldP spid="3" grpId="0" build="p"/>
      <p:bldP spid="17" grpId="0" animBg="1"/>
      <p:bldP spid="13" grpId="0" animBg="1"/>
      <p:bldP spid="13" grpId="1" animBg="1"/>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a:xfrm>
            <a:off x="0" y="0"/>
            <a:ext cx="9144000" cy="838200"/>
          </a:xfrm>
        </p:spPr>
        <p:txBody>
          <a:bodyPr/>
          <a:lstStyle/>
          <a:p>
            <a:r>
              <a:rPr lang="en-US" sz="3000" smtClean="0"/>
              <a:t>Determining the Phenotypes</a:t>
            </a:r>
          </a:p>
        </p:txBody>
      </p:sp>
      <p:sp>
        <p:nvSpPr>
          <p:cNvPr id="39939" name="Rectangle 3"/>
          <p:cNvSpPr>
            <a:spLocks noGrp="1"/>
          </p:cNvSpPr>
          <p:nvPr>
            <p:ph type="body" idx="1"/>
          </p:nvPr>
        </p:nvSpPr>
        <p:spPr>
          <a:xfrm>
            <a:off x="0" y="4343400"/>
            <a:ext cx="9144000" cy="1828800"/>
          </a:xfrm>
        </p:spPr>
        <p:txBody>
          <a:bodyPr/>
          <a:lstStyle/>
          <a:p>
            <a:pPr>
              <a:lnSpc>
                <a:spcPct val="90000"/>
              </a:lnSpc>
              <a:buFont typeface="Arial" charset="0"/>
              <a:buNone/>
            </a:pPr>
            <a:r>
              <a:rPr lang="en-US" sz="1800" smtClean="0"/>
              <a:t>Each square represents 1 of the 4 possible gene combinations possible when parents reproduce. Click on the inside of the 4 Punnett squares to see the descriptions.</a:t>
            </a:r>
          </a:p>
          <a:p>
            <a:pPr>
              <a:lnSpc>
                <a:spcPct val="90000"/>
              </a:lnSpc>
              <a:buFont typeface="Arial" charset="0"/>
              <a:buNone/>
            </a:pPr>
            <a:endParaRPr lang="en-US" sz="1800" smtClean="0"/>
          </a:p>
          <a:p>
            <a:pPr>
              <a:lnSpc>
                <a:spcPct val="90000"/>
              </a:lnSpc>
              <a:buFont typeface="Arial" charset="0"/>
              <a:buNone/>
            </a:pPr>
            <a:r>
              <a:rPr lang="en-US" sz="1800" smtClean="0"/>
              <a:t>If the Davis’ decide to have a child, what is the probability they have a homozygous dominant child ?</a:t>
            </a:r>
          </a:p>
        </p:txBody>
      </p:sp>
      <p:pic>
        <p:nvPicPr>
          <p:cNvPr id="51204" name="Picture 4"/>
          <p:cNvPicPr>
            <a:picLocks noChangeAspect="1" noChangeArrowheads="1"/>
          </p:cNvPicPr>
          <p:nvPr/>
        </p:nvPicPr>
        <p:blipFill>
          <a:blip r:embed="rId2" cstate="print"/>
          <a:srcRect/>
          <a:stretch>
            <a:fillRect/>
          </a:stretch>
        </p:blipFill>
        <p:spPr bwMode="auto">
          <a:xfrm>
            <a:off x="5486400" y="1481138"/>
            <a:ext cx="3505200" cy="2744787"/>
          </a:xfrm>
          <a:prstGeom prst="rect">
            <a:avLst/>
          </a:prstGeom>
          <a:noFill/>
          <a:ln w="9525">
            <a:noFill/>
            <a:miter lim="800000"/>
            <a:headEnd/>
            <a:tailEnd/>
          </a:ln>
        </p:spPr>
      </p:pic>
      <p:sp>
        <p:nvSpPr>
          <p:cNvPr id="51205" name="WordArt 5"/>
          <p:cNvSpPr>
            <a:spLocks noChangeArrowheads="1" noChangeShapeType="1" noTextEdit="1"/>
          </p:cNvSpPr>
          <p:nvPr/>
        </p:nvSpPr>
        <p:spPr bwMode="auto">
          <a:xfrm>
            <a:off x="6172200" y="990600"/>
            <a:ext cx="3810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51206" name="WordArt 6"/>
          <p:cNvSpPr>
            <a:spLocks noChangeArrowheads="1" noChangeShapeType="1" noTextEdit="1"/>
          </p:cNvSpPr>
          <p:nvPr/>
        </p:nvSpPr>
        <p:spPr bwMode="auto">
          <a:xfrm>
            <a:off x="7924800" y="990600"/>
            <a:ext cx="3048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51207" name="WordArt 7"/>
          <p:cNvSpPr>
            <a:spLocks noChangeArrowheads="1" noChangeShapeType="1" noTextEdit="1"/>
          </p:cNvSpPr>
          <p:nvPr/>
        </p:nvSpPr>
        <p:spPr bwMode="auto">
          <a:xfrm>
            <a:off x="8229600" y="1828800"/>
            <a:ext cx="3048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51208" name="WordArt 8"/>
          <p:cNvSpPr>
            <a:spLocks noChangeArrowheads="1" noChangeShapeType="1" noTextEdit="1"/>
          </p:cNvSpPr>
          <p:nvPr/>
        </p:nvSpPr>
        <p:spPr bwMode="auto">
          <a:xfrm>
            <a:off x="8153400" y="3157538"/>
            <a:ext cx="3048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51209" name="WordArt 9"/>
          <p:cNvSpPr>
            <a:spLocks noChangeArrowheads="1" noChangeShapeType="1" noTextEdit="1"/>
          </p:cNvSpPr>
          <p:nvPr/>
        </p:nvSpPr>
        <p:spPr bwMode="auto">
          <a:xfrm>
            <a:off x="7772400" y="3157538"/>
            <a:ext cx="3048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51210" name="WordArt 10"/>
          <p:cNvSpPr>
            <a:spLocks noChangeArrowheads="1" noChangeShapeType="1" noTextEdit="1"/>
          </p:cNvSpPr>
          <p:nvPr/>
        </p:nvSpPr>
        <p:spPr bwMode="auto">
          <a:xfrm>
            <a:off x="6477000" y="3157538"/>
            <a:ext cx="3048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51211" name="WordArt 11"/>
          <p:cNvSpPr>
            <a:spLocks noChangeArrowheads="1" noChangeShapeType="1" noTextEdit="1"/>
          </p:cNvSpPr>
          <p:nvPr/>
        </p:nvSpPr>
        <p:spPr bwMode="auto">
          <a:xfrm>
            <a:off x="6019800" y="1862138"/>
            <a:ext cx="3810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51212" name="WordArt 12"/>
          <p:cNvSpPr>
            <a:spLocks noChangeArrowheads="1" noChangeShapeType="1" noTextEdit="1"/>
          </p:cNvSpPr>
          <p:nvPr/>
        </p:nvSpPr>
        <p:spPr bwMode="auto">
          <a:xfrm>
            <a:off x="6477000" y="1862138"/>
            <a:ext cx="3810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51213" name="WordArt 13"/>
          <p:cNvSpPr>
            <a:spLocks noChangeArrowheads="1" noChangeShapeType="1" noTextEdit="1"/>
          </p:cNvSpPr>
          <p:nvPr/>
        </p:nvSpPr>
        <p:spPr bwMode="auto">
          <a:xfrm>
            <a:off x="7772400" y="1828800"/>
            <a:ext cx="3810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51214" name="WordArt 14"/>
          <p:cNvSpPr>
            <a:spLocks noChangeArrowheads="1" noChangeShapeType="1" noTextEdit="1"/>
          </p:cNvSpPr>
          <p:nvPr/>
        </p:nvSpPr>
        <p:spPr bwMode="auto">
          <a:xfrm>
            <a:off x="6019800" y="3157538"/>
            <a:ext cx="3810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51215" name="Text Box 15"/>
          <p:cNvSpPr txBox="1">
            <a:spLocks noChangeArrowheads="1"/>
          </p:cNvSpPr>
          <p:nvPr/>
        </p:nvSpPr>
        <p:spPr bwMode="auto">
          <a:xfrm>
            <a:off x="0" y="1371600"/>
            <a:ext cx="2133600" cy="1741488"/>
          </a:xfrm>
          <a:prstGeom prst="rect">
            <a:avLst/>
          </a:prstGeom>
          <a:noFill/>
          <a:ln w="9525">
            <a:noFill/>
            <a:miter lim="800000"/>
            <a:headEnd/>
            <a:tailEnd/>
          </a:ln>
        </p:spPr>
        <p:txBody>
          <a:bodyPr>
            <a:spAutoFit/>
          </a:bodyPr>
          <a:lstStyle/>
          <a:p>
            <a:pPr>
              <a:spcBef>
                <a:spcPct val="50000"/>
              </a:spcBef>
            </a:pPr>
            <a:r>
              <a:rPr lang="en-US" sz="1800">
                <a:solidFill>
                  <a:schemeClr val="tx1"/>
                </a:solidFill>
              </a:rPr>
              <a:t>Key:</a:t>
            </a:r>
          </a:p>
          <a:p>
            <a:pPr>
              <a:spcBef>
                <a:spcPct val="50000"/>
              </a:spcBef>
            </a:pPr>
            <a:r>
              <a:rPr lang="en-US" sz="1800">
                <a:solidFill>
                  <a:schemeClr val="tx1"/>
                </a:solidFill>
              </a:rPr>
              <a:t>H = dominant healthy</a:t>
            </a:r>
          </a:p>
          <a:p>
            <a:pPr>
              <a:spcBef>
                <a:spcPct val="50000"/>
              </a:spcBef>
            </a:pPr>
            <a:r>
              <a:rPr lang="en-US" sz="1800">
                <a:solidFill>
                  <a:schemeClr val="tx1"/>
                </a:solidFill>
              </a:rPr>
              <a:t>h = recessive sickle cell</a:t>
            </a:r>
          </a:p>
        </p:txBody>
      </p:sp>
      <p:sp>
        <p:nvSpPr>
          <p:cNvPr id="51216" name="WordArt 16"/>
          <p:cNvSpPr>
            <a:spLocks noChangeArrowheads="1" noChangeShapeType="1" noTextEdit="1"/>
          </p:cNvSpPr>
          <p:nvPr/>
        </p:nvSpPr>
        <p:spPr bwMode="auto">
          <a:xfrm>
            <a:off x="5029200" y="2090738"/>
            <a:ext cx="3810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51217" name="WordArt 17"/>
          <p:cNvSpPr>
            <a:spLocks noChangeArrowheads="1" noChangeShapeType="1" noTextEdit="1"/>
          </p:cNvSpPr>
          <p:nvPr/>
        </p:nvSpPr>
        <p:spPr bwMode="auto">
          <a:xfrm>
            <a:off x="5105400" y="3309938"/>
            <a:ext cx="3048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51218" name="Rectangle 18"/>
          <p:cNvSpPr>
            <a:spLocks noChangeArrowheads="1"/>
          </p:cNvSpPr>
          <p:nvPr/>
        </p:nvSpPr>
        <p:spPr bwMode="auto">
          <a:xfrm>
            <a:off x="5715000" y="2362200"/>
            <a:ext cx="1447800" cy="457200"/>
          </a:xfrm>
          <a:prstGeom prst="rect">
            <a:avLst/>
          </a:prstGeom>
          <a:noFill/>
          <a:ln w="9525">
            <a:noFill/>
            <a:miter lim="800000"/>
            <a:headEnd/>
            <a:tailEnd/>
          </a:ln>
        </p:spPr>
        <p:txBody>
          <a:bodyPr wrap="none" anchor="ctr"/>
          <a:lstStyle/>
          <a:p>
            <a:pPr algn="ctr"/>
            <a:r>
              <a:rPr lang="en-US" sz="1200">
                <a:solidFill>
                  <a:schemeClr val="tx1"/>
                </a:solidFill>
              </a:rPr>
              <a:t>Heterozygous healthy/</a:t>
            </a:r>
          </a:p>
          <a:p>
            <a:pPr algn="ctr"/>
            <a:r>
              <a:rPr lang="en-US" sz="1200">
                <a:solidFill>
                  <a:schemeClr val="tx1"/>
                </a:solidFill>
              </a:rPr>
              <a:t>Carrier of sickle cell</a:t>
            </a:r>
          </a:p>
        </p:txBody>
      </p:sp>
      <p:sp>
        <p:nvSpPr>
          <p:cNvPr id="51219" name="Rectangle 19"/>
          <p:cNvSpPr>
            <a:spLocks noChangeArrowheads="1"/>
          </p:cNvSpPr>
          <p:nvPr/>
        </p:nvSpPr>
        <p:spPr bwMode="auto">
          <a:xfrm>
            <a:off x="5638800" y="3733800"/>
            <a:ext cx="1447800" cy="457200"/>
          </a:xfrm>
          <a:prstGeom prst="rect">
            <a:avLst/>
          </a:prstGeom>
          <a:noFill/>
          <a:ln w="9525">
            <a:noFill/>
            <a:miter lim="800000"/>
            <a:headEnd/>
            <a:tailEnd/>
          </a:ln>
        </p:spPr>
        <p:txBody>
          <a:bodyPr wrap="none" anchor="ctr"/>
          <a:lstStyle/>
          <a:p>
            <a:pPr algn="ctr"/>
            <a:r>
              <a:rPr lang="en-US" sz="1200">
                <a:solidFill>
                  <a:schemeClr val="tx1"/>
                </a:solidFill>
              </a:rPr>
              <a:t>Homozygous recessive</a:t>
            </a:r>
          </a:p>
          <a:p>
            <a:pPr algn="ctr"/>
            <a:r>
              <a:rPr lang="en-US" sz="1200">
                <a:solidFill>
                  <a:schemeClr val="tx1"/>
                </a:solidFill>
              </a:rPr>
              <a:t>Sickle cell disease</a:t>
            </a:r>
          </a:p>
        </p:txBody>
      </p:sp>
      <p:sp>
        <p:nvSpPr>
          <p:cNvPr id="51220" name="Rectangle 20"/>
          <p:cNvSpPr>
            <a:spLocks noChangeArrowheads="1"/>
          </p:cNvSpPr>
          <p:nvPr/>
        </p:nvSpPr>
        <p:spPr bwMode="auto">
          <a:xfrm>
            <a:off x="7391400" y="2362200"/>
            <a:ext cx="1447800" cy="457200"/>
          </a:xfrm>
          <a:prstGeom prst="rect">
            <a:avLst/>
          </a:prstGeom>
          <a:noFill/>
          <a:ln w="9525">
            <a:noFill/>
            <a:miter lim="800000"/>
            <a:headEnd/>
            <a:tailEnd/>
          </a:ln>
        </p:spPr>
        <p:txBody>
          <a:bodyPr wrap="none" anchor="ctr"/>
          <a:lstStyle/>
          <a:p>
            <a:pPr algn="ctr"/>
            <a:r>
              <a:rPr lang="en-US" sz="1200">
                <a:solidFill>
                  <a:schemeClr val="tx1"/>
                </a:solidFill>
              </a:rPr>
              <a:t>Heterozygous healthy/</a:t>
            </a:r>
          </a:p>
          <a:p>
            <a:pPr algn="ctr"/>
            <a:r>
              <a:rPr lang="en-US" sz="1200">
                <a:solidFill>
                  <a:schemeClr val="tx1"/>
                </a:solidFill>
              </a:rPr>
              <a:t>Carrier of sickle cell</a:t>
            </a:r>
          </a:p>
        </p:txBody>
      </p:sp>
      <p:sp>
        <p:nvSpPr>
          <p:cNvPr id="51221" name="Rectangle 21"/>
          <p:cNvSpPr>
            <a:spLocks noChangeArrowheads="1"/>
          </p:cNvSpPr>
          <p:nvPr/>
        </p:nvSpPr>
        <p:spPr bwMode="auto">
          <a:xfrm>
            <a:off x="7391400" y="3733800"/>
            <a:ext cx="1447800" cy="457200"/>
          </a:xfrm>
          <a:prstGeom prst="rect">
            <a:avLst/>
          </a:prstGeom>
          <a:noFill/>
          <a:ln w="9525">
            <a:noFill/>
            <a:miter lim="800000"/>
            <a:headEnd/>
            <a:tailEnd/>
          </a:ln>
        </p:spPr>
        <p:txBody>
          <a:bodyPr wrap="none" anchor="ctr"/>
          <a:lstStyle/>
          <a:p>
            <a:pPr algn="ctr"/>
            <a:r>
              <a:rPr lang="en-US" sz="1200">
                <a:solidFill>
                  <a:schemeClr val="tx1"/>
                </a:solidFill>
              </a:rPr>
              <a:t>Homozygous recessive</a:t>
            </a:r>
          </a:p>
          <a:p>
            <a:pPr algn="ctr"/>
            <a:r>
              <a:rPr lang="en-US" sz="1200">
                <a:solidFill>
                  <a:schemeClr val="tx1"/>
                </a:solidFill>
              </a:rPr>
              <a:t>Sickle cell disease</a:t>
            </a:r>
          </a:p>
        </p:txBody>
      </p:sp>
      <p:sp>
        <p:nvSpPr>
          <p:cNvPr id="39963" name="AutoShape 27">
            <a:hlinkClick r:id="" action="ppaction://noaction" highlightClick="1"/>
          </p:cNvPr>
          <p:cNvSpPr>
            <a:spLocks noChangeArrowheads="1"/>
          </p:cNvSpPr>
          <p:nvPr/>
        </p:nvSpPr>
        <p:spPr bwMode="auto">
          <a:xfrm>
            <a:off x="1828800" y="6172200"/>
            <a:ext cx="762000" cy="381000"/>
          </a:xfrm>
          <a:prstGeom prst="actionButtonBlank">
            <a:avLst/>
          </a:prstGeom>
          <a:solidFill>
            <a:schemeClr val="accent1"/>
          </a:solidFill>
          <a:ln w="9525">
            <a:noFill/>
            <a:miter lim="800000"/>
            <a:headEnd/>
            <a:tailEnd/>
          </a:ln>
        </p:spPr>
        <p:txBody>
          <a:bodyPr wrap="none" anchor="ctr"/>
          <a:lstStyle/>
          <a:p>
            <a:pPr algn="ctr"/>
            <a:r>
              <a:rPr lang="en-US" sz="1600"/>
              <a:t>0%</a:t>
            </a:r>
          </a:p>
        </p:txBody>
      </p:sp>
      <p:sp>
        <p:nvSpPr>
          <p:cNvPr id="39964" name="AutoShape 28">
            <a:hlinkClick r:id="" action="ppaction://noaction" highlightClick="1"/>
          </p:cNvPr>
          <p:cNvSpPr>
            <a:spLocks noChangeArrowheads="1"/>
          </p:cNvSpPr>
          <p:nvPr/>
        </p:nvSpPr>
        <p:spPr bwMode="auto">
          <a:xfrm>
            <a:off x="2971800" y="6172200"/>
            <a:ext cx="762000" cy="381000"/>
          </a:xfrm>
          <a:prstGeom prst="actionButtonBlank">
            <a:avLst/>
          </a:prstGeom>
          <a:solidFill>
            <a:schemeClr val="accent1"/>
          </a:solidFill>
          <a:ln w="9525">
            <a:noFill/>
            <a:miter lim="800000"/>
            <a:headEnd/>
            <a:tailEnd/>
          </a:ln>
        </p:spPr>
        <p:txBody>
          <a:bodyPr wrap="none" anchor="ctr"/>
          <a:lstStyle/>
          <a:p>
            <a:pPr algn="ctr"/>
            <a:r>
              <a:rPr lang="en-US" sz="1600"/>
              <a:t>25%</a:t>
            </a:r>
          </a:p>
        </p:txBody>
      </p:sp>
      <p:sp>
        <p:nvSpPr>
          <p:cNvPr id="39965" name="AutoShape 29">
            <a:hlinkClick r:id="" action="ppaction://noaction" highlightClick="1"/>
          </p:cNvPr>
          <p:cNvSpPr>
            <a:spLocks noChangeArrowheads="1"/>
          </p:cNvSpPr>
          <p:nvPr/>
        </p:nvSpPr>
        <p:spPr bwMode="auto">
          <a:xfrm>
            <a:off x="4114800" y="6172200"/>
            <a:ext cx="762000" cy="381000"/>
          </a:xfrm>
          <a:prstGeom prst="actionButtonBlank">
            <a:avLst/>
          </a:prstGeom>
          <a:solidFill>
            <a:schemeClr val="accent1"/>
          </a:solidFill>
          <a:ln w="9525">
            <a:noFill/>
            <a:miter lim="800000"/>
            <a:headEnd/>
            <a:tailEnd/>
          </a:ln>
        </p:spPr>
        <p:txBody>
          <a:bodyPr wrap="none" anchor="ctr"/>
          <a:lstStyle/>
          <a:p>
            <a:pPr algn="ctr"/>
            <a:r>
              <a:rPr lang="en-US" sz="1600"/>
              <a:t>50%</a:t>
            </a:r>
          </a:p>
        </p:txBody>
      </p:sp>
      <p:sp>
        <p:nvSpPr>
          <p:cNvPr id="39966" name="AutoShape 30">
            <a:hlinkClick r:id="" action="ppaction://noaction" highlightClick="1"/>
          </p:cNvPr>
          <p:cNvSpPr>
            <a:spLocks noChangeArrowheads="1"/>
          </p:cNvSpPr>
          <p:nvPr/>
        </p:nvSpPr>
        <p:spPr bwMode="auto">
          <a:xfrm>
            <a:off x="5181600" y="6172200"/>
            <a:ext cx="762000" cy="381000"/>
          </a:xfrm>
          <a:prstGeom prst="actionButtonBlank">
            <a:avLst/>
          </a:prstGeom>
          <a:solidFill>
            <a:schemeClr val="accent1"/>
          </a:solidFill>
          <a:ln w="9525">
            <a:noFill/>
            <a:miter lim="800000"/>
            <a:headEnd/>
            <a:tailEnd/>
          </a:ln>
        </p:spPr>
        <p:txBody>
          <a:bodyPr wrap="none" anchor="ctr"/>
          <a:lstStyle/>
          <a:p>
            <a:pPr algn="ctr"/>
            <a:r>
              <a:rPr lang="en-US" sz="1600"/>
              <a:t>75%</a:t>
            </a:r>
          </a:p>
        </p:txBody>
      </p:sp>
      <p:sp>
        <p:nvSpPr>
          <p:cNvPr id="39967" name="AutoShape 31">
            <a:hlinkClick r:id="" action="ppaction://noaction" highlightClick="1"/>
          </p:cNvPr>
          <p:cNvSpPr>
            <a:spLocks noChangeArrowheads="1"/>
          </p:cNvSpPr>
          <p:nvPr/>
        </p:nvSpPr>
        <p:spPr bwMode="auto">
          <a:xfrm>
            <a:off x="6248400" y="6172200"/>
            <a:ext cx="762000" cy="381000"/>
          </a:xfrm>
          <a:prstGeom prst="actionButtonBlank">
            <a:avLst/>
          </a:prstGeom>
          <a:solidFill>
            <a:schemeClr val="accent1"/>
          </a:solidFill>
          <a:ln w="9525">
            <a:noFill/>
            <a:miter lim="800000"/>
            <a:headEnd/>
            <a:tailEnd/>
          </a:ln>
        </p:spPr>
        <p:txBody>
          <a:bodyPr wrap="none" anchor="ctr"/>
          <a:lstStyle/>
          <a:p>
            <a:pPr algn="ctr"/>
            <a:r>
              <a:rPr lang="en-US" sz="1600"/>
              <a:t>100%</a:t>
            </a:r>
          </a:p>
        </p:txBody>
      </p:sp>
      <p:sp>
        <p:nvSpPr>
          <p:cNvPr id="39969" name="AutoShape 33"/>
          <p:cNvSpPr>
            <a:spLocks noChangeArrowheads="1"/>
          </p:cNvSpPr>
          <p:nvPr/>
        </p:nvSpPr>
        <p:spPr bwMode="auto">
          <a:xfrm>
            <a:off x="152400" y="5791200"/>
            <a:ext cx="1371600" cy="609600"/>
          </a:xfrm>
          <a:prstGeom prst="wedgeRectCallout">
            <a:avLst>
              <a:gd name="adj1" fmla="val 73912"/>
              <a:gd name="adj2" fmla="val 39676"/>
            </a:avLst>
          </a:prstGeom>
          <a:solidFill>
            <a:srgbClr val="FFFF00"/>
          </a:solidFill>
          <a:ln w="9525">
            <a:solidFill>
              <a:schemeClr val="tx1"/>
            </a:solidFill>
            <a:miter lim="800000"/>
            <a:headEnd/>
            <a:tailEnd/>
          </a:ln>
        </p:spPr>
        <p:txBody>
          <a:bodyPr/>
          <a:lstStyle/>
          <a:p>
            <a:pPr algn="ctr"/>
            <a:r>
              <a:rPr lang="en-US">
                <a:solidFill>
                  <a:schemeClr val="tx1"/>
                </a:solidFill>
              </a:rPr>
              <a:t>Correct</a:t>
            </a:r>
          </a:p>
        </p:txBody>
      </p:sp>
      <p:sp>
        <p:nvSpPr>
          <p:cNvPr id="39970" name="AutoShape 34"/>
          <p:cNvSpPr>
            <a:spLocks noChangeArrowheads="1"/>
          </p:cNvSpPr>
          <p:nvPr/>
        </p:nvSpPr>
        <p:spPr bwMode="auto">
          <a:xfrm>
            <a:off x="2209800" y="5715000"/>
            <a:ext cx="1219200" cy="304800"/>
          </a:xfrm>
          <a:prstGeom prst="wedgeRectCallout">
            <a:avLst>
              <a:gd name="adj1" fmla="val 32847"/>
              <a:gd name="adj2" fmla="val 140713"/>
            </a:avLst>
          </a:prstGeom>
          <a:solidFill>
            <a:srgbClr val="FFFF00"/>
          </a:solidFill>
          <a:ln w="9525">
            <a:solidFill>
              <a:schemeClr val="tx1"/>
            </a:solidFill>
            <a:miter lim="800000"/>
            <a:headEnd/>
            <a:tailEnd/>
          </a:ln>
        </p:spPr>
        <p:txBody>
          <a:bodyPr/>
          <a:lstStyle/>
          <a:p>
            <a:pPr algn="ctr"/>
            <a:r>
              <a:rPr lang="en-US">
                <a:solidFill>
                  <a:schemeClr val="tx1"/>
                </a:solidFill>
              </a:rPr>
              <a:t>Look again</a:t>
            </a:r>
          </a:p>
        </p:txBody>
      </p:sp>
      <p:sp>
        <p:nvSpPr>
          <p:cNvPr id="39971" name="AutoShape 35"/>
          <p:cNvSpPr>
            <a:spLocks noChangeArrowheads="1"/>
          </p:cNvSpPr>
          <p:nvPr/>
        </p:nvSpPr>
        <p:spPr bwMode="auto">
          <a:xfrm>
            <a:off x="5257800" y="5638800"/>
            <a:ext cx="1219200" cy="304800"/>
          </a:xfrm>
          <a:prstGeom prst="wedgeRectCallout">
            <a:avLst>
              <a:gd name="adj1" fmla="val -23431"/>
              <a:gd name="adj2" fmla="val 156968"/>
            </a:avLst>
          </a:prstGeom>
          <a:solidFill>
            <a:srgbClr val="FFFF00"/>
          </a:solidFill>
          <a:ln w="9525">
            <a:solidFill>
              <a:schemeClr val="tx1"/>
            </a:solidFill>
            <a:miter lim="800000"/>
            <a:headEnd/>
            <a:tailEnd/>
          </a:ln>
        </p:spPr>
        <p:txBody>
          <a:bodyPr/>
          <a:lstStyle/>
          <a:p>
            <a:pPr algn="ctr"/>
            <a:r>
              <a:rPr lang="en-US">
                <a:solidFill>
                  <a:schemeClr val="tx1"/>
                </a:solidFill>
              </a:rPr>
              <a:t>Look again</a:t>
            </a:r>
          </a:p>
        </p:txBody>
      </p:sp>
      <p:sp>
        <p:nvSpPr>
          <p:cNvPr id="39972" name="AutoShape 36"/>
          <p:cNvSpPr>
            <a:spLocks noChangeArrowheads="1"/>
          </p:cNvSpPr>
          <p:nvPr/>
        </p:nvSpPr>
        <p:spPr bwMode="auto">
          <a:xfrm>
            <a:off x="7162800" y="5638800"/>
            <a:ext cx="1219200" cy="304800"/>
          </a:xfrm>
          <a:prstGeom prst="wedgeRectCallout">
            <a:avLst>
              <a:gd name="adj1" fmla="val -70083"/>
              <a:gd name="adj2" fmla="val 153097"/>
            </a:avLst>
          </a:prstGeom>
          <a:solidFill>
            <a:srgbClr val="FFFF00"/>
          </a:solidFill>
          <a:ln w="9525">
            <a:solidFill>
              <a:schemeClr val="tx1"/>
            </a:solidFill>
            <a:miter lim="800000"/>
            <a:headEnd/>
            <a:tailEnd/>
          </a:ln>
        </p:spPr>
        <p:txBody>
          <a:bodyPr/>
          <a:lstStyle/>
          <a:p>
            <a:pPr algn="ctr"/>
            <a:r>
              <a:rPr lang="en-US">
                <a:solidFill>
                  <a:schemeClr val="tx1"/>
                </a:solidFill>
              </a:rPr>
              <a:t>Look again</a:t>
            </a:r>
          </a:p>
        </p:txBody>
      </p:sp>
      <p:sp>
        <p:nvSpPr>
          <p:cNvPr id="51232" name="AutoShape 10">
            <a:hlinkClick r:id="rId3"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38" name="AutoShape 21"/>
          <p:cNvSpPr>
            <a:spLocks noChangeArrowheads="1"/>
          </p:cNvSpPr>
          <p:nvPr/>
        </p:nvSpPr>
        <p:spPr bwMode="auto">
          <a:xfrm>
            <a:off x="3810000" y="5791200"/>
            <a:ext cx="1295400" cy="304800"/>
          </a:xfrm>
          <a:prstGeom prst="wedgeRectCallout">
            <a:avLst>
              <a:gd name="adj1" fmla="val 10370"/>
              <a:gd name="adj2" fmla="val 73931"/>
            </a:avLst>
          </a:prstGeom>
          <a:solidFill>
            <a:srgbClr val="FFFF00"/>
          </a:solidFill>
          <a:ln w="9525">
            <a:solidFill>
              <a:schemeClr val="tx1"/>
            </a:solidFill>
            <a:miter lim="800000"/>
            <a:headEnd/>
            <a:tailEnd/>
          </a:ln>
        </p:spPr>
        <p:txBody>
          <a:bodyPr/>
          <a:lstStyle/>
          <a:p>
            <a:pPr algn="ctr"/>
            <a:r>
              <a:rPr lang="en-US" sz="1200" b="1">
                <a:solidFill>
                  <a:schemeClr val="tx1"/>
                </a:solidFill>
              </a:rPr>
              <a:t>Look again</a:t>
            </a:r>
          </a:p>
        </p:txBody>
      </p:sp>
      <p:sp>
        <p:nvSpPr>
          <p:cNvPr id="39" name="Action Button: Forward or Next 38">
            <a:hlinkClick r:id="" action="ppaction://hlinkshowjump?jump=nextslide" highlightClick="1"/>
          </p:cNvPr>
          <p:cNvSpPr/>
          <p:nvPr/>
        </p:nvSpPr>
        <p:spPr>
          <a:xfrm>
            <a:off x="457200" y="6096000"/>
            <a:ext cx="762000" cy="304800"/>
          </a:xfrm>
          <a:prstGeom prst="actionButtonForwardNex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a:hlinkClick r:id="" action="ppaction://hlinkshowjump?jump=previousslide"/>
          </p:cNvPr>
          <p:cNvSpPr/>
          <p:nvPr/>
        </p:nvSpPr>
        <p:spPr>
          <a:xfrm>
            <a:off x="76200" y="76200"/>
            <a:ext cx="762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Back</a:t>
            </a:r>
            <a:endParaRPr lang="en-US" sz="1600" b="1"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wd">
                                    <p:tmPct val="10000"/>
                                  </p:iterate>
                                  <p:childTnLst>
                                    <p:set>
                                      <p:cBhvr>
                                        <p:cTn id="6" dur="1" fill="hold">
                                          <p:stCondLst>
                                            <p:cond delay="0"/>
                                          </p:stCondLst>
                                        </p:cTn>
                                        <p:tgtEl>
                                          <p:spTgt spid="39939">
                                            <p:txEl>
                                              <p:pRg st="2" end="2"/>
                                            </p:txEl>
                                          </p:spTgt>
                                        </p:tgtEl>
                                        <p:attrNameLst>
                                          <p:attrName>style.visibility</p:attrName>
                                        </p:attrNameLst>
                                      </p:cBhvr>
                                      <p:to>
                                        <p:strVal val="visible"/>
                                      </p:to>
                                    </p:set>
                                    <p:anim calcmode="discrete" valueType="clr">
                                      <p:cBhvr override="childStyle">
                                        <p:cTn id="7" dur="80"/>
                                        <p:tgtEl>
                                          <p:spTgt spid="3993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9939">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39939">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39966"/>
                    </p:tgtEl>
                  </p:cond>
                </p:stCondLst>
                <p:endSync evt="end" delay="0">
                  <p:rtn val="all"/>
                </p:endSync>
                <p:childTnLst>
                  <p:par>
                    <p:cTn id="11" fill="hold">
                      <p:stCondLst>
                        <p:cond delay="0"/>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71"/>
                                        </p:tgtEl>
                                        <p:attrNameLst>
                                          <p:attrName>style.visibility</p:attrName>
                                        </p:attrNameLst>
                                      </p:cBhvr>
                                      <p:to>
                                        <p:strVal val="visible"/>
                                      </p:to>
                                    </p:set>
                                  </p:childTnLst>
                                </p:cTn>
                              </p:par>
                            </p:childTnLst>
                          </p:cTn>
                        </p:par>
                      </p:childTnLst>
                    </p:cTn>
                  </p:par>
                </p:childTnLst>
              </p:cTn>
              <p:nextCondLst>
                <p:cond evt="onClick" delay="0">
                  <p:tgtEl>
                    <p:spTgt spid="39966"/>
                  </p:tgtEl>
                </p:cond>
              </p:nextCondLst>
            </p:seq>
            <p:seq concurrent="1" nextAc="seek">
              <p:cTn id="15" restart="whenNotActive" fill="hold" evtFilter="cancelBubble" nodeType="interactiveSeq">
                <p:stCondLst>
                  <p:cond evt="onClick" delay="0">
                    <p:tgtEl>
                      <p:spTgt spid="39967"/>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9972"/>
                                        </p:tgtEl>
                                        <p:attrNameLst>
                                          <p:attrName>style.visibility</p:attrName>
                                        </p:attrNameLst>
                                      </p:cBhvr>
                                      <p:to>
                                        <p:strVal val="visible"/>
                                      </p:to>
                                    </p:set>
                                  </p:childTnLst>
                                </p:cTn>
                              </p:par>
                            </p:childTnLst>
                          </p:cTn>
                        </p:par>
                      </p:childTnLst>
                    </p:cTn>
                  </p:par>
                </p:childTnLst>
              </p:cTn>
              <p:nextCondLst>
                <p:cond evt="onClick" delay="0">
                  <p:tgtEl>
                    <p:spTgt spid="39967"/>
                  </p:tgtEl>
                </p:cond>
              </p:nextCondLst>
            </p:seq>
            <p:seq concurrent="1" nextAc="seek">
              <p:cTn id="20" restart="whenNotActive" fill="hold" evtFilter="cancelBubble" nodeType="interactiveSeq">
                <p:stCondLst>
                  <p:cond evt="onClick" delay="0">
                    <p:tgtEl>
                      <p:spTgt spid="39964"/>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970"/>
                                        </p:tgtEl>
                                        <p:attrNameLst>
                                          <p:attrName>style.visibility</p:attrName>
                                        </p:attrNameLst>
                                      </p:cBhvr>
                                      <p:to>
                                        <p:strVal val="visible"/>
                                      </p:to>
                                    </p:set>
                                  </p:childTnLst>
                                </p:cTn>
                              </p:par>
                            </p:childTnLst>
                          </p:cTn>
                        </p:par>
                      </p:childTnLst>
                    </p:cTn>
                  </p:par>
                </p:childTnLst>
              </p:cTn>
              <p:nextCondLst>
                <p:cond evt="onClick" delay="0">
                  <p:tgtEl>
                    <p:spTgt spid="39964"/>
                  </p:tgtEl>
                </p:cond>
              </p:nextCondLst>
            </p:seq>
            <p:seq concurrent="1" nextAc="seek">
              <p:cTn id="25" restart="whenNotActive" fill="hold" evtFilter="cancelBubble" nodeType="interactiveSeq">
                <p:stCondLst>
                  <p:cond evt="onClick" delay="0">
                    <p:tgtEl>
                      <p:spTgt spid="39963"/>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996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39963"/>
                  </p:tgtEl>
                </p:cond>
              </p:nextCondLst>
            </p:seq>
            <p:seq concurrent="1" nextAc="seek">
              <p:cTn id="32" restart="whenNotActive" fill="hold" evtFilter="cancelBubble" nodeType="interactiveSeq">
                <p:stCondLst>
                  <p:cond evt="onClick" delay="0">
                    <p:tgtEl>
                      <p:spTgt spid="39965"/>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39965"/>
                  </p:tgtEl>
                </p:cond>
              </p:nextCondLst>
            </p:seq>
          </p:childTnLst>
        </p:cTn>
      </p:par>
    </p:tnLst>
    <p:bldLst>
      <p:bldP spid="39969" grpId="0" animBg="1"/>
      <p:bldP spid="39970" grpId="0" animBg="1"/>
      <p:bldP spid="39971" grpId="0" animBg="1"/>
      <p:bldP spid="39972" grpId="0" animBg="1"/>
      <p:bldP spid="38" grpId="0" animBg="1"/>
      <p:bldP spid="3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a:xfrm>
            <a:off x="0" y="0"/>
            <a:ext cx="9144000" cy="838200"/>
          </a:xfrm>
        </p:spPr>
        <p:txBody>
          <a:bodyPr/>
          <a:lstStyle/>
          <a:p>
            <a:r>
              <a:rPr lang="en-US" sz="3000" smtClean="0"/>
              <a:t>Determining the Phenotypes</a:t>
            </a:r>
          </a:p>
        </p:txBody>
      </p:sp>
      <p:sp>
        <p:nvSpPr>
          <p:cNvPr id="39939" name="Rectangle 3"/>
          <p:cNvSpPr>
            <a:spLocks noGrp="1"/>
          </p:cNvSpPr>
          <p:nvPr>
            <p:ph type="body" idx="1"/>
          </p:nvPr>
        </p:nvSpPr>
        <p:spPr>
          <a:xfrm>
            <a:off x="0" y="4343400"/>
            <a:ext cx="9144000" cy="1828800"/>
          </a:xfrm>
        </p:spPr>
        <p:txBody>
          <a:bodyPr/>
          <a:lstStyle/>
          <a:p>
            <a:pPr>
              <a:lnSpc>
                <a:spcPct val="90000"/>
              </a:lnSpc>
              <a:buFont typeface="Arial" charset="0"/>
              <a:buNone/>
            </a:pPr>
            <a:r>
              <a:rPr lang="en-US" sz="1800" smtClean="0"/>
              <a:t>Each square represents 1 of the 4 possible gene combinations possible when parents reproduce. Click on the inside of the 4 Punnett squares to see the descriptions.</a:t>
            </a:r>
          </a:p>
          <a:p>
            <a:pPr>
              <a:lnSpc>
                <a:spcPct val="90000"/>
              </a:lnSpc>
              <a:buFont typeface="Arial" charset="0"/>
              <a:buNone/>
            </a:pPr>
            <a:endParaRPr lang="en-US" sz="1800" smtClean="0"/>
          </a:p>
          <a:p>
            <a:pPr>
              <a:lnSpc>
                <a:spcPct val="90000"/>
              </a:lnSpc>
              <a:buFont typeface="Arial" charset="0"/>
              <a:buNone/>
            </a:pPr>
            <a:r>
              <a:rPr lang="en-US" sz="1800" smtClean="0"/>
              <a:t>If the Davis’ decide to have a child, what is the probability they have a healthy child ?</a:t>
            </a:r>
          </a:p>
        </p:txBody>
      </p:sp>
      <p:pic>
        <p:nvPicPr>
          <p:cNvPr id="52228" name="Picture 4"/>
          <p:cNvPicPr>
            <a:picLocks noChangeAspect="1" noChangeArrowheads="1"/>
          </p:cNvPicPr>
          <p:nvPr/>
        </p:nvPicPr>
        <p:blipFill>
          <a:blip r:embed="rId2" cstate="print"/>
          <a:srcRect/>
          <a:stretch>
            <a:fillRect/>
          </a:stretch>
        </p:blipFill>
        <p:spPr bwMode="auto">
          <a:xfrm>
            <a:off x="5486400" y="1481138"/>
            <a:ext cx="3505200" cy="2744787"/>
          </a:xfrm>
          <a:prstGeom prst="rect">
            <a:avLst/>
          </a:prstGeom>
          <a:noFill/>
          <a:ln w="9525">
            <a:noFill/>
            <a:miter lim="800000"/>
            <a:headEnd/>
            <a:tailEnd/>
          </a:ln>
        </p:spPr>
      </p:pic>
      <p:sp>
        <p:nvSpPr>
          <p:cNvPr id="52229" name="WordArt 5"/>
          <p:cNvSpPr>
            <a:spLocks noChangeArrowheads="1" noChangeShapeType="1" noTextEdit="1"/>
          </p:cNvSpPr>
          <p:nvPr/>
        </p:nvSpPr>
        <p:spPr bwMode="auto">
          <a:xfrm>
            <a:off x="6172200" y="990600"/>
            <a:ext cx="3810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52230" name="WordArt 6"/>
          <p:cNvSpPr>
            <a:spLocks noChangeArrowheads="1" noChangeShapeType="1" noTextEdit="1"/>
          </p:cNvSpPr>
          <p:nvPr/>
        </p:nvSpPr>
        <p:spPr bwMode="auto">
          <a:xfrm>
            <a:off x="7924800" y="990600"/>
            <a:ext cx="3048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52231" name="WordArt 7"/>
          <p:cNvSpPr>
            <a:spLocks noChangeArrowheads="1" noChangeShapeType="1" noTextEdit="1"/>
          </p:cNvSpPr>
          <p:nvPr/>
        </p:nvSpPr>
        <p:spPr bwMode="auto">
          <a:xfrm>
            <a:off x="8229600" y="1828800"/>
            <a:ext cx="3048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52232" name="WordArt 8"/>
          <p:cNvSpPr>
            <a:spLocks noChangeArrowheads="1" noChangeShapeType="1" noTextEdit="1"/>
          </p:cNvSpPr>
          <p:nvPr/>
        </p:nvSpPr>
        <p:spPr bwMode="auto">
          <a:xfrm>
            <a:off x="8153400" y="3157538"/>
            <a:ext cx="3048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52233" name="WordArt 9"/>
          <p:cNvSpPr>
            <a:spLocks noChangeArrowheads="1" noChangeShapeType="1" noTextEdit="1"/>
          </p:cNvSpPr>
          <p:nvPr/>
        </p:nvSpPr>
        <p:spPr bwMode="auto">
          <a:xfrm>
            <a:off x="7772400" y="3157538"/>
            <a:ext cx="3048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52234" name="WordArt 10"/>
          <p:cNvSpPr>
            <a:spLocks noChangeArrowheads="1" noChangeShapeType="1" noTextEdit="1"/>
          </p:cNvSpPr>
          <p:nvPr/>
        </p:nvSpPr>
        <p:spPr bwMode="auto">
          <a:xfrm>
            <a:off x="6477000" y="3157538"/>
            <a:ext cx="3048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52235" name="WordArt 11"/>
          <p:cNvSpPr>
            <a:spLocks noChangeArrowheads="1" noChangeShapeType="1" noTextEdit="1"/>
          </p:cNvSpPr>
          <p:nvPr/>
        </p:nvSpPr>
        <p:spPr bwMode="auto">
          <a:xfrm>
            <a:off x="6019800" y="1862138"/>
            <a:ext cx="3810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52236" name="WordArt 12"/>
          <p:cNvSpPr>
            <a:spLocks noChangeArrowheads="1" noChangeShapeType="1" noTextEdit="1"/>
          </p:cNvSpPr>
          <p:nvPr/>
        </p:nvSpPr>
        <p:spPr bwMode="auto">
          <a:xfrm>
            <a:off x="6477000" y="1862138"/>
            <a:ext cx="3810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52237" name="WordArt 13"/>
          <p:cNvSpPr>
            <a:spLocks noChangeArrowheads="1" noChangeShapeType="1" noTextEdit="1"/>
          </p:cNvSpPr>
          <p:nvPr/>
        </p:nvSpPr>
        <p:spPr bwMode="auto">
          <a:xfrm>
            <a:off x="7772400" y="1828800"/>
            <a:ext cx="381000" cy="423863"/>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52238" name="WordArt 14"/>
          <p:cNvSpPr>
            <a:spLocks noChangeArrowheads="1" noChangeShapeType="1" noTextEdit="1"/>
          </p:cNvSpPr>
          <p:nvPr/>
        </p:nvSpPr>
        <p:spPr bwMode="auto">
          <a:xfrm>
            <a:off x="6019800" y="3157538"/>
            <a:ext cx="3810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52239" name="Text Box 15"/>
          <p:cNvSpPr txBox="1">
            <a:spLocks noChangeArrowheads="1"/>
          </p:cNvSpPr>
          <p:nvPr/>
        </p:nvSpPr>
        <p:spPr bwMode="auto">
          <a:xfrm>
            <a:off x="0" y="1371600"/>
            <a:ext cx="2133600" cy="1741488"/>
          </a:xfrm>
          <a:prstGeom prst="rect">
            <a:avLst/>
          </a:prstGeom>
          <a:noFill/>
          <a:ln w="9525">
            <a:noFill/>
            <a:miter lim="800000"/>
            <a:headEnd/>
            <a:tailEnd/>
          </a:ln>
        </p:spPr>
        <p:txBody>
          <a:bodyPr>
            <a:spAutoFit/>
          </a:bodyPr>
          <a:lstStyle/>
          <a:p>
            <a:pPr>
              <a:spcBef>
                <a:spcPct val="50000"/>
              </a:spcBef>
            </a:pPr>
            <a:r>
              <a:rPr lang="en-US" sz="1800">
                <a:solidFill>
                  <a:schemeClr val="tx1"/>
                </a:solidFill>
              </a:rPr>
              <a:t>Key:</a:t>
            </a:r>
          </a:p>
          <a:p>
            <a:pPr>
              <a:spcBef>
                <a:spcPct val="50000"/>
              </a:spcBef>
            </a:pPr>
            <a:r>
              <a:rPr lang="en-US" sz="1800">
                <a:solidFill>
                  <a:schemeClr val="tx1"/>
                </a:solidFill>
              </a:rPr>
              <a:t>H = dominant healthy</a:t>
            </a:r>
          </a:p>
          <a:p>
            <a:pPr>
              <a:spcBef>
                <a:spcPct val="50000"/>
              </a:spcBef>
            </a:pPr>
            <a:r>
              <a:rPr lang="en-US" sz="1800">
                <a:solidFill>
                  <a:schemeClr val="tx1"/>
                </a:solidFill>
              </a:rPr>
              <a:t>h = recessive sickle cell</a:t>
            </a:r>
          </a:p>
        </p:txBody>
      </p:sp>
      <p:sp>
        <p:nvSpPr>
          <p:cNvPr id="52240" name="WordArt 16"/>
          <p:cNvSpPr>
            <a:spLocks noChangeArrowheads="1" noChangeShapeType="1" noTextEdit="1"/>
          </p:cNvSpPr>
          <p:nvPr/>
        </p:nvSpPr>
        <p:spPr bwMode="auto">
          <a:xfrm>
            <a:off x="5029200" y="2090738"/>
            <a:ext cx="3810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52241" name="WordArt 17"/>
          <p:cNvSpPr>
            <a:spLocks noChangeArrowheads="1" noChangeShapeType="1" noTextEdit="1"/>
          </p:cNvSpPr>
          <p:nvPr/>
        </p:nvSpPr>
        <p:spPr bwMode="auto">
          <a:xfrm>
            <a:off x="5105400" y="3309938"/>
            <a:ext cx="304800" cy="423862"/>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h</a:t>
            </a:r>
          </a:p>
        </p:txBody>
      </p:sp>
      <p:sp>
        <p:nvSpPr>
          <p:cNvPr id="52242" name="Rectangle 18"/>
          <p:cNvSpPr>
            <a:spLocks noChangeArrowheads="1"/>
          </p:cNvSpPr>
          <p:nvPr/>
        </p:nvSpPr>
        <p:spPr bwMode="auto">
          <a:xfrm>
            <a:off x="5715000" y="2362200"/>
            <a:ext cx="1447800" cy="457200"/>
          </a:xfrm>
          <a:prstGeom prst="rect">
            <a:avLst/>
          </a:prstGeom>
          <a:noFill/>
          <a:ln w="9525">
            <a:noFill/>
            <a:miter lim="800000"/>
            <a:headEnd/>
            <a:tailEnd/>
          </a:ln>
        </p:spPr>
        <p:txBody>
          <a:bodyPr wrap="none" anchor="ctr"/>
          <a:lstStyle/>
          <a:p>
            <a:pPr algn="ctr"/>
            <a:r>
              <a:rPr lang="en-US" sz="1200">
                <a:solidFill>
                  <a:schemeClr val="tx1"/>
                </a:solidFill>
              </a:rPr>
              <a:t>Heterozygous healthy/</a:t>
            </a:r>
          </a:p>
          <a:p>
            <a:pPr algn="ctr"/>
            <a:r>
              <a:rPr lang="en-US" sz="1200">
                <a:solidFill>
                  <a:schemeClr val="tx1"/>
                </a:solidFill>
              </a:rPr>
              <a:t>Carrier of sickle cell</a:t>
            </a:r>
          </a:p>
        </p:txBody>
      </p:sp>
      <p:sp>
        <p:nvSpPr>
          <p:cNvPr id="52243" name="Rectangle 19"/>
          <p:cNvSpPr>
            <a:spLocks noChangeArrowheads="1"/>
          </p:cNvSpPr>
          <p:nvPr/>
        </p:nvSpPr>
        <p:spPr bwMode="auto">
          <a:xfrm>
            <a:off x="5638800" y="3733800"/>
            <a:ext cx="1447800" cy="457200"/>
          </a:xfrm>
          <a:prstGeom prst="rect">
            <a:avLst/>
          </a:prstGeom>
          <a:noFill/>
          <a:ln w="9525">
            <a:noFill/>
            <a:miter lim="800000"/>
            <a:headEnd/>
            <a:tailEnd/>
          </a:ln>
        </p:spPr>
        <p:txBody>
          <a:bodyPr wrap="none" anchor="ctr"/>
          <a:lstStyle/>
          <a:p>
            <a:pPr algn="ctr"/>
            <a:r>
              <a:rPr lang="en-US" sz="1200">
                <a:solidFill>
                  <a:schemeClr val="tx1"/>
                </a:solidFill>
              </a:rPr>
              <a:t>Homozygous recessive</a:t>
            </a:r>
          </a:p>
          <a:p>
            <a:pPr algn="ctr"/>
            <a:r>
              <a:rPr lang="en-US" sz="1200">
                <a:solidFill>
                  <a:schemeClr val="tx1"/>
                </a:solidFill>
              </a:rPr>
              <a:t>Sickle cell disease</a:t>
            </a:r>
          </a:p>
        </p:txBody>
      </p:sp>
      <p:sp>
        <p:nvSpPr>
          <p:cNvPr id="52244" name="Rectangle 20"/>
          <p:cNvSpPr>
            <a:spLocks noChangeArrowheads="1"/>
          </p:cNvSpPr>
          <p:nvPr/>
        </p:nvSpPr>
        <p:spPr bwMode="auto">
          <a:xfrm>
            <a:off x="7391400" y="2362200"/>
            <a:ext cx="1447800" cy="457200"/>
          </a:xfrm>
          <a:prstGeom prst="rect">
            <a:avLst/>
          </a:prstGeom>
          <a:noFill/>
          <a:ln w="9525">
            <a:noFill/>
            <a:miter lim="800000"/>
            <a:headEnd/>
            <a:tailEnd/>
          </a:ln>
        </p:spPr>
        <p:txBody>
          <a:bodyPr wrap="none" anchor="ctr"/>
          <a:lstStyle/>
          <a:p>
            <a:pPr algn="ctr"/>
            <a:r>
              <a:rPr lang="en-US" sz="1200">
                <a:solidFill>
                  <a:schemeClr val="tx1"/>
                </a:solidFill>
              </a:rPr>
              <a:t>Heterozygous healthy/</a:t>
            </a:r>
          </a:p>
          <a:p>
            <a:pPr algn="ctr"/>
            <a:r>
              <a:rPr lang="en-US" sz="1200">
                <a:solidFill>
                  <a:schemeClr val="tx1"/>
                </a:solidFill>
              </a:rPr>
              <a:t>Carrier of sickle cell</a:t>
            </a:r>
          </a:p>
        </p:txBody>
      </p:sp>
      <p:sp>
        <p:nvSpPr>
          <p:cNvPr id="52245" name="Rectangle 21"/>
          <p:cNvSpPr>
            <a:spLocks noChangeArrowheads="1"/>
          </p:cNvSpPr>
          <p:nvPr/>
        </p:nvSpPr>
        <p:spPr bwMode="auto">
          <a:xfrm>
            <a:off x="7391400" y="3733800"/>
            <a:ext cx="1447800" cy="457200"/>
          </a:xfrm>
          <a:prstGeom prst="rect">
            <a:avLst/>
          </a:prstGeom>
          <a:noFill/>
          <a:ln w="9525">
            <a:noFill/>
            <a:miter lim="800000"/>
            <a:headEnd/>
            <a:tailEnd/>
          </a:ln>
        </p:spPr>
        <p:txBody>
          <a:bodyPr wrap="none" anchor="ctr"/>
          <a:lstStyle/>
          <a:p>
            <a:pPr algn="ctr"/>
            <a:r>
              <a:rPr lang="en-US" sz="1200">
                <a:solidFill>
                  <a:schemeClr val="tx1"/>
                </a:solidFill>
              </a:rPr>
              <a:t>Homozygous recessive</a:t>
            </a:r>
          </a:p>
          <a:p>
            <a:pPr algn="ctr"/>
            <a:r>
              <a:rPr lang="en-US" sz="1200">
                <a:solidFill>
                  <a:schemeClr val="tx1"/>
                </a:solidFill>
              </a:rPr>
              <a:t>Sickle cell disease</a:t>
            </a:r>
          </a:p>
        </p:txBody>
      </p:sp>
      <p:sp>
        <p:nvSpPr>
          <p:cNvPr id="39963" name="AutoShape 27">
            <a:hlinkClick r:id="" action="ppaction://noaction" highlightClick="1"/>
          </p:cNvPr>
          <p:cNvSpPr>
            <a:spLocks noChangeArrowheads="1"/>
          </p:cNvSpPr>
          <p:nvPr/>
        </p:nvSpPr>
        <p:spPr bwMode="auto">
          <a:xfrm>
            <a:off x="1828800" y="6172200"/>
            <a:ext cx="762000" cy="381000"/>
          </a:xfrm>
          <a:prstGeom prst="actionButtonBlank">
            <a:avLst/>
          </a:prstGeom>
          <a:solidFill>
            <a:schemeClr val="accent1"/>
          </a:solidFill>
          <a:ln w="9525">
            <a:noFill/>
            <a:miter lim="800000"/>
            <a:headEnd/>
            <a:tailEnd/>
          </a:ln>
        </p:spPr>
        <p:txBody>
          <a:bodyPr wrap="none" anchor="ctr"/>
          <a:lstStyle/>
          <a:p>
            <a:pPr algn="ctr"/>
            <a:r>
              <a:rPr lang="en-US" sz="1600"/>
              <a:t>0%</a:t>
            </a:r>
          </a:p>
        </p:txBody>
      </p:sp>
      <p:sp>
        <p:nvSpPr>
          <p:cNvPr id="39964" name="AutoShape 28">
            <a:hlinkClick r:id="" action="ppaction://noaction" highlightClick="1"/>
          </p:cNvPr>
          <p:cNvSpPr>
            <a:spLocks noChangeArrowheads="1"/>
          </p:cNvSpPr>
          <p:nvPr/>
        </p:nvSpPr>
        <p:spPr bwMode="auto">
          <a:xfrm>
            <a:off x="2971800" y="6172200"/>
            <a:ext cx="762000" cy="381000"/>
          </a:xfrm>
          <a:prstGeom prst="actionButtonBlank">
            <a:avLst/>
          </a:prstGeom>
          <a:solidFill>
            <a:schemeClr val="accent1"/>
          </a:solidFill>
          <a:ln w="9525">
            <a:noFill/>
            <a:miter lim="800000"/>
            <a:headEnd/>
            <a:tailEnd/>
          </a:ln>
        </p:spPr>
        <p:txBody>
          <a:bodyPr wrap="none" anchor="ctr"/>
          <a:lstStyle/>
          <a:p>
            <a:pPr algn="ctr"/>
            <a:r>
              <a:rPr lang="en-US" sz="1600"/>
              <a:t>25%</a:t>
            </a:r>
          </a:p>
        </p:txBody>
      </p:sp>
      <p:sp>
        <p:nvSpPr>
          <p:cNvPr id="39965" name="AutoShape 29">
            <a:hlinkClick r:id="" action="ppaction://noaction" highlightClick="1"/>
          </p:cNvPr>
          <p:cNvSpPr>
            <a:spLocks noChangeArrowheads="1"/>
          </p:cNvSpPr>
          <p:nvPr/>
        </p:nvSpPr>
        <p:spPr bwMode="auto">
          <a:xfrm>
            <a:off x="4114800" y="6172200"/>
            <a:ext cx="762000" cy="381000"/>
          </a:xfrm>
          <a:prstGeom prst="actionButtonBlank">
            <a:avLst/>
          </a:prstGeom>
          <a:solidFill>
            <a:schemeClr val="accent1"/>
          </a:solidFill>
          <a:ln w="9525">
            <a:noFill/>
            <a:miter lim="800000"/>
            <a:headEnd/>
            <a:tailEnd/>
          </a:ln>
        </p:spPr>
        <p:txBody>
          <a:bodyPr wrap="none" anchor="ctr"/>
          <a:lstStyle/>
          <a:p>
            <a:pPr algn="ctr"/>
            <a:r>
              <a:rPr lang="en-US" sz="1600"/>
              <a:t>50%</a:t>
            </a:r>
          </a:p>
        </p:txBody>
      </p:sp>
      <p:sp>
        <p:nvSpPr>
          <p:cNvPr id="39966" name="AutoShape 30">
            <a:hlinkClick r:id="" action="ppaction://noaction" highlightClick="1"/>
          </p:cNvPr>
          <p:cNvSpPr>
            <a:spLocks noChangeArrowheads="1"/>
          </p:cNvSpPr>
          <p:nvPr/>
        </p:nvSpPr>
        <p:spPr bwMode="auto">
          <a:xfrm>
            <a:off x="5181600" y="6172200"/>
            <a:ext cx="762000" cy="381000"/>
          </a:xfrm>
          <a:prstGeom prst="actionButtonBlank">
            <a:avLst/>
          </a:prstGeom>
          <a:solidFill>
            <a:schemeClr val="accent1"/>
          </a:solidFill>
          <a:ln w="9525">
            <a:noFill/>
            <a:miter lim="800000"/>
            <a:headEnd/>
            <a:tailEnd/>
          </a:ln>
        </p:spPr>
        <p:txBody>
          <a:bodyPr wrap="none" anchor="ctr"/>
          <a:lstStyle/>
          <a:p>
            <a:pPr algn="ctr"/>
            <a:r>
              <a:rPr lang="en-US" sz="1600"/>
              <a:t>75%</a:t>
            </a:r>
          </a:p>
        </p:txBody>
      </p:sp>
      <p:sp>
        <p:nvSpPr>
          <p:cNvPr id="39967" name="AutoShape 31">
            <a:hlinkClick r:id="" action="ppaction://noaction" highlightClick="1"/>
          </p:cNvPr>
          <p:cNvSpPr>
            <a:spLocks noChangeArrowheads="1"/>
          </p:cNvSpPr>
          <p:nvPr/>
        </p:nvSpPr>
        <p:spPr bwMode="auto">
          <a:xfrm>
            <a:off x="6248400" y="6172200"/>
            <a:ext cx="762000" cy="381000"/>
          </a:xfrm>
          <a:prstGeom prst="actionButtonBlank">
            <a:avLst/>
          </a:prstGeom>
          <a:solidFill>
            <a:schemeClr val="accent1"/>
          </a:solidFill>
          <a:ln w="9525">
            <a:noFill/>
            <a:miter lim="800000"/>
            <a:headEnd/>
            <a:tailEnd/>
          </a:ln>
        </p:spPr>
        <p:txBody>
          <a:bodyPr wrap="none" anchor="ctr"/>
          <a:lstStyle/>
          <a:p>
            <a:pPr algn="ctr"/>
            <a:r>
              <a:rPr lang="en-US" sz="1600"/>
              <a:t>100%</a:t>
            </a:r>
          </a:p>
        </p:txBody>
      </p:sp>
      <p:sp>
        <p:nvSpPr>
          <p:cNvPr id="39969" name="AutoShape 33"/>
          <p:cNvSpPr>
            <a:spLocks noChangeArrowheads="1"/>
          </p:cNvSpPr>
          <p:nvPr/>
        </p:nvSpPr>
        <p:spPr bwMode="auto">
          <a:xfrm>
            <a:off x="152400" y="5791200"/>
            <a:ext cx="1371600" cy="381000"/>
          </a:xfrm>
          <a:prstGeom prst="wedgeRectCallout">
            <a:avLst>
              <a:gd name="adj1" fmla="val 73912"/>
              <a:gd name="adj2" fmla="val 79079"/>
            </a:avLst>
          </a:prstGeom>
          <a:solidFill>
            <a:srgbClr val="FFFF00"/>
          </a:solidFill>
          <a:ln w="9525">
            <a:solidFill>
              <a:schemeClr val="tx1"/>
            </a:solidFill>
            <a:miter lim="800000"/>
            <a:headEnd/>
            <a:tailEnd/>
          </a:ln>
        </p:spPr>
        <p:txBody>
          <a:bodyPr/>
          <a:lstStyle/>
          <a:p>
            <a:pPr algn="ctr"/>
            <a:r>
              <a:rPr lang="en-US">
                <a:solidFill>
                  <a:schemeClr val="tx1"/>
                </a:solidFill>
              </a:rPr>
              <a:t>Look again</a:t>
            </a:r>
          </a:p>
        </p:txBody>
      </p:sp>
      <p:sp>
        <p:nvSpPr>
          <p:cNvPr id="39970" name="AutoShape 34"/>
          <p:cNvSpPr>
            <a:spLocks noChangeArrowheads="1"/>
          </p:cNvSpPr>
          <p:nvPr/>
        </p:nvSpPr>
        <p:spPr bwMode="auto">
          <a:xfrm>
            <a:off x="2209800" y="5715000"/>
            <a:ext cx="1219200" cy="304800"/>
          </a:xfrm>
          <a:prstGeom prst="wedgeRectCallout">
            <a:avLst>
              <a:gd name="adj1" fmla="val 32847"/>
              <a:gd name="adj2" fmla="val 140713"/>
            </a:avLst>
          </a:prstGeom>
          <a:solidFill>
            <a:srgbClr val="FFFF00"/>
          </a:solidFill>
          <a:ln w="9525">
            <a:solidFill>
              <a:schemeClr val="tx1"/>
            </a:solidFill>
            <a:miter lim="800000"/>
            <a:headEnd/>
            <a:tailEnd/>
          </a:ln>
        </p:spPr>
        <p:txBody>
          <a:bodyPr/>
          <a:lstStyle/>
          <a:p>
            <a:pPr algn="ctr"/>
            <a:r>
              <a:rPr lang="en-US">
                <a:solidFill>
                  <a:schemeClr val="tx1"/>
                </a:solidFill>
              </a:rPr>
              <a:t>Look again</a:t>
            </a:r>
          </a:p>
        </p:txBody>
      </p:sp>
      <p:sp>
        <p:nvSpPr>
          <p:cNvPr id="39971" name="AutoShape 35"/>
          <p:cNvSpPr>
            <a:spLocks noChangeArrowheads="1"/>
          </p:cNvSpPr>
          <p:nvPr/>
        </p:nvSpPr>
        <p:spPr bwMode="auto">
          <a:xfrm>
            <a:off x="5257800" y="5638800"/>
            <a:ext cx="1219200" cy="304800"/>
          </a:xfrm>
          <a:prstGeom prst="wedgeRectCallout">
            <a:avLst>
              <a:gd name="adj1" fmla="val -23431"/>
              <a:gd name="adj2" fmla="val 156968"/>
            </a:avLst>
          </a:prstGeom>
          <a:solidFill>
            <a:srgbClr val="FFFF00"/>
          </a:solidFill>
          <a:ln w="9525">
            <a:solidFill>
              <a:schemeClr val="tx1"/>
            </a:solidFill>
            <a:miter lim="800000"/>
            <a:headEnd/>
            <a:tailEnd/>
          </a:ln>
        </p:spPr>
        <p:txBody>
          <a:bodyPr/>
          <a:lstStyle/>
          <a:p>
            <a:pPr algn="ctr"/>
            <a:r>
              <a:rPr lang="en-US">
                <a:solidFill>
                  <a:schemeClr val="tx1"/>
                </a:solidFill>
              </a:rPr>
              <a:t>Look again</a:t>
            </a:r>
          </a:p>
        </p:txBody>
      </p:sp>
      <p:sp>
        <p:nvSpPr>
          <p:cNvPr id="39972" name="AutoShape 36"/>
          <p:cNvSpPr>
            <a:spLocks noChangeArrowheads="1"/>
          </p:cNvSpPr>
          <p:nvPr/>
        </p:nvSpPr>
        <p:spPr bwMode="auto">
          <a:xfrm>
            <a:off x="7162800" y="5638800"/>
            <a:ext cx="1219200" cy="304800"/>
          </a:xfrm>
          <a:prstGeom prst="wedgeRectCallout">
            <a:avLst>
              <a:gd name="adj1" fmla="val -70083"/>
              <a:gd name="adj2" fmla="val 153097"/>
            </a:avLst>
          </a:prstGeom>
          <a:solidFill>
            <a:srgbClr val="FFFF00"/>
          </a:solidFill>
          <a:ln w="9525">
            <a:solidFill>
              <a:schemeClr val="tx1"/>
            </a:solidFill>
            <a:miter lim="800000"/>
            <a:headEnd/>
            <a:tailEnd/>
          </a:ln>
        </p:spPr>
        <p:txBody>
          <a:bodyPr/>
          <a:lstStyle/>
          <a:p>
            <a:pPr algn="ctr"/>
            <a:r>
              <a:rPr lang="en-US">
                <a:solidFill>
                  <a:schemeClr val="tx1"/>
                </a:solidFill>
              </a:rPr>
              <a:t>Look again</a:t>
            </a:r>
          </a:p>
        </p:txBody>
      </p:sp>
      <p:sp>
        <p:nvSpPr>
          <p:cNvPr id="52256" name="AutoShape 10">
            <a:hlinkClick r:id="rId3"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38" name="AutoShape 21"/>
          <p:cNvSpPr>
            <a:spLocks noChangeArrowheads="1"/>
          </p:cNvSpPr>
          <p:nvPr/>
        </p:nvSpPr>
        <p:spPr bwMode="auto">
          <a:xfrm>
            <a:off x="3810000" y="5486400"/>
            <a:ext cx="1295400" cy="609600"/>
          </a:xfrm>
          <a:prstGeom prst="wedgeRectCallout">
            <a:avLst>
              <a:gd name="adj1" fmla="val 10370"/>
              <a:gd name="adj2" fmla="val 73931"/>
            </a:avLst>
          </a:prstGeom>
          <a:solidFill>
            <a:srgbClr val="FFFF00"/>
          </a:solidFill>
          <a:ln w="9525">
            <a:solidFill>
              <a:schemeClr val="tx1"/>
            </a:solidFill>
            <a:miter lim="800000"/>
            <a:headEnd/>
            <a:tailEnd/>
          </a:ln>
        </p:spPr>
        <p:txBody>
          <a:bodyPr/>
          <a:lstStyle/>
          <a:p>
            <a:pPr algn="ctr"/>
            <a:r>
              <a:rPr lang="en-US" sz="1200" b="1">
                <a:solidFill>
                  <a:schemeClr val="tx1"/>
                </a:solidFill>
              </a:rPr>
              <a:t>Correct</a:t>
            </a:r>
          </a:p>
        </p:txBody>
      </p:sp>
      <p:sp>
        <p:nvSpPr>
          <p:cNvPr id="39" name="Action Button: Forward or Next 38">
            <a:hlinkClick r:id="" action="ppaction://hlinkshowjump?jump=nextslide" highlightClick="1"/>
          </p:cNvPr>
          <p:cNvSpPr/>
          <p:nvPr/>
        </p:nvSpPr>
        <p:spPr>
          <a:xfrm>
            <a:off x="4114800" y="5715000"/>
            <a:ext cx="762000" cy="304800"/>
          </a:xfrm>
          <a:prstGeom prst="actionButtonForwardNex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a:xfrm>
            <a:off x="5486400" y="1524000"/>
            <a:ext cx="1752600" cy="1295400"/>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7239000" y="1524000"/>
            <a:ext cx="1752600" cy="1295400"/>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a:hlinkClick r:id="" action="ppaction://hlinkshowjump?jump=previousslide"/>
          </p:cNvPr>
          <p:cNvSpPr/>
          <p:nvPr/>
        </p:nvSpPr>
        <p:spPr>
          <a:xfrm>
            <a:off x="76200" y="76200"/>
            <a:ext cx="762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Back</a:t>
            </a:r>
            <a:endParaRPr lang="en-US" sz="1600" b="1"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wd">
                                    <p:tmPct val="10000"/>
                                  </p:iterate>
                                  <p:childTnLst>
                                    <p:set>
                                      <p:cBhvr>
                                        <p:cTn id="6" dur="1" fill="hold">
                                          <p:stCondLst>
                                            <p:cond delay="0"/>
                                          </p:stCondLst>
                                        </p:cTn>
                                        <p:tgtEl>
                                          <p:spTgt spid="39939">
                                            <p:txEl>
                                              <p:pRg st="2" end="2"/>
                                            </p:txEl>
                                          </p:spTgt>
                                        </p:tgtEl>
                                        <p:attrNameLst>
                                          <p:attrName>style.visibility</p:attrName>
                                        </p:attrNameLst>
                                      </p:cBhvr>
                                      <p:to>
                                        <p:strVal val="visible"/>
                                      </p:to>
                                    </p:set>
                                    <p:anim calcmode="discrete" valueType="clr">
                                      <p:cBhvr override="childStyle">
                                        <p:cTn id="7" dur="80"/>
                                        <p:tgtEl>
                                          <p:spTgt spid="3993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9939">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39939">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39966"/>
                    </p:tgtEl>
                  </p:cond>
                </p:stCondLst>
                <p:endSync evt="end" delay="0">
                  <p:rtn val="all"/>
                </p:endSync>
                <p:childTnLst>
                  <p:par>
                    <p:cTn id="11" fill="hold">
                      <p:stCondLst>
                        <p:cond delay="0"/>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71"/>
                                        </p:tgtEl>
                                        <p:attrNameLst>
                                          <p:attrName>style.visibility</p:attrName>
                                        </p:attrNameLst>
                                      </p:cBhvr>
                                      <p:to>
                                        <p:strVal val="visible"/>
                                      </p:to>
                                    </p:set>
                                  </p:childTnLst>
                                </p:cTn>
                              </p:par>
                            </p:childTnLst>
                          </p:cTn>
                        </p:par>
                      </p:childTnLst>
                    </p:cTn>
                  </p:par>
                </p:childTnLst>
              </p:cTn>
              <p:nextCondLst>
                <p:cond evt="onClick" delay="0">
                  <p:tgtEl>
                    <p:spTgt spid="39966"/>
                  </p:tgtEl>
                </p:cond>
              </p:nextCondLst>
            </p:seq>
            <p:seq concurrent="1" nextAc="seek">
              <p:cTn id="15" restart="whenNotActive" fill="hold" evtFilter="cancelBubble" nodeType="interactiveSeq">
                <p:stCondLst>
                  <p:cond evt="onClick" delay="0">
                    <p:tgtEl>
                      <p:spTgt spid="39967"/>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9972"/>
                                        </p:tgtEl>
                                        <p:attrNameLst>
                                          <p:attrName>style.visibility</p:attrName>
                                        </p:attrNameLst>
                                      </p:cBhvr>
                                      <p:to>
                                        <p:strVal val="visible"/>
                                      </p:to>
                                    </p:set>
                                  </p:childTnLst>
                                </p:cTn>
                              </p:par>
                            </p:childTnLst>
                          </p:cTn>
                        </p:par>
                      </p:childTnLst>
                    </p:cTn>
                  </p:par>
                </p:childTnLst>
              </p:cTn>
              <p:nextCondLst>
                <p:cond evt="onClick" delay="0">
                  <p:tgtEl>
                    <p:spTgt spid="39967"/>
                  </p:tgtEl>
                </p:cond>
              </p:nextCondLst>
            </p:seq>
            <p:seq concurrent="1" nextAc="seek">
              <p:cTn id="20" restart="whenNotActive" fill="hold" evtFilter="cancelBubble" nodeType="interactiveSeq">
                <p:stCondLst>
                  <p:cond evt="onClick" delay="0">
                    <p:tgtEl>
                      <p:spTgt spid="39964"/>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970"/>
                                        </p:tgtEl>
                                        <p:attrNameLst>
                                          <p:attrName>style.visibility</p:attrName>
                                        </p:attrNameLst>
                                      </p:cBhvr>
                                      <p:to>
                                        <p:strVal val="visible"/>
                                      </p:to>
                                    </p:set>
                                  </p:childTnLst>
                                </p:cTn>
                              </p:par>
                            </p:childTnLst>
                          </p:cTn>
                        </p:par>
                      </p:childTnLst>
                    </p:cTn>
                  </p:par>
                </p:childTnLst>
              </p:cTn>
              <p:nextCondLst>
                <p:cond evt="onClick" delay="0">
                  <p:tgtEl>
                    <p:spTgt spid="39964"/>
                  </p:tgtEl>
                </p:cond>
              </p:nextCondLst>
            </p:seq>
            <p:seq concurrent="1" nextAc="seek">
              <p:cTn id="25" restart="whenNotActive" fill="hold" evtFilter="cancelBubble" nodeType="interactiveSeq">
                <p:stCondLst>
                  <p:cond evt="onClick" delay="0">
                    <p:tgtEl>
                      <p:spTgt spid="39963"/>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9969"/>
                                        </p:tgtEl>
                                        <p:attrNameLst>
                                          <p:attrName>style.visibility</p:attrName>
                                        </p:attrNameLst>
                                      </p:cBhvr>
                                      <p:to>
                                        <p:strVal val="visible"/>
                                      </p:to>
                                    </p:set>
                                  </p:childTnLst>
                                </p:cTn>
                              </p:par>
                            </p:childTnLst>
                          </p:cTn>
                        </p:par>
                      </p:childTnLst>
                    </p:cTn>
                  </p:par>
                </p:childTnLst>
              </p:cTn>
              <p:nextCondLst>
                <p:cond evt="onClick" delay="0">
                  <p:tgtEl>
                    <p:spTgt spid="39963"/>
                  </p:tgtEl>
                </p:cond>
              </p:nextCondLst>
            </p:seq>
            <p:seq concurrent="1" nextAc="seek">
              <p:cTn id="30" restart="whenNotActive" fill="hold" evtFilter="cancelBubble" nodeType="interactiveSeq">
                <p:stCondLst>
                  <p:cond evt="onClick" delay="0">
                    <p:tgtEl>
                      <p:spTgt spid="39965"/>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9"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dissolve">
                                      <p:cBhvr>
                                        <p:cTn id="37" dur="500"/>
                                        <p:tgtEl>
                                          <p:spTgt spid="35"/>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dissolve">
                                      <p:cBhvr>
                                        <p:cTn id="40" dur="500"/>
                                        <p:tgtEl>
                                          <p:spTgt spid="36"/>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39965"/>
                  </p:tgtEl>
                </p:cond>
              </p:nextCondLst>
            </p:seq>
          </p:childTnLst>
        </p:cTn>
      </p:par>
    </p:tnLst>
    <p:bldLst>
      <p:bldP spid="39969" grpId="0" animBg="1"/>
      <p:bldP spid="39970" grpId="0" animBg="1"/>
      <p:bldP spid="39971" grpId="0" animBg="1"/>
      <p:bldP spid="39972" grpId="0" animBg="1"/>
      <p:bldP spid="38" grpId="0" animBg="1"/>
      <p:bldP spid="39" grpId="0" animBg="1"/>
      <p:bldP spid="35" grpId="0" animBg="1"/>
      <p:bldP spid="3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a:xfrm>
            <a:off x="0" y="0"/>
            <a:ext cx="9144000" cy="838200"/>
          </a:xfrm>
        </p:spPr>
        <p:txBody>
          <a:bodyPr/>
          <a:lstStyle/>
          <a:p>
            <a:r>
              <a:rPr lang="en-US" sz="3000" smtClean="0"/>
              <a:t>Another tough decision…</a:t>
            </a:r>
          </a:p>
        </p:txBody>
      </p:sp>
      <p:sp>
        <p:nvSpPr>
          <p:cNvPr id="28675" name="Rectangle 3"/>
          <p:cNvSpPr>
            <a:spLocks noGrp="1"/>
          </p:cNvSpPr>
          <p:nvPr>
            <p:ph type="body" idx="1"/>
          </p:nvPr>
        </p:nvSpPr>
        <p:spPr>
          <a:xfrm>
            <a:off x="0" y="4648200"/>
            <a:ext cx="9144000" cy="1676400"/>
          </a:xfrm>
        </p:spPr>
        <p:txBody>
          <a:bodyPr/>
          <a:lstStyle/>
          <a:p>
            <a:pPr>
              <a:buFont typeface="Arial" charset="0"/>
              <a:buNone/>
            </a:pPr>
            <a:r>
              <a:rPr lang="en-US" sz="1800" smtClean="0"/>
              <a:t>“You need to know that every child you have together will have a 50% chance of inheriting sickle cell disease. Life expectancy is shortened, with studies reporting an average life expectancy of 42 and 48 years for males and females, respectively. You need to know these facts before you decide how to proceed with your family. I wish you the best of luck if you decide to start a family.”</a:t>
            </a:r>
          </a:p>
        </p:txBody>
      </p:sp>
      <p:pic>
        <p:nvPicPr>
          <p:cNvPr id="53252" name="Picture 4" descr="credit-counseling1"/>
          <p:cNvPicPr>
            <a:picLocks noChangeAspect="1" noChangeArrowheads="1"/>
          </p:cNvPicPr>
          <p:nvPr/>
        </p:nvPicPr>
        <p:blipFill>
          <a:blip r:embed="rId2" cstate="print"/>
          <a:srcRect/>
          <a:stretch>
            <a:fillRect/>
          </a:stretch>
        </p:blipFill>
        <p:spPr bwMode="auto">
          <a:xfrm>
            <a:off x="1828800" y="1260475"/>
            <a:ext cx="5105400" cy="3387725"/>
          </a:xfrm>
          <a:prstGeom prst="rect">
            <a:avLst/>
          </a:prstGeom>
          <a:noFill/>
          <a:ln w="9525">
            <a:noFill/>
            <a:miter lim="800000"/>
            <a:headEnd/>
            <a:tailEnd/>
          </a:ln>
        </p:spPr>
      </p:pic>
      <p:sp>
        <p:nvSpPr>
          <p:cNvPr id="53253" name="AutoShape 5">
            <a:hlinkClick r:id="" action="ppaction://hlinkshowjump?jump=nextslide" highlightClick="1"/>
          </p:cNvPr>
          <p:cNvSpPr>
            <a:spLocks noChangeArrowheads="1"/>
          </p:cNvSpPr>
          <p:nvPr/>
        </p:nvSpPr>
        <p:spPr bwMode="auto">
          <a:xfrm>
            <a:off x="1524000" y="5943600"/>
            <a:ext cx="914400" cy="457200"/>
          </a:xfrm>
          <a:prstGeom prst="actionButtonForwardNext">
            <a:avLst/>
          </a:prstGeom>
          <a:solidFill>
            <a:schemeClr val="accent1"/>
          </a:solidFill>
          <a:ln w="9525">
            <a:noFill/>
            <a:miter lim="800000"/>
            <a:headEnd/>
            <a:tailEnd/>
          </a:ln>
        </p:spPr>
        <p:txBody>
          <a:bodyPr wrap="none" anchor="ctr"/>
          <a:lstStyle/>
          <a:p>
            <a:endParaRPr lang="en-US" sz="1800">
              <a:solidFill>
                <a:schemeClr val="tx1"/>
              </a:solidFill>
            </a:endParaRPr>
          </a:p>
        </p:txBody>
      </p:sp>
      <p:sp>
        <p:nvSpPr>
          <p:cNvPr id="28678" name="AutoShape 6"/>
          <p:cNvSpPr>
            <a:spLocks noChangeArrowheads="1"/>
          </p:cNvSpPr>
          <p:nvPr/>
        </p:nvSpPr>
        <p:spPr bwMode="auto">
          <a:xfrm>
            <a:off x="762000" y="457200"/>
            <a:ext cx="1752600" cy="1295400"/>
          </a:xfrm>
          <a:prstGeom prst="wedgeRoundRectCallout">
            <a:avLst>
              <a:gd name="adj1" fmla="val 148481"/>
              <a:gd name="adj2" fmla="val 74171"/>
              <a:gd name="adj3" fmla="val 16667"/>
            </a:avLst>
          </a:prstGeom>
          <a:solidFill>
            <a:schemeClr val="accent1"/>
          </a:solidFill>
          <a:ln w="9525">
            <a:solidFill>
              <a:schemeClr val="tx1"/>
            </a:solidFill>
            <a:miter lim="800000"/>
            <a:headEnd/>
            <a:tailEnd/>
          </a:ln>
        </p:spPr>
        <p:txBody>
          <a:bodyPr/>
          <a:lstStyle/>
          <a:p>
            <a:pPr algn="ctr"/>
            <a:r>
              <a:rPr lang="en-US"/>
              <a:t>There is a 50/50 chance that every child will have sickle cell disease.</a:t>
            </a:r>
          </a:p>
        </p:txBody>
      </p:sp>
      <p:sp>
        <p:nvSpPr>
          <p:cNvPr id="53256" name="AutoShape 10">
            <a:hlinkClick r:id="rId3"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9" name="Rectangle 8">
            <a:hlinkClick r:id="" action="ppaction://hlinkshowjump?jump=previousslide"/>
          </p:cNvPr>
          <p:cNvSpPr/>
          <p:nvPr/>
        </p:nvSpPr>
        <p:spPr>
          <a:xfrm>
            <a:off x="76200" y="76200"/>
            <a:ext cx="762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Back</a:t>
            </a:r>
            <a:endParaRPr lang="en-US" sz="1600" b="1"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wd">
                                    <p:tmPct val="30000"/>
                                  </p:iterate>
                                  <p:childTnLst>
                                    <p:set>
                                      <p:cBhvr>
                                        <p:cTn id="6" dur="1" fill="hold">
                                          <p:stCondLst>
                                            <p:cond delay="0"/>
                                          </p:stCondLst>
                                        </p:cTn>
                                        <p:tgtEl>
                                          <p:spTgt spid="28678"/>
                                        </p:tgtEl>
                                        <p:attrNameLst>
                                          <p:attrName>style.visibility</p:attrName>
                                        </p:attrNameLst>
                                      </p:cBhvr>
                                      <p:to>
                                        <p:strVal val="visible"/>
                                      </p:to>
                                    </p:set>
                                    <p:anim calcmode="discrete" valueType="clr">
                                      <p:cBhvr override="childStyle">
                                        <p:cTn id="7" dur="80"/>
                                        <p:tgtEl>
                                          <p:spTgt spid="2867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8678"/>
                                        </p:tgtEl>
                                        <p:attrNameLst>
                                          <p:attrName>fillcolor</p:attrName>
                                        </p:attrNameLst>
                                      </p:cBhvr>
                                      <p:tavLst>
                                        <p:tav tm="0">
                                          <p:val>
                                            <p:clrVal>
                                              <a:schemeClr val="accent2"/>
                                            </p:clrVal>
                                          </p:val>
                                        </p:tav>
                                        <p:tav tm="50000">
                                          <p:val>
                                            <p:clrVal>
                                              <a:schemeClr val="hlink"/>
                                            </p:clrVal>
                                          </p:val>
                                        </p:tav>
                                      </p:tavLst>
                                    </p:anim>
                                    <p:set>
                                      <p:cBhvr>
                                        <p:cTn id="9" dur="80"/>
                                        <p:tgtEl>
                                          <p:spTgt spid="28678"/>
                                        </p:tgtEl>
                                        <p:attrNameLst>
                                          <p:attrName>fill.type</p:attrName>
                                        </p:attrNameLst>
                                      </p:cBhvr>
                                      <p:to>
                                        <p:strVal val="solid"/>
                                      </p:to>
                                    </p:set>
                                  </p:childTnLst>
                                </p:cTn>
                              </p:par>
                            </p:childTnLst>
                          </p:cTn>
                        </p:par>
                        <p:par>
                          <p:cTn id="10" fill="hold">
                            <p:stCondLst>
                              <p:cond delay="392"/>
                            </p:stCondLst>
                            <p:childTnLst>
                              <p:par>
                                <p:cTn id="11" presetID="27" presetClass="entr" presetSubtype="0" fill="hold" grpId="0" nodeType="afterEffect">
                                  <p:stCondLst>
                                    <p:cond delay="0"/>
                                  </p:stCondLst>
                                  <p:iterate type="wd">
                                    <p:tmPct val="30000"/>
                                  </p:iterate>
                                  <p:childTnLst>
                                    <p:set>
                                      <p:cBhvr>
                                        <p:cTn id="12" dur="1" fill="hold">
                                          <p:stCondLst>
                                            <p:cond delay="0"/>
                                          </p:stCondLst>
                                        </p:cTn>
                                        <p:tgtEl>
                                          <p:spTgt spid="28675">
                                            <p:txEl>
                                              <p:pRg st="0" end="0"/>
                                            </p:txEl>
                                          </p:spTgt>
                                        </p:tgtEl>
                                        <p:attrNameLst>
                                          <p:attrName>style.visibility</p:attrName>
                                        </p:attrNameLst>
                                      </p:cBhvr>
                                      <p:to>
                                        <p:strVal val="visible"/>
                                      </p:to>
                                    </p:set>
                                    <p:anim calcmode="discrete" valueType="clr">
                                      <p:cBhvr override="childStyle">
                                        <p:cTn id="13" dur="80"/>
                                        <p:tgtEl>
                                          <p:spTgt spid="2867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8675">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2867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2867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0" y="0"/>
            <a:ext cx="9144000" cy="685800"/>
          </a:xfrm>
        </p:spPr>
        <p:txBody>
          <a:bodyPr/>
          <a:lstStyle/>
          <a:p>
            <a:pPr eaLnBrk="1" hangingPunct="1"/>
            <a:r>
              <a:rPr lang="en-US" sz="3000" smtClean="0"/>
              <a:t>Remembering Mendel</a:t>
            </a:r>
          </a:p>
        </p:txBody>
      </p:sp>
      <p:sp>
        <p:nvSpPr>
          <p:cNvPr id="29699" name="Content Placeholder 2"/>
          <p:cNvSpPr>
            <a:spLocks noGrp="1"/>
          </p:cNvSpPr>
          <p:nvPr>
            <p:ph idx="1"/>
          </p:nvPr>
        </p:nvSpPr>
        <p:spPr>
          <a:xfrm>
            <a:off x="0" y="4876800"/>
            <a:ext cx="9144000" cy="1981200"/>
          </a:xfrm>
        </p:spPr>
        <p:txBody>
          <a:bodyPr/>
          <a:lstStyle/>
          <a:p>
            <a:pPr eaLnBrk="1" hangingPunct="1">
              <a:buFont typeface="Arial" charset="0"/>
              <a:buNone/>
            </a:pPr>
            <a:r>
              <a:rPr lang="en-US" sz="1800" smtClean="0"/>
              <a:t>Between 1856 and 1863 Mendel cultivated and tested some 29,000 pea plants. Mendel died on January 6, 1884, at age 61, in Brünn, Austria-Hungary (now Brno, Czech Republic). The significance of Mendel's work was not recognized until the turn of the 20th century. Its rediscovery prompted the foundation of the discipline of genetics. </a:t>
            </a:r>
          </a:p>
          <a:p>
            <a:pPr eaLnBrk="1" hangingPunct="1">
              <a:buFont typeface="Arial" charset="0"/>
              <a:buNone/>
            </a:pPr>
            <a:endParaRPr lang="en-US" sz="1800" smtClean="0"/>
          </a:p>
        </p:txBody>
      </p:sp>
      <p:pic>
        <p:nvPicPr>
          <p:cNvPr id="54276" name="Picture 5" descr="http://rds.yahoo.com/_ylt=A0S020vlNUBJJsoAr0CjzbkF/SIG=12fjsnthd/EXP=1229031269/**http%3A/www.nndb.com/people/015/000083763/mendel-1-sized.jpg"/>
          <p:cNvPicPr>
            <a:picLocks noChangeAspect="1" noChangeArrowheads="1"/>
          </p:cNvPicPr>
          <p:nvPr/>
        </p:nvPicPr>
        <p:blipFill>
          <a:blip r:embed="rId2" cstate="print"/>
          <a:srcRect/>
          <a:stretch>
            <a:fillRect/>
          </a:stretch>
        </p:blipFill>
        <p:spPr bwMode="auto">
          <a:xfrm>
            <a:off x="1789113" y="914400"/>
            <a:ext cx="2859087" cy="3800475"/>
          </a:xfrm>
          <a:prstGeom prst="rect">
            <a:avLst/>
          </a:prstGeom>
          <a:noFill/>
          <a:ln w="9525">
            <a:noFill/>
            <a:miter lim="800000"/>
            <a:headEnd/>
            <a:tailEnd/>
          </a:ln>
        </p:spPr>
      </p:pic>
      <p:sp>
        <p:nvSpPr>
          <p:cNvPr id="29701" name="AutoShape 7"/>
          <p:cNvSpPr>
            <a:spLocks noChangeArrowheads="1"/>
          </p:cNvSpPr>
          <p:nvPr/>
        </p:nvSpPr>
        <p:spPr bwMode="auto">
          <a:xfrm>
            <a:off x="76200" y="533400"/>
            <a:ext cx="2133600" cy="1447800"/>
          </a:xfrm>
          <a:prstGeom prst="wedgeRoundRectCallout">
            <a:avLst>
              <a:gd name="adj1" fmla="val 69722"/>
              <a:gd name="adj2" fmla="val 72986"/>
              <a:gd name="adj3" fmla="val 16667"/>
            </a:avLst>
          </a:prstGeom>
          <a:solidFill>
            <a:schemeClr val="accent1"/>
          </a:solidFill>
          <a:ln w="9525">
            <a:solidFill>
              <a:schemeClr val="tx1"/>
            </a:solidFill>
            <a:miter lim="800000"/>
            <a:headEnd/>
            <a:tailEnd/>
          </a:ln>
        </p:spPr>
        <p:txBody>
          <a:bodyPr/>
          <a:lstStyle/>
          <a:p>
            <a:pPr algn="ctr"/>
            <a:r>
              <a:rPr lang="en-US" sz="1600"/>
              <a:t>Wow! I can’t believe my work is helping families. Science is amazing!</a:t>
            </a:r>
          </a:p>
        </p:txBody>
      </p:sp>
      <p:pic>
        <p:nvPicPr>
          <p:cNvPr id="54278" name="Picture 9" descr="NCI_peas_in_pod"/>
          <p:cNvPicPr>
            <a:picLocks noChangeAspect="1" noChangeArrowheads="1"/>
          </p:cNvPicPr>
          <p:nvPr/>
        </p:nvPicPr>
        <p:blipFill>
          <a:blip r:embed="rId3" cstate="print"/>
          <a:srcRect/>
          <a:stretch>
            <a:fillRect/>
          </a:stretch>
        </p:blipFill>
        <p:spPr bwMode="auto">
          <a:xfrm>
            <a:off x="4800600" y="1828800"/>
            <a:ext cx="4062413" cy="2054225"/>
          </a:xfrm>
          <a:prstGeom prst="rect">
            <a:avLst/>
          </a:prstGeom>
          <a:noFill/>
          <a:ln w="9525">
            <a:noFill/>
            <a:miter lim="800000"/>
            <a:headEnd/>
            <a:tailEnd/>
          </a:ln>
        </p:spPr>
      </p:pic>
      <p:sp>
        <p:nvSpPr>
          <p:cNvPr id="54280" name="AutoShape 10">
            <a:hlinkClick r:id="rId4" action="ppaction://hlinksldjump" highlightClick="1"/>
          </p:cNvPr>
          <p:cNvSpPr>
            <a:spLocks noChangeArrowheads="1"/>
          </p:cNvSpPr>
          <p:nvPr/>
        </p:nvSpPr>
        <p:spPr bwMode="auto">
          <a:xfrm>
            <a:off x="4114800" y="6019800"/>
            <a:ext cx="914400" cy="762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9" name="Rectangle 8">
            <a:hlinkClick r:id="" action="ppaction://hlinkshowjump?jump=previousslide"/>
          </p:cNvPr>
          <p:cNvSpPr/>
          <p:nvPr/>
        </p:nvSpPr>
        <p:spPr>
          <a:xfrm>
            <a:off x="76200" y="76200"/>
            <a:ext cx="762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Back</a:t>
            </a:r>
            <a:endParaRPr lang="en-US" sz="1600" b="1"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wd">
                                    <p:tmPct val="25000"/>
                                  </p:iterate>
                                  <p:childTnLst>
                                    <p:set>
                                      <p:cBhvr>
                                        <p:cTn id="6" dur="1" fill="hold">
                                          <p:stCondLst>
                                            <p:cond delay="0"/>
                                          </p:stCondLst>
                                        </p:cTn>
                                        <p:tgtEl>
                                          <p:spTgt spid="29701"/>
                                        </p:tgtEl>
                                        <p:attrNameLst>
                                          <p:attrName>style.visibility</p:attrName>
                                        </p:attrNameLst>
                                      </p:cBhvr>
                                      <p:to>
                                        <p:strVal val="visible"/>
                                      </p:to>
                                    </p:set>
                                    <p:anim calcmode="discrete" valueType="clr">
                                      <p:cBhvr override="childStyle">
                                        <p:cTn id="7" dur="80"/>
                                        <p:tgtEl>
                                          <p:spTgt spid="2970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701"/>
                                        </p:tgtEl>
                                        <p:attrNameLst>
                                          <p:attrName>fillcolor</p:attrName>
                                        </p:attrNameLst>
                                      </p:cBhvr>
                                      <p:tavLst>
                                        <p:tav tm="0">
                                          <p:val>
                                            <p:clrVal>
                                              <a:schemeClr val="accent2"/>
                                            </p:clrVal>
                                          </p:val>
                                        </p:tav>
                                        <p:tav tm="50000">
                                          <p:val>
                                            <p:clrVal>
                                              <a:schemeClr val="hlink"/>
                                            </p:clrVal>
                                          </p:val>
                                        </p:tav>
                                      </p:tavLst>
                                    </p:anim>
                                    <p:set>
                                      <p:cBhvr>
                                        <p:cTn id="9" dur="80"/>
                                        <p:tgtEl>
                                          <p:spTgt spid="29701"/>
                                        </p:tgtEl>
                                        <p:attrNameLst>
                                          <p:attrName>fill.type</p:attrName>
                                        </p:attrNameLst>
                                      </p:cBhvr>
                                      <p:to>
                                        <p:strVal val="solid"/>
                                      </p:to>
                                    </p:set>
                                  </p:childTnLst>
                                </p:cTn>
                              </p:par>
                            </p:childTnLst>
                          </p:cTn>
                        </p:par>
                        <p:par>
                          <p:cTn id="10" fill="hold">
                            <p:stCondLst>
                              <p:cond delay="360"/>
                            </p:stCondLst>
                            <p:childTnLst>
                              <p:par>
                                <p:cTn id="11" presetID="27" presetClass="entr" presetSubtype="0" fill="hold" grpId="0" nodeType="afterEffect">
                                  <p:stCondLst>
                                    <p:cond delay="1000"/>
                                  </p:stCondLst>
                                  <p:iterate type="wd">
                                    <p:tmPct val="25000"/>
                                  </p:iterate>
                                  <p:childTnLst>
                                    <p:set>
                                      <p:cBhvr>
                                        <p:cTn id="12" dur="1" fill="hold">
                                          <p:stCondLst>
                                            <p:cond delay="0"/>
                                          </p:stCondLst>
                                        </p:cTn>
                                        <p:tgtEl>
                                          <p:spTgt spid="29699">
                                            <p:txEl>
                                              <p:pRg st="0" end="0"/>
                                            </p:txEl>
                                          </p:spTgt>
                                        </p:tgtEl>
                                        <p:attrNameLst>
                                          <p:attrName>style.visibility</p:attrName>
                                        </p:attrNameLst>
                                      </p:cBhvr>
                                      <p:to>
                                        <p:strVal val="visible"/>
                                      </p:to>
                                    </p:set>
                                    <p:anim calcmode="discrete" valueType="clr">
                                      <p:cBhvr override="childStyle">
                                        <p:cTn id="13" dur="80"/>
                                        <p:tgtEl>
                                          <p:spTgt spid="2969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9699">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2969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P spid="2970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itle 1"/>
          <p:cNvSpPr>
            <a:spLocks noGrp="1"/>
          </p:cNvSpPr>
          <p:nvPr>
            <p:ph type="title"/>
          </p:nvPr>
        </p:nvSpPr>
        <p:spPr>
          <a:xfrm>
            <a:off x="0" y="0"/>
            <a:ext cx="4114800" cy="838200"/>
          </a:xfrm>
        </p:spPr>
        <p:txBody>
          <a:bodyPr/>
          <a:lstStyle/>
          <a:p>
            <a:pPr eaLnBrk="1" hangingPunct="1"/>
            <a:r>
              <a:rPr lang="en-US" sz="3000" dirty="0" smtClean="0"/>
              <a:t>The F1 Generation</a:t>
            </a:r>
          </a:p>
        </p:txBody>
      </p:sp>
      <p:sp>
        <p:nvSpPr>
          <p:cNvPr id="3" name="Content Placeholder 2"/>
          <p:cNvSpPr>
            <a:spLocks noGrp="1"/>
          </p:cNvSpPr>
          <p:nvPr>
            <p:ph idx="1"/>
          </p:nvPr>
        </p:nvSpPr>
        <p:spPr>
          <a:xfrm>
            <a:off x="4419600" y="0"/>
            <a:ext cx="4724400" cy="6858000"/>
          </a:xfrm>
        </p:spPr>
        <p:txBody>
          <a:bodyPr/>
          <a:lstStyle/>
          <a:p>
            <a:pPr eaLnBrk="1" hangingPunct="1">
              <a:buFont typeface="Arial" charset="0"/>
              <a:buNone/>
            </a:pPr>
            <a:r>
              <a:rPr lang="en-US" sz="1800" dirty="0" smtClean="0"/>
              <a:t>In the picture you can see one white flower, out of a total of 4 flowers. I think you should try again.</a:t>
            </a:r>
          </a:p>
        </p:txBody>
      </p:sp>
      <p:pic>
        <p:nvPicPr>
          <p:cNvPr id="7" name="Picture 7"/>
          <p:cNvPicPr>
            <a:picLocks noChangeAspect="1" noChangeArrowheads="1"/>
          </p:cNvPicPr>
          <p:nvPr/>
        </p:nvPicPr>
        <p:blipFill>
          <a:blip r:embed="rId2" cstate="print"/>
          <a:srcRect/>
          <a:stretch>
            <a:fillRect/>
          </a:stretch>
        </p:blipFill>
        <p:spPr bwMode="auto">
          <a:xfrm>
            <a:off x="2955925" y="4419600"/>
            <a:ext cx="930275" cy="1066800"/>
          </a:xfrm>
          <a:prstGeom prst="rect">
            <a:avLst/>
          </a:prstGeom>
          <a:noFill/>
          <a:ln w="9525">
            <a:noFill/>
            <a:miter lim="800000"/>
            <a:headEnd/>
            <a:tailEnd/>
          </a:ln>
        </p:spPr>
      </p:pic>
      <p:pic>
        <p:nvPicPr>
          <p:cNvPr id="9" name="Picture 16"/>
          <p:cNvPicPr>
            <a:picLocks noChangeAspect="1" noChangeArrowheads="1"/>
          </p:cNvPicPr>
          <p:nvPr/>
        </p:nvPicPr>
        <p:blipFill>
          <a:blip r:embed="rId3" cstate="print"/>
          <a:srcRect/>
          <a:stretch>
            <a:fillRect/>
          </a:stretch>
        </p:blipFill>
        <p:spPr bwMode="auto">
          <a:xfrm>
            <a:off x="1935162" y="3429000"/>
            <a:ext cx="960438" cy="1020763"/>
          </a:xfrm>
          <a:prstGeom prst="rect">
            <a:avLst/>
          </a:prstGeom>
          <a:noFill/>
          <a:ln w="9525">
            <a:noFill/>
            <a:miter lim="800000"/>
            <a:headEnd/>
            <a:tailEnd/>
          </a:ln>
        </p:spPr>
      </p:pic>
      <p:pic>
        <p:nvPicPr>
          <p:cNvPr id="10" name="Picture 16"/>
          <p:cNvPicPr>
            <a:picLocks noChangeAspect="1" noChangeArrowheads="1"/>
          </p:cNvPicPr>
          <p:nvPr/>
        </p:nvPicPr>
        <p:blipFill>
          <a:blip r:embed="rId3" cstate="print"/>
          <a:srcRect/>
          <a:stretch>
            <a:fillRect/>
          </a:stretch>
        </p:blipFill>
        <p:spPr bwMode="auto">
          <a:xfrm>
            <a:off x="1935162" y="4465638"/>
            <a:ext cx="960438" cy="1020762"/>
          </a:xfrm>
          <a:prstGeom prst="rect">
            <a:avLst/>
          </a:prstGeom>
          <a:noFill/>
          <a:ln w="9525">
            <a:noFill/>
            <a:miter lim="800000"/>
            <a:headEnd/>
            <a:tailEnd/>
          </a:ln>
        </p:spPr>
      </p:pic>
      <p:pic>
        <p:nvPicPr>
          <p:cNvPr id="11" name="Picture 16"/>
          <p:cNvPicPr>
            <a:picLocks noChangeAspect="1" noChangeArrowheads="1"/>
          </p:cNvPicPr>
          <p:nvPr/>
        </p:nvPicPr>
        <p:blipFill>
          <a:blip r:embed="rId3" cstate="print"/>
          <a:srcRect/>
          <a:stretch>
            <a:fillRect/>
          </a:stretch>
        </p:blipFill>
        <p:spPr bwMode="auto">
          <a:xfrm>
            <a:off x="2925762" y="3429000"/>
            <a:ext cx="960438" cy="1020763"/>
          </a:xfrm>
          <a:prstGeom prst="rect">
            <a:avLst/>
          </a:prstGeom>
          <a:noFill/>
          <a:ln w="9525">
            <a:noFill/>
            <a:miter lim="800000"/>
            <a:headEnd/>
            <a:tailEnd/>
          </a:ln>
        </p:spPr>
      </p:pic>
      <p:sp>
        <p:nvSpPr>
          <p:cNvPr id="19" name="Action Button: Custom 18">
            <a:hlinkClick r:id="rId4" action="ppaction://hlinksldjump" highlightClick="1"/>
          </p:cNvPr>
          <p:cNvSpPr>
            <a:spLocks noChangeArrowheads="1"/>
          </p:cNvSpPr>
          <p:nvPr/>
        </p:nvSpPr>
        <p:spPr bwMode="auto">
          <a:xfrm>
            <a:off x="4038600" y="5943600"/>
            <a:ext cx="1371600" cy="609600"/>
          </a:xfrm>
          <a:prstGeom prst="actionButtonBlank">
            <a:avLst/>
          </a:prstGeom>
          <a:solidFill>
            <a:srgbClr val="E46C0A">
              <a:alpha val="58038"/>
            </a:srgbClr>
          </a:solidFill>
          <a:ln w="15875" algn="ctr">
            <a:solidFill>
              <a:srgbClr val="385D8A"/>
            </a:solidFill>
            <a:miter lim="800000"/>
            <a:headEnd/>
            <a:tailEnd/>
          </a:ln>
        </p:spPr>
        <p:txBody>
          <a:bodyPr anchor="ctr"/>
          <a:lstStyle/>
          <a:p>
            <a:pPr algn="ctr"/>
            <a:r>
              <a:rPr lang="en-US" sz="1600" b="1" dirty="0" smtClean="0">
                <a:solidFill>
                  <a:srgbClr val="0D0D0D"/>
                </a:solidFill>
                <a:latin typeface="Calibri" pitchFamily="34" charset="0"/>
              </a:rPr>
              <a:t>Try again</a:t>
            </a:r>
            <a:endParaRPr lang="en-US" sz="1600" b="1" dirty="0">
              <a:solidFill>
                <a:srgbClr val="0D0D0D"/>
              </a:solidFill>
              <a:latin typeface="Calibri" pitchFamily="34" charset="0"/>
            </a:endParaRPr>
          </a:p>
        </p:txBody>
      </p:sp>
      <p:pic>
        <p:nvPicPr>
          <p:cNvPr id="29" name="Picture 7"/>
          <p:cNvPicPr>
            <a:picLocks noChangeAspect="1" noChangeArrowheads="1"/>
          </p:cNvPicPr>
          <p:nvPr/>
        </p:nvPicPr>
        <p:blipFill>
          <a:blip r:embed="rId2" cstate="print"/>
          <a:srcRect/>
          <a:stretch>
            <a:fillRect/>
          </a:stretch>
        </p:blipFill>
        <p:spPr bwMode="auto">
          <a:xfrm>
            <a:off x="2514600" y="1981200"/>
            <a:ext cx="930275" cy="1066800"/>
          </a:xfrm>
          <a:prstGeom prst="rect">
            <a:avLst/>
          </a:prstGeom>
          <a:noFill/>
          <a:ln w="9525">
            <a:noFill/>
            <a:miter lim="800000"/>
            <a:headEnd/>
            <a:tailEnd/>
          </a:ln>
        </p:spPr>
      </p:pic>
      <p:cxnSp>
        <p:nvCxnSpPr>
          <p:cNvPr id="31" name="Straight Connector 30"/>
          <p:cNvCxnSpPr/>
          <p:nvPr/>
        </p:nvCxnSpPr>
        <p:spPr>
          <a:xfrm>
            <a:off x="5029200" y="3200400"/>
            <a:ext cx="2895600" cy="0"/>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181600" y="2133600"/>
            <a:ext cx="3200400" cy="1092607"/>
          </a:xfrm>
          <a:prstGeom prst="rect">
            <a:avLst/>
          </a:prstGeom>
          <a:noFill/>
        </p:spPr>
        <p:txBody>
          <a:bodyPr wrap="square" rtlCol="0">
            <a:spAutoFit/>
          </a:bodyPr>
          <a:lstStyle/>
          <a:p>
            <a:r>
              <a:rPr lang="en-US" sz="6500" dirty="0" smtClean="0">
                <a:solidFill>
                  <a:sysClr val="windowText" lastClr="000000"/>
                </a:solidFill>
              </a:rPr>
              <a:t>1 white</a:t>
            </a:r>
            <a:endParaRPr lang="en-US" sz="6500" dirty="0">
              <a:solidFill>
                <a:sysClr val="windowText" lastClr="000000"/>
              </a:solidFill>
            </a:endParaRPr>
          </a:p>
        </p:txBody>
      </p:sp>
      <p:sp>
        <p:nvSpPr>
          <p:cNvPr id="33" name="TextBox 32"/>
          <p:cNvSpPr txBox="1"/>
          <p:nvPr/>
        </p:nvSpPr>
        <p:spPr>
          <a:xfrm>
            <a:off x="5181600" y="3098393"/>
            <a:ext cx="2971800" cy="1092607"/>
          </a:xfrm>
          <a:prstGeom prst="rect">
            <a:avLst/>
          </a:prstGeom>
          <a:noFill/>
        </p:spPr>
        <p:txBody>
          <a:bodyPr wrap="square" rtlCol="0">
            <a:spAutoFit/>
          </a:bodyPr>
          <a:lstStyle/>
          <a:p>
            <a:r>
              <a:rPr lang="en-US" sz="6500" dirty="0" smtClean="0">
                <a:solidFill>
                  <a:sysClr val="windowText" lastClr="000000"/>
                </a:solidFill>
              </a:rPr>
              <a:t>4 total</a:t>
            </a:r>
            <a:endParaRPr lang="en-US" sz="6500" dirty="0">
              <a:solidFill>
                <a:sysClr val="windowText" lastClr="000000"/>
              </a:solidFill>
            </a:endParaRPr>
          </a:p>
        </p:txBody>
      </p:sp>
      <p:cxnSp>
        <p:nvCxnSpPr>
          <p:cNvPr id="42" name="Straight Connector 41"/>
          <p:cNvCxnSpPr/>
          <p:nvPr/>
        </p:nvCxnSpPr>
        <p:spPr>
          <a:xfrm>
            <a:off x="1676400" y="3200400"/>
            <a:ext cx="2438400" cy="0"/>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wd">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par>
                          <p:cTn id="10" fill="hold">
                            <p:stCondLst>
                              <p:cond delay="1040"/>
                            </p:stCondLst>
                            <p:childTnLst>
                              <p:par>
                                <p:cTn id="11" presetID="9"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dissolve">
                                      <p:cBhvr>
                                        <p:cTn id="13" dur="500"/>
                                        <p:tgtEl>
                                          <p:spTgt spid="29"/>
                                        </p:tgtEl>
                                      </p:cBhvr>
                                    </p:animEffect>
                                  </p:childTnLst>
                                </p:cTn>
                              </p:par>
                            </p:childTnLst>
                          </p:cTn>
                        </p:par>
                        <p:par>
                          <p:cTn id="14" fill="hold">
                            <p:stCondLst>
                              <p:cond delay="1540"/>
                            </p:stCondLst>
                            <p:childTnLst>
                              <p:par>
                                <p:cTn id="15" presetID="9" presetClass="entr" presetSubtype="0"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dissolve">
                                      <p:cBhvr>
                                        <p:cTn id="17" dur="500"/>
                                        <p:tgtEl>
                                          <p:spTgt spid="42"/>
                                        </p:tgtEl>
                                      </p:cBhvr>
                                    </p:animEffect>
                                  </p:childTnLst>
                                </p:cTn>
                              </p:par>
                            </p:childTnLst>
                          </p:cTn>
                        </p:par>
                        <p:par>
                          <p:cTn id="18" fill="hold">
                            <p:stCondLst>
                              <p:cond delay="2040"/>
                            </p:stCondLst>
                            <p:childTnLst>
                              <p:par>
                                <p:cTn id="19" presetID="9"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par>
                                <p:cTn id="22" presetID="9"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par>
                                <p:cTn id="25" presetID="9"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par>
                                <p:cTn id="28" presetID="9"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childTnLst>
                          </p:cTn>
                        </p:par>
                        <p:par>
                          <p:cTn id="31" fill="hold">
                            <p:stCondLst>
                              <p:cond delay="2540"/>
                            </p:stCondLst>
                            <p:childTnLst>
                              <p:par>
                                <p:cTn id="32" presetID="9" presetClass="entr" presetSubtype="0"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dissolve">
                                      <p:cBhvr>
                                        <p:cTn id="34" dur="500"/>
                                        <p:tgtEl>
                                          <p:spTgt spid="32"/>
                                        </p:tgtEl>
                                      </p:cBhvr>
                                    </p:animEffect>
                                  </p:childTnLst>
                                </p:cTn>
                              </p:par>
                            </p:childTnLst>
                          </p:cTn>
                        </p:par>
                        <p:par>
                          <p:cTn id="35" fill="hold">
                            <p:stCondLst>
                              <p:cond delay="3040"/>
                            </p:stCondLst>
                            <p:childTnLst>
                              <p:par>
                                <p:cTn id="36" presetID="9" presetClass="entr" presetSubtype="0"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dissolve">
                                      <p:cBhvr>
                                        <p:cTn id="38" dur="500"/>
                                        <p:tgtEl>
                                          <p:spTgt spid="31"/>
                                        </p:tgtEl>
                                      </p:cBhvr>
                                    </p:animEffect>
                                  </p:childTnLst>
                                </p:cTn>
                              </p:par>
                            </p:childTnLst>
                          </p:cTn>
                        </p:par>
                        <p:par>
                          <p:cTn id="39" fill="hold">
                            <p:stCondLst>
                              <p:cond delay="3540"/>
                            </p:stCondLst>
                            <p:childTnLst>
                              <p:par>
                                <p:cTn id="40" presetID="9" presetClass="entr" presetSubtype="0"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dissolve">
                                      <p:cBhvr>
                                        <p:cTn id="42" dur="500"/>
                                        <p:tgtEl>
                                          <p:spTgt spid="33"/>
                                        </p:tgtEl>
                                      </p:cBhvr>
                                    </p:animEffect>
                                  </p:childTnLst>
                                </p:cTn>
                              </p:par>
                              <p:par>
                                <p:cTn id="43" presetID="9" presetClass="entr" presetSubtype="0" fill="hold" grpId="0" nodeType="withEffect">
                                  <p:stCondLst>
                                    <p:cond delay="3000"/>
                                  </p:stCondLst>
                                  <p:childTnLst>
                                    <p:set>
                                      <p:cBhvr>
                                        <p:cTn id="44" dur="1" fill="hold">
                                          <p:stCondLst>
                                            <p:cond delay="0"/>
                                          </p:stCondLst>
                                        </p:cTn>
                                        <p:tgtEl>
                                          <p:spTgt spid="19"/>
                                        </p:tgtEl>
                                        <p:attrNameLst>
                                          <p:attrName>style.visibility</p:attrName>
                                        </p:attrNameLst>
                                      </p:cBhvr>
                                      <p:to>
                                        <p:strVal val="visible"/>
                                      </p:to>
                                    </p:set>
                                    <p:animEffect transition="in" filter="dissolve">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p:bldP spid="3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0" y="0"/>
            <a:ext cx="5029200" cy="762000"/>
          </a:xfrm>
        </p:spPr>
        <p:txBody>
          <a:bodyPr/>
          <a:lstStyle/>
          <a:p>
            <a:pPr eaLnBrk="1" hangingPunct="1"/>
            <a:r>
              <a:rPr lang="en-US" sz="3000" dirty="0" smtClean="0"/>
              <a:t>More 3:1 Ratios?</a:t>
            </a:r>
          </a:p>
        </p:txBody>
      </p:sp>
      <p:sp>
        <p:nvSpPr>
          <p:cNvPr id="3" name="Content Placeholder 2"/>
          <p:cNvSpPr>
            <a:spLocks noGrp="1"/>
          </p:cNvSpPr>
          <p:nvPr>
            <p:ph idx="1"/>
          </p:nvPr>
        </p:nvSpPr>
        <p:spPr>
          <a:xfrm>
            <a:off x="5029200" y="2895600"/>
            <a:ext cx="4114800" cy="3962400"/>
          </a:xfrm>
        </p:spPr>
        <p:txBody>
          <a:bodyPr/>
          <a:lstStyle/>
          <a:p>
            <a:pPr eaLnBrk="1" hangingPunct="1">
              <a:buFont typeface="Arial" charset="0"/>
              <a:buNone/>
            </a:pPr>
            <a:r>
              <a:rPr lang="en-US" sz="2000" dirty="0" smtClean="0"/>
              <a:t>Check out the picture above.</a:t>
            </a:r>
          </a:p>
          <a:p>
            <a:pPr eaLnBrk="1" hangingPunct="1">
              <a:buFont typeface="Arial" charset="0"/>
              <a:buNone/>
            </a:pPr>
            <a:endParaRPr lang="en-US" sz="2000" dirty="0" smtClean="0"/>
          </a:p>
        </p:txBody>
      </p:sp>
      <p:graphicFrame>
        <p:nvGraphicFramePr>
          <p:cNvPr id="8224" name="Group 32"/>
          <p:cNvGraphicFramePr>
            <a:graphicFrameLocks noGrp="1"/>
          </p:cNvGraphicFramePr>
          <p:nvPr/>
        </p:nvGraphicFramePr>
        <p:xfrm>
          <a:off x="76200" y="838200"/>
          <a:ext cx="4953000" cy="5105402"/>
        </p:xfrm>
        <a:graphic>
          <a:graphicData uri="http://schemas.openxmlformats.org/drawingml/2006/table">
            <a:tbl>
              <a:tblPr/>
              <a:tblGrid>
                <a:gridCol w="1238250"/>
                <a:gridCol w="1238250"/>
                <a:gridCol w="1238250"/>
                <a:gridCol w="1238250"/>
              </a:tblGrid>
              <a:tr h="6223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1"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Dominant</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Trait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Recessive</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Trait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Ratio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Flower color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Purple</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705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White</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3.15:1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Seed color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Yellow</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6022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Green</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dirty="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rPr>
                        <a:t>3.01:1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Seed shape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Round</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5474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rPr>
                        <a:t>Wrinkled</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rPr>
                        <a:t>1850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2.96:1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Pod color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Green</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428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Yellow</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152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2.82:1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Pod shape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Round</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882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Constricted</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2.95:1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Flower position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Axial</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651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Top</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3.14:1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Plant height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rPr>
                        <a:t>Tall</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rPr>
                        <a:t>787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Dwarf</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2.84:1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 name="Rectangle 17"/>
          <p:cNvSpPr/>
          <p:nvPr/>
        </p:nvSpPr>
        <p:spPr>
          <a:xfrm>
            <a:off x="76200" y="2133600"/>
            <a:ext cx="4953000" cy="609600"/>
          </a:xfrm>
          <a:prstGeom prst="rect">
            <a:avLst/>
          </a:prstGeom>
          <a:solidFill>
            <a:srgbClr val="FFFF00">
              <a:alpha val="3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cstate="print"/>
          <a:srcRect/>
          <a:stretch>
            <a:fillRect/>
          </a:stretch>
        </p:blipFill>
        <p:spPr bwMode="auto">
          <a:xfrm>
            <a:off x="5791200" y="0"/>
            <a:ext cx="2895600" cy="2655964"/>
          </a:xfrm>
          <a:prstGeom prst="rect">
            <a:avLst/>
          </a:prstGeom>
          <a:noFill/>
          <a:ln w="9525">
            <a:noFill/>
            <a:miter lim="800000"/>
            <a:headEnd/>
            <a:tailEnd/>
          </a:ln>
          <a:effectLst/>
        </p:spPr>
      </p:pic>
      <p:sp>
        <p:nvSpPr>
          <p:cNvPr id="28" name="Action Button: Forward or Next 27">
            <a:hlinkClick r:id="" action="ppaction://hlinkshowjump?jump=nextslide" highlightClick="1"/>
          </p:cNvPr>
          <p:cNvSpPr/>
          <p:nvPr/>
        </p:nvSpPr>
        <p:spPr>
          <a:xfrm>
            <a:off x="8077200" y="3352800"/>
            <a:ext cx="762000" cy="304800"/>
          </a:xfrm>
          <a:prstGeom prst="actionButtonForwardNex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iterate type="wd">
                                    <p:tmPct val="4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600"/>
                            </p:stCondLst>
                            <p:childTnLst>
                              <p:par>
                                <p:cTn id="10" presetID="9" presetClass="entr" presetSubtype="0"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dissolve">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0" y="0"/>
            <a:ext cx="5029200" cy="762000"/>
          </a:xfrm>
        </p:spPr>
        <p:txBody>
          <a:bodyPr/>
          <a:lstStyle/>
          <a:p>
            <a:pPr eaLnBrk="1" hangingPunct="1"/>
            <a:r>
              <a:rPr lang="en-US" sz="3000" dirty="0" smtClean="0"/>
              <a:t>More 3:1 Ratios?</a:t>
            </a:r>
          </a:p>
        </p:txBody>
      </p:sp>
      <p:sp>
        <p:nvSpPr>
          <p:cNvPr id="3" name="Content Placeholder 2"/>
          <p:cNvSpPr>
            <a:spLocks noGrp="1"/>
          </p:cNvSpPr>
          <p:nvPr>
            <p:ph idx="1"/>
          </p:nvPr>
        </p:nvSpPr>
        <p:spPr>
          <a:xfrm>
            <a:off x="5029200" y="2895600"/>
            <a:ext cx="4114800" cy="3962400"/>
          </a:xfrm>
        </p:spPr>
        <p:txBody>
          <a:bodyPr/>
          <a:lstStyle/>
          <a:p>
            <a:pPr eaLnBrk="1" hangingPunct="1">
              <a:buFont typeface="Arial" charset="0"/>
              <a:buNone/>
            </a:pPr>
            <a:r>
              <a:rPr lang="en-US" sz="2000" dirty="0" smtClean="0"/>
              <a:t>Check out the picture above.</a:t>
            </a:r>
          </a:p>
          <a:p>
            <a:pPr eaLnBrk="1" hangingPunct="1">
              <a:buFont typeface="Arial" charset="0"/>
              <a:buNone/>
            </a:pPr>
            <a:endParaRPr lang="en-US" sz="2000" dirty="0" smtClean="0"/>
          </a:p>
          <a:p>
            <a:pPr eaLnBrk="1" hangingPunct="1">
              <a:buFont typeface="Arial" charset="0"/>
              <a:buNone/>
            </a:pPr>
            <a:r>
              <a:rPr lang="en-US" sz="2000" dirty="0" smtClean="0"/>
              <a:t>For every 3 yellow peas, Mendel only grew one green pea. That means 3 out of 4 peas were yellow.</a:t>
            </a:r>
          </a:p>
          <a:p>
            <a:pPr eaLnBrk="1" hangingPunct="1">
              <a:buFont typeface="Arial" charset="0"/>
              <a:buNone/>
            </a:pPr>
            <a:endParaRPr lang="en-US" sz="2000" dirty="0" smtClean="0"/>
          </a:p>
          <a:p>
            <a:pPr eaLnBrk="1" hangingPunct="1">
              <a:buFont typeface="Arial" charset="0"/>
              <a:buNone/>
            </a:pPr>
            <a:r>
              <a:rPr lang="en-US" sz="2000" dirty="0" smtClean="0"/>
              <a:t>I think you should try again to determine the percentage of yellow.</a:t>
            </a:r>
          </a:p>
        </p:txBody>
      </p:sp>
      <p:graphicFrame>
        <p:nvGraphicFramePr>
          <p:cNvPr id="8224" name="Group 32"/>
          <p:cNvGraphicFramePr>
            <a:graphicFrameLocks noGrp="1"/>
          </p:cNvGraphicFramePr>
          <p:nvPr/>
        </p:nvGraphicFramePr>
        <p:xfrm>
          <a:off x="76200" y="838200"/>
          <a:ext cx="4953000" cy="5105402"/>
        </p:xfrm>
        <a:graphic>
          <a:graphicData uri="http://schemas.openxmlformats.org/drawingml/2006/table">
            <a:tbl>
              <a:tblPr/>
              <a:tblGrid>
                <a:gridCol w="1238250"/>
                <a:gridCol w="1238250"/>
                <a:gridCol w="1238250"/>
                <a:gridCol w="1238250"/>
              </a:tblGrid>
              <a:tr h="6223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1"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Dominant</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Trait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Recessive</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Trait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Ratio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Flower color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Purple</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705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White</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3.15:1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Seed color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Yellow</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6022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Green</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dirty="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rPr>
                        <a:t>3.01:1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Seed shape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Round</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5474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rPr>
                        <a:t>Wrinkled</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rPr>
                        <a:t>1850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2.96:1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Pod color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Green</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428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Yellow</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152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2.82:1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Pod shape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Round</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882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Constricted</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2.95:1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Flower position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Axial</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651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Top</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3.14:1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Plant height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rPr>
                        <a:t>Tall</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rPr>
                        <a:t>787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Dwarf</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2.84:1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 name="Rectangle 17"/>
          <p:cNvSpPr/>
          <p:nvPr/>
        </p:nvSpPr>
        <p:spPr>
          <a:xfrm>
            <a:off x="76200" y="2133600"/>
            <a:ext cx="4953000" cy="609600"/>
          </a:xfrm>
          <a:prstGeom prst="rect">
            <a:avLst/>
          </a:prstGeom>
          <a:solidFill>
            <a:srgbClr val="FFFF00">
              <a:alpha val="3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cstate="print"/>
          <a:srcRect/>
          <a:stretch>
            <a:fillRect/>
          </a:stretch>
        </p:blipFill>
        <p:spPr bwMode="auto">
          <a:xfrm>
            <a:off x="5791200" y="0"/>
            <a:ext cx="2895600" cy="2655964"/>
          </a:xfrm>
          <a:prstGeom prst="rect">
            <a:avLst/>
          </a:prstGeom>
          <a:noFill/>
          <a:ln w="9525">
            <a:noFill/>
            <a:miter lim="800000"/>
            <a:headEnd/>
            <a:tailEnd/>
          </a:ln>
          <a:effectLst/>
        </p:spPr>
      </p:pic>
      <p:sp>
        <p:nvSpPr>
          <p:cNvPr id="28" name="Action Button: Forward or Next 27">
            <a:hlinkClick r:id="rId3" action="ppaction://hlinksldjump" highlightClick="1"/>
          </p:cNvPr>
          <p:cNvSpPr/>
          <p:nvPr/>
        </p:nvSpPr>
        <p:spPr>
          <a:xfrm>
            <a:off x="6934200" y="5791200"/>
            <a:ext cx="762000" cy="304800"/>
          </a:xfrm>
          <a:prstGeom prst="actionButtonForwardNex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iterate type="wd">
                                    <p:tmPct val="4000"/>
                                  </p:iterate>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940"/>
                            </p:stCondLst>
                            <p:childTnLst>
                              <p:par>
                                <p:cTn id="10" presetID="2" presetClass="entr" presetSubtype="4" fill="hold" grpId="0" nodeType="afterEffect">
                                  <p:stCondLst>
                                    <p:cond delay="0"/>
                                  </p:stCondLst>
                                  <p:iterate type="wd">
                                    <p:tmPct val="4000"/>
                                  </p:iterate>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additive="base">
                                        <p:cTn id="1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680"/>
                            </p:stCondLst>
                            <p:childTnLst>
                              <p:par>
                                <p:cTn id="15" presetID="9"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dissolve">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8" grpId="0" uiExpan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itle 1"/>
          <p:cNvSpPr>
            <a:spLocks noGrp="1"/>
          </p:cNvSpPr>
          <p:nvPr>
            <p:ph type="title"/>
          </p:nvPr>
        </p:nvSpPr>
        <p:spPr>
          <a:xfrm>
            <a:off x="0" y="0"/>
            <a:ext cx="9144000" cy="838200"/>
          </a:xfrm>
        </p:spPr>
        <p:txBody>
          <a:bodyPr/>
          <a:lstStyle/>
          <a:p>
            <a:pPr eaLnBrk="1" hangingPunct="1"/>
            <a:r>
              <a:rPr lang="en-US" sz="3000" smtClean="0"/>
              <a:t>Purple Flowers vs. White Flowers</a:t>
            </a:r>
          </a:p>
        </p:txBody>
      </p:sp>
      <p:pic>
        <p:nvPicPr>
          <p:cNvPr id="4" name="Picture 7"/>
          <p:cNvPicPr>
            <a:picLocks noChangeAspect="1" noChangeArrowheads="1"/>
          </p:cNvPicPr>
          <p:nvPr/>
        </p:nvPicPr>
        <p:blipFill>
          <a:blip r:embed="rId2" cstate="print"/>
          <a:srcRect/>
          <a:stretch>
            <a:fillRect/>
          </a:stretch>
        </p:blipFill>
        <p:spPr bwMode="auto">
          <a:xfrm>
            <a:off x="1671638" y="990600"/>
            <a:ext cx="1528762" cy="1752600"/>
          </a:xfrm>
          <a:prstGeom prst="rect">
            <a:avLst/>
          </a:prstGeom>
          <a:noFill/>
          <a:ln w="9525">
            <a:noFill/>
            <a:miter lim="800000"/>
            <a:headEnd/>
            <a:tailEnd/>
          </a:ln>
        </p:spPr>
      </p:pic>
      <p:pic>
        <p:nvPicPr>
          <p:cNvPr id="6150" name="Picture 16"/>
          <p:cNvPicPr>
            <a:picLocks noChangeAspect="1" noChangeArrowheads="1"/>
          </p:cNvPicPr>
          <p:nvPr/>
        </p:nvPicPr>
        <p:blipFill>
          <a:blip r:embed="rId3" cstate="print"/>
          <a:srcRect/>
          <a:stretch>
            <a:fillRect/>
          </a:stretch>
        </p:blipFill>
        <p:spPr bwMode="auto">
          <a:xfrm>
            <a:off x="-3175" y="1038225"/>
            <a:ext cx="1603375" cy="1704975"/>
          </a:xfrm>
          <a:prstGeom prst="rect">
            <a:avLst/>
          </a:prstGeom>
          <a:noFill/>
          <a:ln w="9525">
            <a:noFill/>
            <a:miter lim="800000"/>
            <a:headEnd/>
            <a:tailEnd/>
          </a:ln>
        </p:spPr>
      </p:pic>
      <p:pic>
        <p:nvPicPr>
          <p:cNvPr id="8" name="Picture 16"/>
          <p:cNvPicPr>
            <a:picLocks noChangeAspect="1" noChangeArrowheads="1"/>
          </p:cNvPicPr>
          <p:nvPr/>
        </p:nvPicPr>
        <p:blipFill>
          <a:blip r:embed="rId3" cstate="print"/>
          <a:srcRect/>
          <a:stretch>
            <a:fillRect/>
          </a:stretch>
        </p:blipFill>
        <p:spPr bwMode="auto">
          <a:xfrm>
            <a:off x="457200" y="3762375"/>
            <a:ext cx="1066800" cy="1135063"/>
          </a:xfrm>
          <a:prstGeom prst="rect">
            <a:avLst/>
          </a:prstGeom>
          <a:noFill/>
          <a:ln w="9525">
            <a:noFill/>
            <a:miter lim="800000"/>
            <a:headEnd/>
            <a:tailEnd/>
          </a:ln>
        </p:spPr>
      </p:pic>
      <p:pic>
        <p:nvPicPr>
          <p:cNvPr id="10" name="Picture 16"/>
          <p:cNvPicPr>
            <a:picLocks noChangeAspect="1" noChangeArrowheads="1"/>
          </p:cNvPicPr>
          <p:nvPr/>
        </p:nvPicPr>
        <p:blipFill>
          <a:blip r:embed="rId3" cstate="print"/>
          <a:srcRect/>
          <a:stretch>
            <a:fillRect/>
          </a:stretch>
        </p:blipFill>
        <p:spPr bwMode="auto">
          <a:xfrm>
            <a:off x="1600200" y="3762375"/>
            <a:ext cx="1066800" cy="1135063"/>
          </a:xfrm>
          <a:prstGeom prst="rect">
            <a:avLst/>
          </a:prstGeom>
          <a:noFill/>
          <a:ln w="9525">
            <a:noFill/>
            <a:miter lim="800000"/>
            <a:headEnd/>
            <a:tailEnd/>
          </a:ln>
        </p:spPr>
      </p:pic>
      <p:pic>
        <p:nvPicPr>
          <p:cNvPr id="11" name="Picture 16"/>
          <p:cNvPicPr>
            <a:picLocks noChangeAspect="1" noChangeArrowheads="1"/>
          </p:cNvPicPr>
          <p:nvPr/>
        </p:nvPicPr>
        <p:blipFill>
          <a:blip r:embed="rId3" cstate="print"/>
          <a:srcRect/>
          <a:stretch>
            <a:fillRect/>
          </a:stretch>
        </p:blipFill>
        <p:spPr bwMode="auto">
          <a:xfrm>
            <a:off x="457200" y="5057775"/>
            <a:ext cx="1066800" cy="1135063"/>
          </a:xfrm>
          <a:prstGeom prst="rect">
            <a:avLst/>
          </a:prstGeom>
          <a:noFill/>
          <a:ln w="9525">
            <a:noFill/>
            <a:miter lim="800000"/>
            <a:headEnd/>
            <a:tailEnd/>
          </a:ln>
        </p:spPr>
      </p:pic>
      <p:pic>
        <p:nvPicPr>
          <p:cNvPr id="12" name="Picture 16"/>
          <p:cNvPicPr>
            <a:picLocks noChangeAspect="1" noChangeArrowheads="1"/>
          </p:cNvPicPr>
          <p:nvPr/>
        </p:nvPicPr>
        <p:blipFill>
          <a:blip r:embed="rId3" cstate="print"/>
          <a:srcRect/>
          <a:stretch>
            <a:fillRect/>
          </a:stretch>
        </p:blipFill>
        <p:spPr bwMode="auto">
          <a:xfrm>
            <a:off x="1600200" y="5057775"/>
            <a:ext cx="1066800" cy="1135063"/>
          </a:xfrm>
          <a:prstGeom prst="rect">
            <a:avLst/>
          </a:prstGeom>
          <a:noFill/>
          <a:ln w="9525">
            <a:noFill/>
            <a:miter lim="800000"/>
            <a:headEnd/>
            <a:tailEnd/>
          </a:ln>
        </p:spPr>
      </p:pic>
      <p:sp>
        <p:nvSpPr>
          <p:cNvPr id="6155" name="TextBox 13"/>
          <p:cNvSpPr txBox="1">
            <a:spLocks noChangeArrowheads="1"/>
          </p:cNvSpPr>
          <p:nvPr/>
        </p:nvSpPr>
        <p:spPr bwMode="auto">
          <a:xfrm>
            <a:off x="228600" y="773113"/>
            <a:ext cx="3200400" cy="338137"/>
          </a:xfrm>
          <a:prstGeom prst="rect">
            <a:avLst/>
          </a:prstGeom>
          <a:noFill/>
          <a:ln w="9525">
            <a:noFill/>
            <a:miter lim="800000"/>
            <a:headEnd/>
            <a:tailEnd/>
          </a:ln>
        </p:spPr>
        <p:txBody>
          <a:bodyPr>
            <a:spAutoFit/>
          </a:bodyPr>
          <a:lstStyle/>
          <a:p>
            <a:r>
              <a:rPr lang="en-US" sz="1600">
                <a:solidFill>
                  <a:schemeClr val="tx1"/>
                </a:solidFill>
                <a:latin typeface="Calibri" pitchFamily="34" charset="0"/>
              </a:rPr>
              <a:t>Parent Pea Plants (P Generation)</a:t>
            </a:r>
          </a:p>
        </p:txBody>
      </p:sp>
      <p:sp>
        <p:nvSpPr>
          <p:cNvPr id="15" name="TextBox 14"/>
          <p:cNvSpPr txBox="1">
            <a:spLocks noChangeArrowheads="1"/>
          </p:cNvSpPr>
          <p:nvPr/>
        </p:nvSpPr>
        <p:spPr bwMode="auto">
          <a:xfrm>
            <a:off x="152400" y="6200775"/>
            <a:ext cx="3352800" cy="338138"/>
          </a:xfrm>
          <a:prstGeom prst="rect">
            <a:avLst/>
          </a:prstGeom>
          <a:noFill/>
          <a:ln w="9525">
            <a:noFill/>
            <a:miter lim="800000"/>
            <a:headEnd/>
            <a:tailEnd/>
          </a:ln>
        </p:spPr>
        <p:txBody>
          <a:bodyPr>
            <a:spAutoFit/>
          </a:bodyPr>
          <a:lstStyle/>
          <a:p>
            <a:r>
              <a:rPr lang="en-US" sz="1600">
                <a:solidFill>
                  <a:schemeClr val="tx1"/>
                </a:solidFill>
                <a:latin typeface="Calibri" pitchFamily="34" charset="0"/>
              </a:rPr>
              <a:t>Baby Pea Plants (F1 Generation)</a:t>
            </a:r>
          </a:p>
        </p:txBody>
      </p:sp>
      <p:sp>
        <p:nvSpPr>
          <p:cNvPr id="3" name="Content Placeholder 2"/>
          <p:cNvSpPr>
            <a:spLocks noGrp="1"/>
          </p:cNvSpPr>
          <p:nvPr>
            <p:ph idx="1"/>
          </p:nvPr>
        </p:nvSpPr>
        <p:spPr>
          <a:xfrm>
            <a:off x="5029200" y="838200"/>
            <a:ext cx="4114800" cy="6019800"/>
          </a:xfrm>
        </p:spPr>
        <p:txBody>
          <a:bodyPr/>
          <a:lstStyle/>
          <a:p>
            <a:pPr eaLnBrk="1" hangingPunct="1">
              <a:buFont typeface="Arial" charset="0"/>
              <a:buNone/>
            </a:pPr>
            <a:r>
              <a:rPr lang="en-US" sz="1900" dirty="0" smtClean="0"/>
              <a:t>Mendel wanted to know what would happen when he mated (crossed) a pea plant with purple flower with a pea plant with white flowers. So using a brush, he rubbed pollen from 1 plant onto the other. This allowed them to exchange their genes.</a:t>
            </a:r>
          </a:p>
          <a:p>
            <a:pPr eaLnBrk="1" hangingPunct="1">
              <a:buFont typeface="Arial" charset="0"/>
              <a:buNone/>
            </a:pPr>
            <a:endParaRPr lang="en-US" sz="1200" dirty="0" smtClean="0"/>
          </a:p>
          <a:p>
            <a:pPr eaLnBrk="1" hangingPunct="1">
              <a:buFont typeface="Arial" charset="0"/>
              <a:buNone/>
            </a:pPr>
            <a:endParaRPr lang="en-US" sz="1200" dirty="0" smtClean="0"/>
          </a:p>
          <a:p>
            <a:pPr eaLnBrk="1" hangingPunct="1">
              <a:buFont typeface="Arial" charset="0"/>
              <a:buNone/>
            </a:pPr>
            <a:r>
              <a:rPr lang="en-US" sz="1900" dirty="0" smtClean="0"/>
              <a:t>What happened to the gene for white? Even though every baby received a white gene, Mendel reasoned the purple gene was preventing the white gene from being expressed. Therefore the purple gene was called </a:t>
            </a:r>
            <a:r>
              <a:rPr lang="en-US" sz="1900" b="1" dirty="0" smtClean="0"/>
              <a:t>dominant</a:t>
            </a:r>
            <a:r>
              <a:rPr lang="en-US" sz="1900" dirty="0" smtClean="0"/>
              <a:t>. The hidden white gene was called </a:t>
            </a:r>
            <a:r>
              <a:rPr lang="en-US" sz="1900" b="1" dirty="0" smtClean="0"/>
              <a:t>recessive</a:t>
            </a:r>
            <a:r>
              <a:rPr lang="en-US" sz="1900" dirty="0" smtClean="0"/>
              <a:t>.</a:t>
            </a:r>
          </a:p>
        </p:txBody>
      </p:sp>
      <p:sp>
        <p:nvSpPr>
          <p:cNvPr id="17" name="Action Button: Forward or Next 16">
            <a:hlinkClick r:id="" action="ppaction://hlinkshowjump?jump=nextslide" highlightClick="1"/>
          </p:cNvPr>
          <p:cNvSpPr/>
          <p:nvPr/>
        </p:nvSpPr>
        <p:spPr>
          <a:xfrm>
            <a:off x="6553200" y="6400800"/>
            <a:ext cx="6858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160" name="AutoShape 10">
            <a:hlinkClick r:id="rId4"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18" name="Rectangle 17">
            <a:hlinkClick r:id="" action="ppaction://hlinkshowjump?jump=previousslide"/>
          </p:cNvPr>
          <p:cNvSpPr/>
          <p:nvPr/>
        </p:nvSpPr>
        <p:spPr>
          <a:xfrm>
            <a:off x="76200" y="76200"/>
            <a:ext cx="762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Back</a:t>
            </a:r>
            <a:endParaRPr lang="en-US" sz="1600" b="1" dirty="0">
              <a:solidFill>
                <a:schemeClr val="tx1"/>
              </a:solidFill>
            </a:endParaRPr>
          </a:p>
        </p:txBody>
      </p:sp>
    </p:spTree>
    <p:extLst>
      <p:ext uri="{BB962C8B-B14F-4D97-AF65-F5344CB8AC3E}">
        <p14:creationId xmlns:p14="http://schemas.microsoft.com/office/powerpoint/2010/main" val="1755535752"/>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wd">
                                    <p:tmPct val="50000"/>
                                  </p:iterate>
                                  <p:childTnLst>
                                    <p:set>
                                      <p:cBhvr>
                                        <p:cTn id="6"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7"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3" end="3"/>
                                            </p:txEl>
                                          </p:spTgt>
                                        </p:tgtEl>
                                        <p:attrNameLst>
                                          <p:attrName>fill.type</p:attrName>
                                        </p:attrNameLst>
                                      </p:cBhvr>
                                      <p:to>
                                        <p:strVal val="solid"/>
                                      </p:to>
                                    </p:set>
                                  </p:childTnLst>
                                </p:cTn>
                              </p:par>
                            </p:childTnLst>
                          </p:cTn>
                        </p:par>
                        <p:par>
                          <p:cTn id="10" fill="hold">
                            <p:stCondLst>
                              <p:cond delay="1920"/>
                            </p:stCondLst>
                            <p:childTnLst>
                              <p:par>
                                <p:cTn id="11" presetID="9"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0" y="4724400"/>
            <a:ext cx="9144000" cy="2133600"/>
          </a:xfrm>
        </p:spPr>
        <p:txBody>
          <a:bodyPr/>
          <a:lstStyle/>
          <a:p>
            <a:pPr eaLnBrk="1" hangingPunct="1">
              <a:buFont typeface="Arial" charset="0"/>
              <a:buNone/>
            </a:pPr>
            <a:r>
              <a:rPr lang="en-US" sz="1600" smtClean="0"/>
              <a:t>Mendel examined 7 traits during his pea plant experimentation. The seven traits are shown above. Strangely, he found that when he allowed the pea plants to reproduce, certain traits were hidden while others were expressed in the baby plants.</a:t>
            </a:r>
          </a:p>
          <a:p>
            <a:pPr eaLnBrk="1" hangingPunct="1">
              <a:buFont typeface="Arial" charset="0"/>
              <a:buNone/>
            </a:pPr>
            <a:endParaRPr lang="en-US" sz="600" smtClean="0"/>
          </a:p>
          <a:p>
            <a:pPr algn="ctr" eaLnBrk="1" hangingPunct="1">
              <a:buFont typeface="Arial" charset="0"/>
              <a:buNone/>
            </a:pPr>
            <a:r>
              <a:rPr lang="en-US" sz="1600" b="1" smtClean="0"/>
              <a:t>Click your mouse over the traits above to see which were most likely hidden.</a:t>
            </a:r>
          </a:p>
          <a:p>
            <a:pPr eaLnBrk="1" hangingPunct="1">
              <a:buFont typeface="Arial" charset="0"/>
              <a:buNone/>
            </a:pPr>
            <a:endParaRPr lang="en-US" sz="600" b="1" smtClean="0"/>
          </a:p>
          <a:p>
            <a:pPr eaLnBrk="1" hangingPunct="1">
              <a:buFont typeface="Arial" charset="0"/>
              <a:buNone/>
            </a:pPr>
            <a:r>
              <a:rPr lang="en-US" sz="1600" smtClean="0"/>
              <a:t>So of course Mendel wanted to know why these traits were sometimes hidden. </a:t>
            </a:r>
          </a:p>
        </p:txBody>
      </p:sp>
      <p:pic>
        <p:nvPicPr>
          <p:cNvPr id="7171" name="Picture 6"/>
          <p:cNvPicPr>
            <a:picLocks noChangeAspect="1" noChangeArrowheads="1"/>
          </p:cNvPicPr>
          <p:nvPr/>
        </p:nvPicPr>
        <p:blipFill>
          <a:blip r:embed="rId2" cstate="print"/>
          <a:srcRect/>
          <a:stretch>
            <a:fillRect/>
          </a:stretch>
        </p:blipFill>
        <p:spPr bwMode="auto">
          <a:xfrm>
            <a:off x="6965950" y="719138"/>
            <a:ext cx="2101850" cy="1871662"/>
          </a:xfrm>
          <a:prstGeom prst="rect">
            <a:avLst/>
          </a:prstGeom>
          <a:noFill/>
          <a:ln w="3175">
            <a:solidFill>
              <a:schemeClr val="tx1"/>
            </a:solidFill>
            <a:miter lim="800000"/>
            <a:headEnd/>
            <a:tailEnd/>
          </a:ln>
        </p:spPr>
      </p:pic>
      <p:pic>
        <p:nvPicPr>
          <p:cNvPr id="7172" name="Picture 7"/>
          <p:cNvPicPr>
            <a:picLocks noChangeAspect="1" noChangeArrowheads="1"/>
          </p:cNvPicPr>
          <p:nvPr/>
        </p:nvPicPr>
        <p:blipFill>
          <a:blip r:embed="rId3" cstate="print"/>
          <a:srcRect/>
          <a:stretch>
            <a:fillRect/>
          </a:stretch>
        </p:blipFill>
        <p:spPr bwMode="auto">
          <a:xfrm>
            <a:off x="5181600" y="2819400"/>
            <a:ext cx="2438400" cy="1725613"/>
          </a:xfrm>
          <a:prstGeom prst="rect">
            <a:avLst/>
          </a:prstGeom>
          <a:noFill/>
          <a:ln w="3175">
            <a:solidFill>
              <a:schemeClr val="tx1"/>
            </a:solidFill>
            <a:miter lim="800000"/>
            <a:headEnd/>
            <a:tailEnd/>
          </a:ln>
        </p:spPr>
      </p:pic>
      <p:pic>
        <p:nvPicPr>
          <p:cNvPr id="7173" name="Picture 8"/>
          <p:cNvPicPr>
            <a:picLocks noChangeAspect="1" noChangeArrowheads="1"/>
          </p:cNvPicPr>
          <p:nvPr/>
        </p:nvPicPr>
        <p:blipFill>
          <a:blip r:embed="rId4" cstate="print"/>
          <a:srcRect/>
          <a:stretch>
            <a:fillRect/>
          </a:stretch>
        </p:blipFill>
        <p:spPr bwMode="auto">
          <a:xfrm>
            <a:off x="0" y="2714625"/>
            <a:ext cx="1943100" cy="1933575"/>
          </a:xfrm>
          <a:prstGeom prst="rect">
            <a:avLst/>
          </a:prstGeom>
          <a:noFill/>
          <a:ln w="3175">
            <a:solidFill>
              <a:schemeClr val="tx1"/>
            </a:solidFill>
            <a:miter lim="800000"/>
            <a:headEnd/>
            <a:tailEnd/>
          </a:ln>
        </p:spPr>
      </p:pic>
      <p:pic>
        <p:nvPicPr>
          <p:cNvPr id="7174" name="Picture 9"/>
          <p:cNvPicPr>
            <a:picLocks noChangeAspect="1" noChangeArrowheads="1"/>
          </p:cNvPicPr>
          <p:nvPr/>
        </p:nvPicPr>
        <p:blipFill>
          <a:blip r:embed="rId5" cstate="print"/>
          <a:srcRect/>
          <a:stretch>
            <a:fillRect/>
          </a:stretch>
        </p:blipFill>
        <p:spPr bwMode="auto">
          <a:xfrm>
            <a:off x="4927600" y="685800"/>
            <a:ext cx="1930400" cy="1905000"/>
          </a:xfrm>
          <a:prstGeom prst="rect">
            <a:avLst/>
          </a:prstGeom>
          <a:noFill/>
          <a:ln w="3175">
            <a:solidFill>
              <a:schemeClr val="tx1"/>
            </a:solidFill>
            <a:miter lim="800000"/>
            <a:headEnd/>
            <a:tailEnd/>
          </a:ln>
        </p:spPr>
      </p:pic>
      <p:pic>
        <p:nvPicPr>
          <p:cNvPr id="7175" name="Picture 10"/>
          <p:cNvPicPr>
            <a:picLocks noChangeAspect="1" noChangeArrowheads="1"/>
          </p:cNvPicPr>
          <p:nvPr/>
        </p:nvPicPr>
        <p:blipFill>
          <a:blip r:embed="rId6" cstate="print"/>
          <a:srcRect/>
          <a:stretch>
            <a:fillRect/>
          </a:stretch>
        </p:blipFill>
        <p:spPr bwMode="auto">
          <a:xfrm>
            <a:off x="2286000" y="1143000"/>
            <a:ext cx="2565400" cy="3505200"/>
          </a:xfrm>
          <a:prstGeom prst="rect">
            <a:avLst/>
          </a:prstGeom>
          <a:noFill/>
          <a:ln w="3175">
            <a:solidFill>
              <a:schemeClr val="tx1"/>
            </a:solidFill>
            <a:miter lim="800000"/>
            <a:headEnd/>
            <a:tailEnd/>
          </a:ln>
        </p:spPr>
      </p:pic>
      <p:pic>
        <p:nvPicPr>
          <p:cNvPr id="7176" name="Picture 9"/>
          <p:cNvPicPr>
            <a:picLocks noChangeAspect="1" noChangeArrowheads="1"/>
          </p:cNvPicPr>
          <p:nvPr/>
        </p:nvPicPr>
        <p:blipFill>
          <a:blip r:embed="rId7" cstate="print"/>
          <a:srcRect/>
          <a:stretch>
            <a:fillRect/>
          </a:stretch>
        </p:blipFill>
        <p:spPr bwMode="auto">
          <a:xfrm>
            <a:off x="838200" y="0"/>
            <a:ext cx="1952625" cy="914400"/>
          </a:xfrm>
          <a:prstGeom prst="rect">
            <a:avLst/>
          </a:prstGeom>
          <a:noFill/>
          <a:ln w="9525">
            <a:noFill/>
            <a:miter lim="800000"/>
            <a:headEnd/>
            <a:tailEnd/>
          </a:ln>
        </p:spPr>
      </p:pic>
      <p:pic>
        <p:nvPicPr>
          <p:cNvPr id="7177" name="Picture 10"/>
          <p:cNvPicPr>
            <a:picLocks noChangeAspect="1" noChangeArrowheads="1"/>
          </p:cNvPicPr>
          <p:nvPr/>
        </p:nvPicPr>
        <p:blipFill>
          <a:blip r:embed="rId8" cstate="print"/>
          <a:srcRect/>
          <a:stretch>
            <a:fillRect/>
          </a:stretch>
        </p:blipFill>
        <p:spPr bwMode="auto">
          <a:xfrm>
            <a:off x="0" y="990600"/>
            <a:ext cx="1981200" cy="930275"/>
          </a:xfrm>
          <a:prstGeom prst="rect">
            <a:avLst/>
          </a:prstGeom>
          <a:noFill/>
          <a:ln w="9525">
            <a:noFill/>
            <a:miter lim="800000"/>
            <a:headEnd/>
            <a:tailEnd/>
          </a:ln>
        </p:spPr>
      </p:pic>
      <p:sp>
        <p:nvSpPr>
          <p:cNvPr id="13" name="Rounded Rectangular Callout 12"/>
          <p:cNvSpPr>
            <a:spLocks noChangeArrowheads="1"/>
          </p:cNvSpPr>
          <p:nvPr/>
        </p:nvSpPr>
        <p:spPr bwMode="auto">
          <a:xfrm>
            <a:off x="304800" y="3095625"/>
            <a:ext cx="1219200" cy="866775"/>
          </a:xfrm>
          <a:prstGeom prst="wedgeRoundRectCallout">
            <a:avLst>
              <a:gd name="adj1" fmla="val 43361"/>
              <a:gd name="adj2" fmla="val 56227"/>
              <a:gd name="adj3" fmla="val 16667"/>
            </a:avLst>
          </a:prstGeom>
          <a:solidFill>
            <a:srgbClr val="A6A6A6">
              <a:alpha val="50195"/>
            </a:srgbClr>
          </a:solidFill>
          <a:ln w="25400" algn="ctr">
            <a:solidFill>
              <a:srgbClr val="385D8A"/>
            </a:solidFill>
            <a:miter lim="800000"/>
            <a:headEnd/>
            <a:tailEnd/>
          </a:ln>
        </p:spPr>
        <p:txBody>
          <a:bodyPr anchor="ctr"/>
          <a:lstStyle/>
          <a:p>
            <a:pPr algn="ctr"/>
            <a:r>
              <a:rPr lang="en-US" b="1">
                <a:solidFill>
                  <a:schemeClr val="tx1"/>
                </a:solidFill>
                <a:latin typeface="Calibri" pitchFamily="34" charset="0"/>
              </a:rPr>
              <a:t>Yellow pods were often hidden</a:t>
            </a:r>
          </a:p>
        </p:txBody>
      </p:sp>
      <p:sp>
        <p:nvSpPr>
          <p:cNvPr id="14" name="Rounded Rectangular Callout 13"/>
          <p:cNvSpPr>
            <a:spLocks noChangeArrowheads="1"/>
          </p:cNvSpPr>
          <p:nvPr/>
        </p:nvSpPr>
        <p:spPr bwMode="auto">
          <a:xfrm>
            <a:off x="3276600" y="1524000"/>
            <a:ext cx="1524000" cy="685800"/>
          </a:xfrm>
          <a:prstGeom prst="wedgeRoundRectCallout">
            <a:avLst>
              <a:gd name="adj1" fmla="val 12917"/>
              <a:gd name="adj2" fmla="val 212963"/>
              <a:gd name="adj3" fmla="val 16667"/>
            </a:avLst>
          </a:prstGeom>
          <a:solidFill>
            <a:srgbClr val="A6A6A6">
              <a:alpha val="50195"/>
            </a:srgbClr>
          </a:solidFill>
          <a:ln w="25400" algn="ctr">
            <a:solidFill>
              <a:srgbClr val="385D8A"/>
            </a:solidFill>
            <a:miter lim="800000"/>
            <a:headEnd/>
            <a:tailEnd/>
          </a:ln>
        </p:spPr>
        <p:txBody>
          <a:bodyPr anchor="ctr"/>
          <a:lstStyle/>
          <a:p>
            <a:pPr algn="ctr"/>
            <a:r>
              <a:rPr lang="en-US" b="1">
                <a:solidFill>
                  <a:schemeClr val="tx1"/>
                </a:solidFill>
                <a:latin typeface="Calibri" pitchFamily="34" charset="0"/>
              </a:rPr>
              <a:t>Short stems were often hidden</a:t>
            </a:r>
          </a:p>
        </p:txBody>
      </p:sp>
      <p:sp>
        <p:nvSpPr>
          <p:cNvPr id="15" name="Rounded Rectangular Callout 14"/>
          <p:cNvSpPr>
            <a:spLocks noChangeArrowheads="1"/>
          </p:cNvSpPr>
          <p:nvPr/>
        </p:nvSpPr>
        <p:spPr bwMode="auto">
          <a:xfrm>
            <a:off x="7696200" y="2819400"/>
            <a:ext cx="1447800" cy="685800"/>
          </a:xfrm>
          <a:prstGeom prst="wedgeRoundRectCallout">
            <a:avLst>
              <a:gd name="adj1" fmla="val -80366"/>
              <a:gd name="adj2" fmla="val 64454"/>
              <a:gd name="adj3" fmla="val 16667"/>
            </a:avLst>
          </a:prstGeom>
          <a:solidFill>
            <a:srgbClr val="A6A6A6">
              <a:alpha val="50195"/>
            </a:srgbClr>
          </a:solidFill>
          <a:ln w="25400" algn="ctr">
            <a:solidFill>
              <a:srgbClr val="385D8A"/>
            </a:solidFill>
            <a:miter lim="800000"/>
            <a:headEnd/>
            <a:tailEnd/>
          </a:ln>
        </p:spPr>
        <p:txBody>
          <a:bodyPr anchor="ctr"/>
          <a:lstStyle/>
          <a:p>
            <a:pPr algn="ctr"/>
            <a:r>
              <a:rPr lang="en-US" b="1">
                <a:solidFill>
                  <a:schemeClr val="tx1"/>
                </a:solidFill>
                <a:latin typeface="Calibri" pitchFamily="34" charset="0"/>
              </a:rPr>
              <a:t>White flowers were often hidden</a:t>
            </a:r>
          </a:p>
        </p:txBody>
      </p:sp>
      <p:sp>
        <p:nvSpPr>
          <p:cNvPr id="16" name="Rounded Rectangular Callout 15"/>
          <p:cNvSpPr>
            <a:spLocks noChangeArrowheads="1"/>
          </p:cNvSpPr>
          <p:nvPr/>
        </p:nvSpPr>
        <p:spPr bwMode="auto">
          <a:xfrm>
            <a:off x="7086600" y="0"/>
            <a:ext cx="1524000" cy="685800"/>
          </a:xfrm>
          <a:prstGeom prst="wedgeRoundRectCallout">
            <a:avLst>
              <a:gd name="adj1" fmla="val 58190"/>
              <a:gd name="adj2" fmla="val 180903"/>
              <a:gd name="adj3" fmla="val 16667"/>
            </a:avLst>
          </a:prstGeom>
          <a:solidFill>
            <a:srgbClr val="A6A6A6">
              <a:alpha val="50195"/>
            </a:srgbClr>
          </a:solidFill>
          <a:ln w="25400" algn="ctr">
            <a:solidFill>
              <a:srgbClr val="385D8A"/>
            </a:solidFill>
            <a:miter lim="800000"/>
            <a:headEnd/>
            <a:tailEnd/>
          </a:ln>
        </p:spPr>
        <p:txBody>
          <a:bodyPr anchor="ctr"/>
          <a:lstStyle/>
          <a:p>
            <a:pPr algn="ctr"/>
            <a:r>
              <a:rPr lang="en-US" b="1">
                <a:solidFill>
                  <a:schemeClr val="tx1"/>
                </a:solidFill>
                <a:latin typeface="Calibri" pitchFamily="34" charset="0"/>
              </a:rPr>
              <a:t>Pinched pods were often hidden</a:t>
            </a:r>
          </a:p>
        </p:txBody>
      </p:sp>
      <p:sp>
        <p:nvSpPr>
          <p:cNvPr id="17" name="Rounded Rectangular Callout 16"/>
          <p:cNvSpPr>
            <a:spLocks noChangeArrowheads="1"/>
          </p:cNvSpPr>
          <p:nvPr/>
        </p:nvSpPr>
        <p:spPr bwMode="auto">
          <a:xfrm>
            <a:off x="4953000" y="0"/>
            <a:ext cx="1981200" cy="533400"/>
          </a:xfrm>
          <a:prstGeom prst="wedgeRoundRectCallout">
            <a:avLst>
              <a:gd name="adj1" fmla="val 21472"/>
              <a:gd name="adj2" fmla="val 308630"/>
              <a:gd name="adj3" fmla="val 16667"/>
            </a:avLst>
          </a:prstGeom>
          <a:solidFill>
            <a:srgbClr val="A6A6A6">
              <a:alpha val="50195"/>
            </a:srgbClr>
          </a:solidFill>
          <a:ln w="25400" algn="ctr">
            <a:solidFill>
              <a:srgbClr val="385D8A"/>
            </a:solidFill>
            <a:miter lim="800000"/>
            <a:headEnd/>
            <a:tailEnd/>
          </a:ln>
        </p:spPr>
        <p:txBody>
          <a:bodyPr anchor="ctr"/>
          <a:lstStyle/>
          <a:p>
            <a:pPr algn="ctr"/>
            <a:r>
              <a:rPr lang="en-US" b="1">
                <a:solidFill>
                  <a:schemeClr val="tx1"/>
                </a:solidFill>
                <a:latin typeface="Calibri" pitchFamily="34" charset="0"/>
              </a:rPr>
              <a:t>Terminal flowers were often hidden</a:t>
            </a:r>
          </a:p>
        </p:txBody>
      </p:sp>
      <p:sp>
        <p:nvSpPr>
          <p:cNvPr id="18" name="Rounded Rectangular Callout 17"/>
          <p:cNvSpPr>
            <a:spLocks noChangeArrowheads="1"/>
          </p:cNvSpPr>
          <p:nvPr/>
        </p:nvSpPr>
        <p:spPr bwMode="auto">
          <a:xfrm>
            <a:off x="228600" y="1981200"/>
            <a:ext cx="1600200" cy="685800"/>
          </a:xfrm>
          <a:prstGeom prst="wedgeRoundRectCallout">
            <a:avLst>
              <a:gd name="adj1" fmla="val 40079"/>
              <a:gd name="adj2" fmla="val -113889"/>
              <a:gd name="adj3" fmla="val 16667"/>
            </a:avLst>
          </a:prstGeom>
          <a:solidFill>
            <a:srgbClr val="A6A6A6">
              <a:alpha val="50195"/>
            </a:srgbClr>
          </a:solidFill>
          <a:ln w="25400" algn="ctr">
            <a:solidFill>
              <a:srgbClr val="385D8A"/>
            </a:solidFill>
            <a:miter lim="800000"/>
            <a:headEnd/>
            <a:tailEnd/>
          </a:ln>
        </p:spPr>
        <p:txBody>
          <a:bodyPr anchor="ctr"/>
          <a:lstStyle/>
          <a:p>
            <a:pPr algn="ctr"/>
            <a:r>
              <a:rPr lang="en-US" b="1">
                <a:solidFill>
                  <a:schemeClr val="tx1"/>
                </a:solidFill>
                <a:latin typeface="Calibri" pitchFamily="34" charset="0"/>
              </a:rPr>
              <a:t>Green seeds were often hidden</a:t>
            </a:r>
          </a:p>
        </p:txBody>
      </p:sp>
      <p:sp>
        <p:nvSpPr>
          <p:cNvPr id="19" name="Rounded Rectangular Callout 18"/>
          <p:cNvSpPr>
            <a:spLocks noChangeArrowheads="1"/>
          </p:cNvSpPr>
          <p:nvPr/>
        </p:nvSpPr>
        <p:spPr bwMode="auto">
          <a:xfrm>
            <a:off x="2819400" y="0"/>
            <a:ext cx="1676400" cy="685800"/>
          </a:xfrm>
          <a:prstGeom prst="wedgeRoundRectCallout">
            <a:avLst>
              <a:gd name="adj1" fmla="val -74338"/>
              <a:gd name="adj2" fmla="val 22222"/>
              <a:gd name="adj3" fmla="val 16667"/>
            </a:avLst>
          </a:prstGeom>
          <a:solidFill>
            <a:srgbClr val="A6A6A6">
              <a:alpha val="50195"/>
            </a:srgbClr>
          </a:solidFill>
          <a:ln w="25400" algn="ctr">
            <a:solidFill>
              <a:srgbClr val="385D8A"/>
            </a:solidFill>
            <a:miter lim="800000"/>
            <a:headEnd/>
            <a:tailEnd/>
          </a:ln>
        </p:spPr>
        <p:txBody>
          <a:bodyPr anchor="ctr"/>
          <a:lstStyle/>
          <a:p>
            <a:pPr algn="ctr"/>
            <a:r>
              <a:rPr lang="en-US" b="1">
                <a:solidFill>
                  <a:schemeClr val="tx1"/>
                </a:solidFill>
                <a:latin typeface="Calibri" pitchFamily="34" charset="0"/>
              </a:rPr>
              <a:t>Wrinkled seeds were often hidden</a:t>
            </a:r>
          </a:p>
        </p:txBody>
      </p:sp>
      <p:sp>
        <p:nvSpPr>
          <p:cNvPr id="20" name="Action Button: Custom 19">
            <a:hlinkClick r:id="" action="ppaction://noaction" highlightClick="1"/>
          </p:cNvPr>
          <p:cNvSpPr/>
          <p:nvPr/>
        </p:nvSpPr>
        <p:spPr>
          <a:xfrm>
            <a:off x="0" y="2743200"/>
            <a:ext cx="1905000" cy="1905000"/>
          </a:xfrm>
          <a:prstGeom prst="actionButtonBlank">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Click me</a:t>
            </a:r>
          </a:p>
        </p:txBody>
      </p:sp>
      <p:sp>
        <p:nvSpPr>
          <p:cNvPr id="21" name="Action Button: Custom 20">
            <a:hlinkClick r:id="" action="ppaction://noaction" highlightClick="1"/>
          </p:cNvPr>
          <p:cNvSpPr/>
          <p:nvPr/>
        </p:nvSpPr>
        <p:spPr>
          <a:xfrm>
            <a:off x="2286000" y="1143000"/>
            <a:ext cx="2590800" cy="3505200"/>
          </a:xfrm>
          <a:prstGeom prst="actionButtonBlank">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Click me</a:t>
            </a:r>
          </a:p>
        </p:txBody>
      </p:sp>
      <p:sp>
        <p:nvSpPr>
          <p:cNvPr id="22" name="Action Button: Custom 21">
            <a:hlinkClick r:id="" action="ppaction://noaction" highlightClick="1"/>
          </p:cNvPr>
          <p:cNvSpPr/>
          <p:nvPr/>
        </p:nvSpPr>
        <p:spPr>
          <a:xfrm>
            <a:off x="0" y="990600"/>
            <a:ext cx="1981200" cy="914400"/>
          </a:xfrm>
          <a:prstGeom prst="actionButtonBlank">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Click me</a:t>
            </a:r>
          </a:p>
        </p:txBody>
      </p:sp>
      <p:sp>
        <p:nvSpPr>
          <p:cNvPr id="23" name="Action Button: Custom 22">
            <a:hlinkClick r:id="" action="ppaction://noaction" highlightClick="1"/>
          </p:cNvPr>
          <p:cNvSpPr/>
          <p:nvPr/>
        </p:nvSpPr>
        <p:spPr>
          <a:xfrm>
            <a:off x="838200" y="0"/>
            <a:ext cx="1905000" cy="914400"/>
          </a:xfrm>
          <a:prstGeom prst="actionButtonBlank">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Click me</a:t>
            </a:r>
          </a:p>
        </p:txBody>
      </p:sp>
      <p:sp>
        <p:nvSpPr>
          <p:cNvPr id="24" name="Action Button: Custom 23">
            <a:hlinkClick r:id="" action="ppaction://noaction" highlightClick="1"/>
          </p:cNvPr>
          <p:cNvSpPr/>
          <p:nvPr/>
        </p:nvSpPr>
        <p:spPr>
          <a:xfrm>
            <a:off x="4953000" y="685800"/>
            <a:ext cx="1905000" cy="1905000"/>
          </a:xfrm>
          <a:prstGeom prst="actionButtonBlank">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Click me</a:t>
            </a:r>
          </a:p>
        </p:txBody>
      </p:sp>
      <p:sp>
        <p:nvSpPr>
          <p:cNvPr id="25" name="Action Button: Custom 24">
            <a:hlinkClick r:id="" action="ppaction://noaction" highlightClick="1"/>
          </p:cNvPr>
          <p:cNvSpPr/>
          <p:nvPr/>
        </p:nvSpPr>
        <p:spPr>
          <a:xfrm>
            <a:off x="6934200" y="685800"/>
            <a:ext cx="2057400" cy="1905000"/>
          </a:xfrm>
          <a:prstGeom prst="actionButtonBlank">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Click me</a:t>
            </a:r>
          </a:p>
        </p:txBody>
      </p:sp>
      <p:sp>
        <p:nvSpPr>
          <p:cNvPr id="26" name="Action Button: Custom 25">
            <a:hlinkClick r:id="" action="ppaction://noaction" highlightClick="1"/>
          </p:cNvPr>
          <p:cNvSpPr/>
          <p:nvPr/>
        </p:nvSpPr>
        <p:spPr>
          <a:xfrm>
            <a:off x="5181600" y="2819400"/>
            <a:ext cx="2438400" cy="1752600"/>
          </a:xfrm>
          <a:prstGeom prst="actionButtonBlank">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Click me</a:t>
            </a:r>
          </a:p>
        </p:txBody>
      </p:sp>
      <p:sp>
        <p:nvSpPr>
          <p:cNvPr id="28" name="Action Button: Forward or Next 27">
            <a:hlinkClick r:id="" action="ppaction://hlinkshowjump?jump=nextslide" highlightClick="1"/>
          </p:cNvPr>
          <p:cNvSpPr/>
          <p:nvPr/>
        </p:nvSpPr>
        <p:spPr>
          <a:xfrm>
            <a:off x="4191000" y="63246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194" name="AutoShape 10">
            <a:hlinkClick r:id="rId9"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29" name="Rectangle 28">
            <a:hlinkClick r:id="" action="ppaction://hlinkshowjump?jump=previousslide"/>
          </p:cNvPr>
          <p:cNvSpPr/>
          <p:nvPr/>
        </p:nvSpPr>
        <p:spPr>
          <a:xfrm>
            <a:off x="76200" y="76200"/>
            <a:ext cx="762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Back</a:t>
            </a:r>
            <a:endParaRPr lang="en-US" sz="1600" b="1"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9" restart="whenNotActive" fill="hold" evtFilter="cancelBubble" nodeType="interactiveSeq">
                <p:stCondLst>
                  <p:cond evt="onClick" delay="0">
                    <p:tgtEl>
                      <p:spTgt spid="21"/>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par>
                                <p:cTn id="14" presetID="1" presetClass="exit"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6" restart="whenNotActive" fill="hold" evtFilter="cancelBubble" nodeType="interactiveSeq">
                <p:stCondLst>
                  <p:cond evt="onClick" delay="0">
                    <p:tgtEl>
                      <p:spTgt spid="22"/>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3" restart="whenNotActive" fill="hold" evtFilter="cancelBubble" nodeType="interactiveSeq">
                <p:stCondLst>
                  <p:cond evt="onClick" delay="0">
                    <p:tgtEl>
                      <p:spTgt spid="23"/>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par>
                                <p:cTn id="28" presetID="1" presetClass="exit"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0" restart="whenNotActive" fill="hold" evtFilter="cancelBubble" nodeType="interactiveSeq">
                <p:stCondLst>
                  <p:cond evt="onClick" delay="0">
                    <p:tgtEl>
                      <p:spTgt spid="24"/>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xit"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37" restart="whenNotActive" fill="hold" evtFilter="cancelBubble" nodeType="interactiveSeq">
                <p:stCondLst>
                  <p:cond evt="onClick" delay="0">
                    <p:tgtEl>
                      <p:spTgt spid="2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par>
                                <p:cTn id="42" presetID="1" presetClass="exit"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xit"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loreak-mendian-womens-jeans"/>
          <p:cNvPicPr>
            <a:picLocks noChangeAspect="1" noChangeArrowheads="1"/>
          </p:cNvPicPr>
          <p:nvPr/>
        </p:nvPicPr>
        <p:blipFill>
          <a:blip r:embed="rId2" cstate="print"/>
          <a:srcRect/>
          <a:stretch>
            <a:fillRect/>
          </a:stretch>
        </p:blipFill>
        <p:spPr bwMode="auto">
          <a:xfrm>
            <a:off x="2057400" y="1066800"/>
            <a:ext cx="819150" cy="1371600"/>
          </a:xfrm>
          <a:prstGeom prst="rect">
            <a:avLst/>
          </a:prstGeom>
          <a:noFill/>
          <a:ln w="9525">
            <a:noFill/>
            <a:miter lim="800000"/>
            <a:headEnd/>
            <a:tailEnd/>
          </a:ln>
        </p:spPr>
      </p:pic>
      <p:pic>
        <p:nvPicPr>
          <p:cNvPr id="8" name="Picture 9" descr="loreak-mendian-womens-jeans"/>
          <p:cNvPicPr>
            <a:picLocks noChangeAspect="1" noChangeArrowheads="1"/>
          </p:cNvPicPr>
          <p:nvPr/>
        </p:nvPicPr>
        <p:blipFill>
          <a:blip r:embed="rId2" cstate="print"/>
          <a:srcRect/>
          <a:stretch>
            <a:fillRect/>
          </a:stretch>
        </p:blipFill>
        <p:spPr bwMode="auto">
          <a:xfrm>
            <a:off x="381000" y="1066800"/>
            <a:ext cx="819150" cy="1371600"/>
          </a:xfrm>
          <a:prstGeom prst="rect">
            <a:avLst/>
          </a:prstGeom>
          <a:noFill/>
          <a:ln w="9525">
            <a:noFill/>
            <a:miter lim="800000"/>
            <a:headEnd/>
            <a:tailEnd/>
          </a:ln>
        </p:spPr>
      </p:pic>
      <p:sp>
        <p:nvSpPr>
          <p:cNvPr id="8196" name="Title 1"/>
          <p:cNvSpPr>
            <a:spLocks noGrp="1"/>
          </p:cNvSpPr>
          <p:nvPr>
            <p:ph type="title"/>
          </p:nvPr>
        </p:nvSpPr>
        <p:spPr>
          <a:xfrm>
            <a:off x="838200" y="0"/>
            <a:ext cx="3276600" cy="838200"/>
          </a:xfrm>
        </p:spPr>
        <p:txBody>
          <a:bodyPr/>
          <a:lstStyle/>
          <a:p>
            <a:pPr eaLnBrk="1" hangingPunct="1"/>
            <a:r>
              <a:rPr lang="en-US" sz="3000" dirty="0" smtClean="0"/>
              <a:t>The F1 Generation</a:t>
            </a:r>
          </a:p>
        </p:txBody>
      </p:sp>
      <p:sp>
        <p:nvSpPr>
          <p:cNvPr id="3" name="Content Placeholder 2"/>
          <p:cNvSpPr>
            <a:spLocks noGrp="1"/>
          </p:cNvSpPr>
          <p:nvPr>
            <p:ph idx="1"/>
          </p:nvPr>
        </p:nvSpPr>
        <p:spPr>
          <a:xfrm>
            <a:off x="4419600" y="0"/>
            <a:ext cx="4724400" cy="6858000"/>
          </a:xfrm>
        </p:spPr>
        <p:txBody>
          <a:bodyPr/>
          <a:lstStyle/>
          <a:p>
            <a:pPr eaLnBrk="1" hangingPunct="1">
              <a:buFont typeface="Arial" charset="0"/>
              <a:buNone/>
            </a:pPr>
            <a:r>
              <a:rPr lang="en-US" sz="1800" smtClean="0"/>
              <a:t>Mendel’s next step was to allow the newly created baby plants (F1 Generation) to reproduce with one another. I know…I know… he let brother and sister plants reproduce. Gross! But he reasoned that because they all had a white flowered parent, that maybe they still contained the instructions for white flowers.</a:t>
            </a:r>
            <a:endParaRPr lang="en-US" sz="1200" smtClean="0"/>
          </a:p>
          <a:p>
            <a:pPr eaLnBrk="1" hangingPunct="1">
              <a:buFont typeface="Arial" charset="0"/>
              <a:buNone/>
            </a:pPr>
            <a:endParaRPr lang="en-US" sz="1200" smtClean="0"/>
          </a:p>
          <a:p>
            <a:pPr eaLnBrk="1" hangingPunct="1">
              <a:buFont typeface="Arial" charset="0"/>
              <a:buNone/>
            </a:pPr>
            <a:endParaRPr lang="en-US" sz="1200" smtClean="0"/>
          </a:p>
          <a:p>
            <a:pPr eaLnBrk="1" hangingPunct="1">
              <a:buFont typeface="Arial" charset="0"/>
              <a:buNone/>
            </a:pPr>
            <a:r>
              <a:rPr lang="en-US" sz="1800" smtClean="0"/>
              <a:t>Just like before, they passed their genes to the next generation. But unlike before, white baby plants were created! How could this be? After all, both parents were purple in color!</a:t>
            </a:r>
          </a:p>
          <a:p>
            <a:pPr eaLnBrk="1" hangingPunct="1">
              <a:buFont typeface="Arial" charset="0"/>
              <a:buNone/>
            </a:pPr>
            <a:endParaRPr lang="en-US" sz="1000" smtClean="0"/>
          </a:p>
          <a:p>
            <a:pPr eaLnBrk="1" hangingPunct="1">
              <a:buFont typeface="Arial" charset="0"/>
              <a:buNone/>
            </a:pPr>
            <a:r>
              <a:rPr lang="en-US" sz="1800" smtClean="0"/>
              <a:t>What percent of the pea plants were white?</a:t>
            </a:r>
          </a:p>
        </p:txBody>
      </p:sp>
      <p:pic>
        <p:nvPicPr>
          <p:cNvPr id="8198" name="Picture 16"/>
          <p:cNvPicPr>
            <a:picLocks noChangeAspect="1" noChangeArrowheads="1"/>
          </p:cNvPicPr>
          <p:nvPr/>
        </p:nvPicPr>
        <p:blipFill>
          <a:blip r:embed="rId3" cstate="print"/>
          <a:srcRect/>
          <a:stretch>
            <a:fillRect/>
          </a:stretch>
        </p:blipFill>
        <p:spPr bwMode="auto">
          <a:xfrm>
            <a:off x="0" y="762000"/>
            <a:ext cx="1676400" cy="1782763"/>
          </a:xfrm>
          <a:prstGeom prst="rect">
            <a:avLst/>
          </a:prstGeom>
          <a:noFill/>
          <a:ln w="9525">
            <a:noFill/>
            <a:miter lim="800000"/>
            <a:headEnd/>
            <a:tailEnd/>
          </a:ln>
        </p:spPr>
      </p:pic>
      <p:pic>
        <p:nvPicPr>
          <p:cNvPr id="5" name="Picture 16"/>
          <p:cNvPicPr>
            <a:picLocks noChangeAspect="1" noChangeArrowheads="1"/>
          </p:cNvPicPr>
          <p:nvPr/>
        </p:nvPicPr>
        <p:blipFill>
          <a:blip r:embed="rId3" cstate="print"/>
          <a:srcRect/>
          <a:stretch>
            <a:fillRect/>
          </a:stretch>
        </p:blipFill>
        <p:spPr bwMode="auto">
          <a:xfrm>
            <a:off x="2438400" y="762000"/>
            <a:ext cx="1676400" cy="1782763"/>
          </a:xfrm>
          <a:prstGeom prst="rect">
            <a:avLst/>
          </a:prstGeom>
          <a:noFill/>
          <a:ln w="9525">
            <a:noFill/>
            <a:miter lim="800000"/>
            <a:headEnd/>
            <a:tailEnd/>
          </a:ln>
        </p:spPr>
      </p:pic>
      <p:pic>
        <p:nvPicPr>
          <p:cNvPr id="7" name="Picture 7"/>
          <p:cNvPicPr>
            <a:picLocks noChangeAspect="1" noChangeArrowheads="1"/>
          </p:cNvPicPr>
          <p:nvPr/>
        </p:nvPicPr>
        <p:blipFill>
          <a:blip r:embed="rId4" cstate="print"/>
          <a:srcRect/>
          <a:stretch>
            <a:fillRect/>
          </a:stretch>
        </p:blipFill>
        <p:spPr bwMode="auto">
          <a:xfrm>
            <a:off x="1812925" y="5105400"/>
            <a:ext cx="930275" cy="1066800"/>
          </a:xfrm>
          <a:prstGeom prst="rect">
            <a:avLst/>
          </a:prstGeom>
          <a:noFill/>
          <a:ln w="9525">
            <a:noFill/>
            <a:miter lim="800000"/>
            <a:headEnd/>
            <a:tailEnd/>
          </a:ln>
        </p:spPr>
      </p:pic>
      <p:pic>
        <p:nvPicPr>
          <p:cNvPr id="9" name="Picture 16"/>
          <p:cNvPicPr>
            <a:picLocks noChangeAspect="1" noChangeArrowheads="1"/>
          </p:cNvPicPr>
          <p:nvPr/>
        </p:nvPicPr>
        <p:blipFill>
          <a:blip r:embed="rId3" cstate="print"/>
          <a:srcRect/>
          <a:stretch>
            <a:fillRect/>
          </a:stretch>
        </p:blipFill>
        <p:spPr bwMode="auto">
          <a:xfrm>
            <a:off x="609600" y="3962400"/>
            <a:ext cx="960438" cy="1020763"/>
          </a:xfrm>
          <a:prstGeom prst="rect">
            <a:avLst/>
          </a:prstGeom>
          <a:noFill/>
          <a:ln w="9525">
            <a:noFill/>
            <a:miter lim="800000"/>
            <a:headEnd/>
            <a:tailEnd/>
          </a:ln>
        </p:spPr>
      </p:pic>
      <p:pic>
        <p:nvPicPr>
          <p:cNvPr id="10" name="Picture 16"/>
          <p:cNvPicPr>
            <a:picLocks noChangeAspect="1" noChangeArrowheads="1"/>
          </p:cNvPicPr>
          <p:nvPr/>
        </p:nvPicPr>
        <p:blipFill>
          <a:blip r:embed="rId3" cstate="print"/>
          <a:srcRect/>
          <a:stretch>
            <a:fillRect/>
          </a:stretch>
        </p:blipFill>
        <p:spPr bwMode="auto">
          <a:xfrm>
            <a:off x="609600" y="5151438"/>
            <a:ext cx="960438" cy="1020762"/>
          </a:xfrm>
          <a:prstGeom prst="rect">
            <a:avLst/>
          </a:prstGeom>
          <a:noFill/>
          <a:ln w="9525">
            <a:noFill/>
            <a:miter lim="800000"/>
            <a:headEnd/>
            <a:tailEnd/>
          </a:ln>
        </p:spPr>
      </p:pic>
      <p:pic>
        <p:nvPicPr>
          <p:cNvPr id="11" name="Picture 16"/>
          <p:cNvPicPr>
            <a:picLocks noChangeAspect="1" noChangeArrowheads="1"/>
          </p:cNvPicPr>
          <p:nvPr/>
        </p:nvPicPr>
        <p:blipFill>
          <a:blip r:embed="rId3" cstate="print"/>
          <a:srcRect/>
          <a:stretch>
            <a:fillRect/>
          </a:stretch>
        </p:blipFill>
        <p:spPr bwMode="auto">
          <a:xfrm>
            <a:off x="1752600" y="3962400"/>
            <a:ext cx="960438" cy="1020763"/>
          </a:xfrm>
          <a:prstGeom prst="rect">
            <a:avLst/>
          </a:prstGeom>
          <a:noFill/>
          <a:ln w="9525">
            <a:noFill/>
            <a:miter lim="800000"/>
            <a:headEnd/>
            <a:tailEnd/>
          </a:ln>
        </p:spPr>
      </p:pic>
      <p:sp>
        <p:nvSpPr>
          <p:cNvPr id="12" name="TextBox 11"/>
          <p:cNvSpPr txBox="1">
            <a:spLocks noChangeArrowheads="1"/>
          </p:cNvSpPr>
          <p:nvPr/>
        </p:nvSpPr>
        <p:spPr bwMode="auto">
          <a:xfrm>
            <a:off x="914400" y="6096000"/>
            <a:ext cx="1981200" cy="369888"/>
          </a:xfrm>
          <a:prstGeom prst="rect">
            <a:avLst/>
          </a:prstGeom>
          <a:noFill/>
          <a:ln w="9525">
            <a:noFill/>
            <a:miter lim="800000"/>
            <a:headEnd/>
            <a:tailEnd/>
          </a:ln>
        </p:spPr>
        <p:txBody>
          <a:bodyPr>
            <a:spAutoFit/>
          </a:bodyPr>
          <a:lstStyle/>
          <a:p>
            <a:r>
              <a:rPr lang="en-US" sz="1800">
                <a:solidFill>
                  <a:schemeClr val="tx1"/>
                </a:solidFill>
                <a:latin typeface="Calibri" pitchFamily="34" charset="0"/>
              </a:rPr>
              <a:t>F2 Generation</a:t>
            </a:r>
          </a:p>
        </p:txBody>
      </p:sp>
      <p:sp>
        <p:nvSpPr>
          <p:cNvPr id="14" name="Action Button: Custom 13">
            <a:hlinkClick r:id="rId5" action="ppaction://hlinksldjump" highlightClick="1"/>
          </p:cNvPr>
          <p:cNvSpPr>
            <a:spLocks noChangeArrowheads="1"/>
          </p:cNvSpPr>
          <p:nvPr/>
        </p:nvSpPr>
        <p:spPr bwMode="auto">
          <a:xfrm>
            <a:off x="4724400" y="5562600"/>
            <a:ext cx="609600" cy="381000"/>
          </a:xfrm>
          <a:prstGeom prst="actionButtonBlank">
            <a:avLst/>
          </a:prstGeom>
          <a:solidFill>
            <a:srgbClr val="E46C0A">
              <a:alpha val="58038"/>
            </a:srgbClr>
          </a:solidFill>
          <a:ln w="15875" algn="ctr">
            <a:solidFill>
              <a:srgbClr val="385D8A"/>
            </a:solidFill>
            <a:miter lim="800000"/>
            <a:headEnd/>
            <a:tailEnd/>
          </a:ln>
        </p:spPr>
        <p:txBody>
          <a:bodyPr anchor="ctr"/>
          <a:lstStyle/>
          <a:p>
            <a:pPr algn="ctr"/>
            <a:r>
              <a:rPr lang="en-US" sz="1600" b="1">
                <a:solidFill>
                  <a:srgbClr val="0D0D0D"/>
                </a:solidFill>
                <a:latin typeface="Calibri" pitchFamily="34" charset="0"/>
              </a:rPr>
              <a:t>0%</a:t>
            </a:r>
          </a:p>
        </p:txBody>
      </p:sp>
      <p:sp>
        <p:nvSpPr>
          <p:cNvPr id="16" name="Action Button: Custom 15">
            <a:hlinkClick r:id="" action="ppaction://noaction" highlightClick="1"/>
          </p:cNvPr>
          <p:cNvSpPr>
            <a:spLocks noChangeArrowheads="1"/>
          </p:cNvSpPr>
          <p:nvPr/>
        </p:nvSpPr>
        <p:spPr bwMode="auto">
          <a:xfrm>
            <a:off x="5486400" y="5562600"/>
            <a:ext cx="685800" cy="381000"/>
          </a:xfrm>
          <a:prstGeom prst="actionButtonBlank">
            <a:avLst/>
          </a:prstGeom>
          <a:solidFill>
            <a:srgbClr val="E46C0A">
              <a:alpha val="58038"/>
            </a:srgbClr>
          </a:solidFill>
          <a:ln w="15875" algn="ctr">
            <a:solidFill>
              <a:srgbClr val="385D8A"/>
            </a:solidFill>
            <a:miter lim="800000"/>
            <a:headEnd/>
            <a:tailEnd/>
          </a:ln>
        </p:spPr>
        <p:txBody>
          <a:bodyPr anchor="ctr"/>
          <a:lstStyle/>
          <a:p>
            <a:pPr algn="ctr"/>
            <a:r>
              <a:rPr lang="en-US" sz="1600" b="1">
                <a:solidFill>
                  <a:srgbClr val="0D0D0D"/>
                </a:solidFill>
                <a:latin typeface="Calibri" pitchFamily="34" charset="0"/>
              </a:rPr>
              <a:t>25%</a:t>
            </a:r>
          </a:p>
        </p:txBody>
      </p:sp>
      <p:sp>
        <p:nvSpPr>
          <p:cNvPr id="17" name="Action Button: Custom 16">
            <a:hlinkClick r:id="rId5" action="ppaction://hlinksldjump" highlightClick="1"/>
          </p:cNvPr>
          <p:cNvSpPr>
            <a:spLocks noChangeArrowheads="1"/>
          </p:cNvSpPr>
          <p:nvPr/>
        </p:nvSpPr>
        <p:spPr bwMode="auto">
          <a:xfrm>
            <a:off x="6324600" y="5562600"/>
            <a:ext cx="685800" cy="381000"/>
          </a:xfrm>
          <a:prstGeom prst="actionButtonBlank">
            <a:avLst/>
          </a:prstGeom>
          <a:solidFill>
            <a:srgbClr val="E46C0A">
              <a:alpha val="58038"/>
            </a:srgbClr>
          </a:solidFill>
          <a:ln w="15875" algn="ctr">
            <a:solidFill>
              <a:srgbClr val="385D8A"/>
            </a:solidFill>
            <a:miter lim="800000"/>
            <a:headEnd/>
            <a:tailEnd/>
          </a:ln>
        </p:spPr>
        <p:txBody>
          <a:bodyPr anchor="ctr"/>
          <a:lstStyle/>
          <a:p>
            <a:pPr algn="ctr"/>
            <a:r>
              <a:rPr lang="en-US" sz="1600" b="1">
                <a:solidFill>
                  <a:srgbClr val="0D0D0D"/>
                </a:solidFill>
                <a:latin typeface="Calibri" pitchFamily="34" charset="0"/>
              </a:rPr>
              <a:t>50%</a:t>
            </a:r>
          </a:p>
        </p:txBody>
      </p:sp>
      <p:sp>
        <p:nvSpPr>
          <p:cNvPr id="18" name="Action Button: Custom 17">
            <a:hlinkClick r:id="rId5" action="ppaction://hlinksldjump" highlightClick="1"/>
          </p:cNvPr>
          <p:cNvSpPr>
            <a:spLocks noChangeArrowheads="1"/>
          </p:cNvSpPr>
          <p:nvPr/>
        </p:nvSpPr>
        <p:spPr bwMode="auto">
          <a:xfrm>
            <a:off x="7162800" y="5562600"/>
            <a:ext cx="762000" cy="381000"/>
          </a:xfrm>
          <a:prstGeom prst="actionButtonBlank">
            <a:avLst/>
          </a:prstGeom>
          <a:solidFill>
            <a:srgbClr val="E46C0A">
              <a:alpha val="58038"/>
            </a:srgbClr>
          </a:solidFill>
          <a:ln w="15875" algn="ctr">
            <a:solidFill>
              <a:srgbClr val="385D8A"/>
            </a:solidFill>
            <a:miter lim="800000"/>
            <a:headEnd/>
            <a:tailEnd/>
          </a:ln>
        </p:spPr>
        <p:txBody>
          <a:bodyPr anchor="ctr"/>
          <a:lstStyle/>
          <a:p>
            <a:pPr algn="ctr"/>
            <a:r>
              <a:rPr lang="en-US" sz="1600" b="1" dirty="0">
                <a:solidFill>
                  <a:srgbClr val="0D0D0D"/>
                </a:solidFill>
                <a:latin typeface="Calibri" pitchFamily="34" charset="0"/>
              </a:rPr>
              <a:t>75%</a:t>
            </a:r>
          </a:p>
        </p:txBody>
      </p:sp>
      <p:sp>
        <p:nvSpPr>
          <p:cNvPr id="19" name="Action Button: Custom 18">
            <a:hlinkClick r:id="rId5" action="ppaction://hlinksldjump" highlightClick="1"/>
          </p:cNvPr>
          <p:cNvSpPr>
            <a:spLocks noChangeArrowheads="1"/>
          </p:cNvSpPr>
          <p:nvPr/>
        </p:nvSpPr>
        <p:spPr bwMode="auto">
          <a:xfrm>
            <a:off x="8077200" y="5562600"/>
            <a:ext cx="838200" cy="381000"/>
          </a:xfrm>
          <a:prstGeom prst="actionButtonBlank">
            <a:avLst/>
          </a:prstGeom>
          <a:solidFill>
            <a:srgbClr val="E46C0A">
              <a:alpha val="58038"/>
            </a:srgbClr>
          </a:solidFill>
          <a:ln w="15875" algn="ctr">
            <a:solidFill>
              <a:srgbClr val="385D8A"/>
            </a:solidFill>
            <a:miter lim="800000"/>
            <a:headEnd/>
            <a:tailEnd/>
          </a:ln>
        </p:spPr>
        <p:txBody>
          <a:bodyPr anchor="ctr"/>
          <a:lstStyle/>
          <a:p>
            <a:pPr algn="ctr"/>
            <a:r>
              <a:rPr lang="en-US" sz="1600" b="1" dirty="0">
                <a:solidFill>
                  <a:srgbClr val="0D0D0D"/>
                </a:solidFill>
                <a:latin typeface="Calibri" pitchFamily="34" charset="0"/>
              </a:rPr>
              <a:t>100%</a:t>
            </a:r>
          </a:p>
        </p:txBody>
      </p:sp>
      <p:sp>
        <p:nvSpPr>
          <p:cNvPr id="13" name="Action Button: Forward or Next 12">
            <a:hlinkClick r:id="" action="ppaction://noaction" highlightClick="1"/>
          </p:cNvPr>
          <p:cNvSpPr/>
          <p:nvPr/>
        </p:nvSpPr>
        <p:spPr>
          <a:xfrm>
            <a:off x="8077200" y="2133600"/>
            <a:ext cx="7620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216" name="AutoShape 10">
            <a:hlinkClick r:id="rId6"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26" name="AutoShape 21"/>
          <p:cNvSpPr>
            <a:spLocks noChangeArrowheads="1"/>
          </p:cNvSpPr>
          <p:nvPr/>
        </p:nvSpPr>
        <p:spPr bwMode="auto">
          <a:xfrm>
            <a:off x="4800600" y="6096000"/>
            <a:ext cx="1295400" cy="685800"/>
          </a:xfrm>
          <a:prstGeom prst="wedgeRectCallout">
            <a:avLst>
              <a:gd name="adj1" fmla="val 24292"/>
              <a:gd name="adj2" fmla="val -75162"/>
            </a:avLst>
          </a:prstGeom>
          <a:solidFill>
            <a:schemeClr val="accent1"/>
          </a:solidFill>
          <a:ln w="9525">
            <a:solidFill>
              <a:schemeClr val="tx1"/>
            </a:solidFill>
            <a:miter lim="800000"/>
            <a:headEnd/>
            <a:tailEnd/>
          </a:ln>
        </p:spPr>
        <p:txBody>
          <a:bodyPr/>
          <a:lstStyle/>
          <a:p>
            <a:pPr algn="ctr"/>
            <a:r>
              <a:rPr lang="en-US" sz="1200" b="1"/>
              <a:t>Correct</a:t>
            </a:r>
          </a:p>
        </p:txBody>
      </p:sp>
      <p:sp>
        <p:nvSpPr>
          <p:cNvPr id="27" name="Action Button: Forward or Next 26">
            <a:hlinkClick r:id="" action="ppaction://hlinkshowjump?jump=nextslide" highlightClick="1"/>
          </p:cNvPr>
          <p:cNvSpPr/>
          <p:nvPr/>
        </p:nvSpPr>
        <p:spPr>
          <a:xfrm>
            <a:off x="5105400" y="6400800"/>
            <a:ext cx="762000" cy="304800"/>
          </a:xfrm>
          <a:prstGeom prst="actionButtonForwardNex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TextBox 27"/>
          <p:cNvSpPr txBox="1">
            <a:spLocks noChangeArrowheads="1"/>
          </p:cNvSpPr>
          <p:nvPr/>
        </p:nvSpPr>
        <p:spPr bwMode="auto">
          <a:xfrm>
            <a:off x="533400" y="2514600"/>
            <a:ext cx="3352800" cy="338138"/>
          </a:xfrm>
          <a:prstGeom prst="rect">
            <a:avLst/>
          </a:prstGeom>
          <a:noFill/>
          <a:ln w="9525">
            <a:noFill/>
            <a:miter lim="800000"/>
            <a:headEnd/>
            <a:tailEnd/>
          </a:ln>
        </p:spPr>
        <p:txBody>
          <a:bodyPr>
            <a:spAutoFit/>
          </a:bodyPr>
          <a:lstStyle/>
          <a:p>
            <a:r>
              <a:rPr lang="en-US" sz="1600">
                <a:solidFill>
                  <a:schemeClr val="tx1"/>
                </a:solidFill>
                <a:latin typeface="Calibri" pitchFamily="34" charset="0"/>
              </a:rPr>
              <a:t>Baby Pea Plants (F1 Generation)</a:t>
            </a:r>
          </a:p>
        </p:txBody>
      </p:sp>
      <p:sp>
        <p:nvSpPr>
          <p:cNvPr id="29" name="TextBox 28"/>
          <p:cNvSpPr txBox="1"/>
          <p:nvPr/>
        </p:nvSpPr>
        <p:spPr>
          <a:xfrm>
            <a:off x="4800600" y="5257800"/>
            <a:ext cx="457200" cy="307777"/>
          </a:xfrm>
          <a:prstGeom prst="rect">
            <a:avLst/>
          </a:prstGeom>
          <a:noFill/>
        </p:spPr>
        <p:txBody>
          <a:bodyPr wrap="square" rtlCol="0">
            <a:spAutoFit/>
          </a:bodyPr>
          <a:lstStyle/>
          <a:p>
            <a:r>
              <a:rPr lang="en-US" dirty="0" smtClean="0">
                <a:solidFill>
                  <a:srgbClr val="FF0000"/>
                </a:solidFill>
              </a:rPr>
              <a:t>No</a:t>
            </a:r>
            <a:endParaRPr lang="en-US" dirty="0">
              <a:solidFill>
                <a:srgbClr val="FF0000"/>
              </a:solidFill>
            </a:endParaRPr>
          </a:p>
        </p:txBody>
      </p:sp>
      <p:sp>
        <p:nvSpPr>
          <p:cNvPr id="30" name="TextBox 29"/>
          <p:cNvSpPr txBox="1"/>
          <p:nvPr/>
        </p:nvSpPr>
        <p:spPr>
          <a:xfrm>
            <a:off x="6400800" y="5257800"/>
            <a:ext cx="457200" cy="304800"/>
          </a:xfrm>
          <a:prstGeom prst="rect">
            <a:avLst/>
          </a:prstGeom>
          <a:noFill/>
        </p:spPr>
        <p:txBody>
          <a:bodyPr wrap="square" rtlCol="0">
            <a:spAutoFit/>
          </a:bodyPr>
          <a:lstStyle/>
          <a:p>
            <a:r>
              <a:rPr lang="en-US" dirty="0" smtClean="0">
                <a:solidFill>
                  <a:srgbClr val="FF0000"/>
                </a:solidFill>
              </a:rPr>
              <a:t>No</a:t>
            </a:r>
            <a:endParaRPr lang="en-US" dirty="0">
              <a:solidFill>
                <a:srgbClr val="FF0000"/>
              </a:solidFill>
            </a:endParaRPr>
          </a:p>
        </p:txBody>
      </p:sp>
      <p:sp>
        <p:nvSpPr>
          <p:cNvPr id="31" name="TextBox 30"/>
          <p:cNvSpPr txBox="1"/>
          <p:nvPr/>
        </p:nvSpPr>
        <p:spPr>
          <a:xfrm>
            <a:off x="7315200" y="5257800"/>
            <a:ext cx="457200" cy="304800"/>
          </a:xfrm>
          <a:prstGeom prst="rect">
            <a:avLst/>
          </a:prstGeom>
          <a:noFill/>
        </p:spPr>
        <p:txBody>
          <a:bodyPr wrap="square" rtlCol="0">
            <a:spAutoFit/>
          </a:bodyPr>
          <a:lstStyle/>
          <a:p>
            <a:r>
              <a:rPr lang="en-US" dirty="0" smtClean="0">
                <a:solidFill>
                  <a:srgbClr val="FF0000"/>
                </a:solidFill>
              </a:rPr>
              <a:t>No</a:t>
            </a:r>
            <a:endParaRPr lang="en-US" dirty="0">
              <a:solidFill>
                <a:srgbClr val="FF0000"/>
              </a:solidFill>
            </a:endParaRPr>
          </a:p>
        </p:txBody>
      </p:sp>
      <p:sp>
        <p:nvSpPr>
          <p:cNvPr id="32" name="TextBox 31"/>
          <p:cNvSpPr txBox="1"/>
          <p:nvPr/>
        </p:nvSpPr>
        <p:spPr>
          <a:xfrm>
            <a:off x="8229600" y="5257800"/>
            <a:ext cx="457200" cy="304800"/>
          </a:xfrm>
          <a:prstGeom prst="rect">
            <a:avLst/>
          </a:prstGeom>
          <a:noFill/>
        </p:spPr>
        <p:txBody>
          <a:bodyPr wrap="square" rtlCol="0">
            <a:spAutoFit/>
          </a:bodyPr>
          <a:lstStyle/>
          <a:p>
            <a:r>
              <a:rPr lang="en-US" dirty="0" smtClean="0">
                <a:solidFill>
                  <a:srgbClr val="FF0000"/>
                </a:solidFill>
              </a:rPr>
              <a:t>No</a:t>
            </a:r>
            <a:endParaRPr lang="en-US" dirty="0">
              <a:solidFill>
                <a:srgbClr val="FF0000"/>
              </a:solidFill>
            </a:endParaRPr>
          </a:p>
        </p:txBody>
      </p:sp>
      <p:sp>
        <p:nvSpPr>
          <p:cNvPr id="33" name="Rectangle 32">
            <a:hlinkClick r:id="" action="ppaction://hlinkshowjump?jump=previousslide"/>
          </p:cNvPr>
          <p:cNvSpPr/>
          <p:nvPr/>
        </p:nvSpPr>
        <p:spPr>
          <a:xfrm>
            <a:off x="76200" y="76200"/>
            <a:ext cx="762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Back</a:t>
            </a:r>
            <a:endParaRPr lang="en-US" sz="1600" b="1"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35" presetClass="path" presetSubtype="0" accel="50000" decel="50000" fill="hold" nodeType="clickEffect">
                                  <p:stCondLst>
                                    <p:cond delay="0"/>
                                  </p:stCondLst>
                                  <p:childTnLst>
                                    <p:animMotion origin="layout" path="M -3.33333E-6 6.93802E-7 L -0.09166 0.00347 " pathEditMode="relative" rAng="0" ptsTypes="AA">
                                      <p:cBhvr>
                                        <p:cTn id="11" dur="2000" fill="hold"/>
                                        <p:tgtEl>
                                          <p:spTgt spid="5"/>
                                        </p:tgtEl>
                                        <p:attrNameLst>
                                          <p:attrName>ppt_x</p:attrName>
                                          <p:attrName>ppt_y</p:attrName>
                                        </p:attrNameLst>
                                      </p:cBhvr>
                                      <p:rCtr x="-4600" y="200"/>
                                    </p:animMotion>
                                  </p:childTnLst>
                                </p:cTn>
                              </p:par>
                            </p:childTnLst>
                          </p:cTn>
                        </p:par>
                        <p:par>
                          <p:cTn id="12" fill="hold">
                            <p:stCondLst>
                              <p:cond delay="2000"/>
                            </p:stCondLst>
                            <p:childTnLst>
                              <p:par>
                                <p:cTn id="13" presetID="1"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2000"/>
                            </p:stCondLst>
                            <p:childTnLst>
                              <p:par>
                                <p:cTn id="16" presetID="42" presetClass="path" presetSubtype="0" accel="50000" decel="50000" fill="hold" nodeType="afterEffect">
                                  <p:stCondLst>
                                    <p:cond delay="0"/>
                                  </p:stCondLst>
                                  <p:childTnLst>
                                    <p:animMotion origin="layout" path="M 0 0  L 0 0.33302  E" pathEditMode="relative" ptsTypes="">
                                      <p:cBhvr>
                                        <p:cTn id="17" dur="2000" fill="hold"/>
                                        <p:tgtEl>
                                          <p:spTgt spid="8"/>
                                        </p:tgtEl>
                                        <p:attrNameLst>
                                          <p:attrName>ppt_x</p:attrName>
                                          <p:attrName>ppt_y</p:attrName>
                                        </p:attrNameLst>
                                      </p:cBhvr>
                                    </p:animMotion>
                                  </p:childTnLst>
                                </p:cTn>
                              </p:par>
                              <p:par>
                                <p:cTn id="18" presetID="42" presetClass="path" presetSubtype="0" accel="50000" decel="50000" fill="hold" nodeType="withEffect">
                                  <p:stCondLst>
                                    <p:cond delay="0"/>
                                  </p:stCondLst>
                                  <p:childTnLst>
                                    <p:animMotion origin="layout" path="M 0 0  L 0 0.33302  E" pathEditMode="relative" ptsTypes="">
                                      <p:cBhvr>
                                        <p:cTn id="19" dur="2000" fill="hold"/>
                                        <p:tgtEl>
                                          <p:spTgt spid="6"/>
                                        </p:tgtEl>
                                        <p:attrNameLst>
                                          <p:attrName>ppt_x</p:attrName>
                                          <p:attrName>ppt_y</p:attrName>
                                        </p:attrNameLst>
                                      </p:cBhvr>
                                    </p:animMotion>
                                  </p:childTnLst>
                                </p:cTn>
                              </p:par>
                            </p:childTnLst>
                          </p:cTn>
                        </p:par>
                        <p:par>
                          <p:cTn id="20" fill="hold">
                            <p:stCondLst>
                              <p:cond delay="4000"/>
                            </p:stCondLst>
                            <p:childTnLst>
                              <p:par>
                                <p:cTn id="21" presetID="9" presetClass="exit" presetSubtype="0" fill="hold" nodeType="afterEffect">
                                  <p:stCondLst>
                                    <p:cond delay="0"/>
                                  </p:stCondLst>
                                  <p:childTnLst>
                                    <p:animEffect transition="out" filter="dissolv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par>
                                <p:cTn id="24" presetID="9" presetClass="exit" presetSubtype="0" fill="hold" nodeType="withEffect">
                                  <p:stCondLst>
                                    <p:cond delay="0"/>
                                  </p:stCondLst>
                                  <p:childTnLst>
                                    <p:animEffect transition="out" filter="dissolv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childTnLst>
                          </p:cTn>
                        </p:par>
                        <p:par>
                          <p:cTn id="27" fill="hold">
                            <p:stCondLst>
                              <p:cond delay="4500"/>
                            </p:stCondLst>
                            <p:childTnLst>
                              <p:par>
                                <p:cTn id="28" presetID="9"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tgtEl>
                                          <p:spTgt spid="7"/>
                                        </p:tgtEl>
                                      </p:cBhvr>
                                    </p:animEffect>
                                  </p:childTnLst>
                                </p:cTn>
                              </p:par>
                              <p:par>
                                <p:cTn id="31" presetID="9"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dissolve">
                                      <p:cBhvr>
                                        <p:cTn id="33" dur="500"/>
                                        <p:tgtEl>
                                          <p:spTgt spid="9"/>
                                        </p:tgtEl>
                                      </p:cBhvr>
                                    </p:animEffect>
                                  </p:childTnLst>
                                </p:cTn>
                              </p:par>
                              <p:par>
                                <p:cTn id="34" presetID="9"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dissolve">
                                      <p:cBhvr>
                                        <p:cTn id="36" dur="500"/>
                                        <p:tgtEl>
                                          <p:spTgt spid="10"/>
                                        </p:tgtEl>
                                      </p:cBhvr>
                                    </p:animEffect>
                                  </p:childTnLst>
                                </p:cTn>
                              </p:par>
                              <p:par>
                                <p:cTn id="37" presetID="9"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dissolve">
                                      <p:cBhvr>
                                        <p:cTn id="39" dur="500"/>
                                        <p:tgtEl>
                                          <p:spTgt spid="11"/>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childTnLst>
                          </p:cTn>
                        </p:par>
                        <p:par>
                          <p:cTn id="42" fill="hold">
                            <p:stCondLst>
                              <p:cond delay="5000"/>
                            </p:stCondLst>
                            <p:childTnLst>
                              <p:par>
                                <p:cTn id="43" presetID="27" presetClass="entr" presetSubtype="0" fill="hold" nodeType="afterEffect">
                                  <p:stCondLst>
                                    <p:cond delay="0"/>
                                  </p:stCondLst>
                                  <p:iterate type="wd">
                                    <p:tmPct val="50000"/>
                                  </p:iterate>
                                  <p:childTnLst>
                                    <p:set>
                                      <p:cBhvr>
                                        <p:cTn id="44"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45"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47" dur="80"/>
                                        <p:tgtEl>
                                          <p:spTgt spid="3">
                                            <p:txEl>
                                              <p:pRg st="3" end="3"/>
                                            </p:txEl>
                                          </p:spTgt>
                                        </p:tgtEl>
                                        <p:attrNameLst>
                                          <p:attrName>fill.type</p:attrName>
                                        </p:attrNameLst>
                                      </p:cBhvr>
                                      <p:to>
                                        <p:strVal val="solid"/>
                                      </p:to>
                                    </p:set>
                                  </p:childTnLst>
                                </p:cTn>
                              </p:par>
                            </p:childTnLst>
                          </p:cTn>
                        </p:par>
                        <p:par>
                          <p:cTn id="48" fill="hold">
                            <p:stCondLst>
                              <p:cond delay="6560"/>
                            </p:stCondLst>
                            <p:childTnLst>
                              <p:par>
                                <p:cTn id="49" presetID="27" presetClass="entr" presetSubtype="0" fill="hold" nodeType="afterEffect">
                                  <p:stCondLst>
                                    <p:cond delay="0"/>
                                  </p:stCondLst>
                                  <p:iterate type="wd">
                                    <p:tmPct val="50000"/>
                                  </p:iterate>
                                  <p:childTnLst>
                                    <p:set>
                                      <p:cBhvr>
                                        <p:cTn id="50"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51"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53" dur="80"/>
                                        <p:tgtEl>
                                          <p:spTgt spid="3">
                                            <p:txEl>
                                              <p:pRg st="5" end="5"/>
                                            </p:txEl>
                                          </p:spTgt>
                                        </p:tgtEl>
                                        <p:attrNameLst>
                                          <p:attrName>fill.type</p:attrName>
                                        </p:attrNameLst>
                                      </p:cBhvr>
                                      <p:to>
                                        <p:strVal val="solid"/>
                                      </p:to>
                                    </p:set>
                                  </p:childTnLst>
                                </p:cTn>
                              </p:par>
                              <p:par>
                                <p:cTn id="54" presetID="9"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dissolve">
                                      <p:cBhvr>
                                        <p:cTn id="56" dur="500"/>
                                        <p:tgtEl>
                                          <p:spTgt spid="14"/>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dissolve">
                                      <p:cBhvr>
                                        <p:cTn id="59" dur="500"/>
                                        <p:tgtEl>
                                          <p:spTgt spid="16"/>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dissolve">
                                      <p:cBhvr>
                                        <p:cTn id="62" dur="500"/>
                                        <p:tgtEl>
                                          <p:spTgt spid="17"/>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dissolve">
                                      <p:cBhvr>
                                        <p:cTn id="65" dur="500"/>
                                        <p:tgtEl>
                                          <p:spTgt spid="18"/>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dissolve">
                                      <p:cBhvr>
                                        <p:cTn id="68" dur="500"/>
                                        <p:tgtEl>
                                          <p:spTgt spid="19"/>
                                        </p:tgtEl>
                                      </p:cBhvr>
                                    </p:animEffect>
                                  </p:childTnLst>
                                </p:cTn>
                              </p:par>
                            </p:childTnLst>
                          </p:cTn>
                        </p:par>
                      </p:childTnLst>
                    </p:cTn>
                  </p:par>
                </p:childTnLst>
              </p:cTn>
              <p:nextCondLst>
                <p:cond evt="onClick" delay="0">
                  <p:tgtEl>
                    <p:spTgt spid="13"/>
                  </p:tgtEl>
                </p:cond>
              </p:nextCondLst>
            </p:seq>
            <p:seq concurrent="1" nextAc="seek">
              <p:cTn id="69" restart="whenNotActive" fill="hold" evtFilter="cancelBubble" nodeType="interactiveSeq">
                <p:stCondLst>
                  <p:cond evt="onClick" delay="0">
                    <p:tgtEl>
                      <p:spTgt spid="16"/>
                    </p:tgtEl>
                  </p:cond>
                </p:stCondLst>
                <p:endSync evt="end" delay="0">
                  <p:rtn val="all"/>
                </p:endSync>
                <p:childTnLst>
                  <p:par>
                    <p:cTn id="70" fill="hold">
                      <p:stCondLst>
                        <p:cond delay="0"/>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6"/>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76" restart="whenNotActive" fill="hold" evtFilter="cancelBubble" nodeType="interactiveSeq">
                <p:stCondLst>
                  <p:cond evt="onClick" delay="0">
                    <p:tgtEl>
                      <p:spTgt spid="14"/>
                    </p:tgtEl>
                  </p:cond>
                </p:stCondLst>
                <p:endSync evt="end" delay="0">
                  <p:rtn val="all"/>
                </p:endSync>
                <p:childTnLst>
                  <p:par>
                    <p:cTn id="77" fill="hold">
                      <p:stCondLst>
                        <p:cond delay="0"/>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81" restart="whenNotActive" fill="hold" evtFilter="cancelBubble" nodeType="interactiveSeq">
                <p:stCondLst>
                  <p:cond evt="onClick" delay="0">
                    <p:tgtEl>
                      <p:spTgt spid="17"/>
                    </p:tgtEl>
                  </p:cond>
                </p:stCondLst>
                <p:endSync evt="end" delay="0">
                  <p:rtn val="all"/>
                </p:endSync>
                <p:childTnLst>
                  <p:par>
                    <p:cTn id="82" fill="hold">
                      <p:stCondLst>
                        <p:cond delay="0"/>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86" restart="whenNotActive" fill="hold" evtFilter="cancelBubble" nodeType="interactiveSeq">
                <p:stCondLst>
                  <p:cond evt="onClick" delay="0">
                    <p:tgtEl>
                      <p:spTgt spid="18"/>
                    </p:tgtEl>
                  </p:cond>
                </p:stCondLst>
                <p:endSync evt="end" delay="0">
                  <p:rtn val="all"/>
                </p:endSync>
                <p:childTnLst>
                  <p:par>
                    <p:cTn id="87" fill="hold">
                      <p:stCondLst>
                        <p:cond delay="0"/>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91" restart="whenNotActive" fill="hold" evtFilter="cancelBubble" nodeType="interactiveSeq">
                <p:stCondLst>
                  <p:cond evt="onClick" delay="0">
                    <p:tgtEl>
                      <p:spTgt spid="19"/>
                    </p:tgtEl>
                  </p:cond>
                </p:stCondLst>
                <p:endSync evt="end" delay="0">
                  <p:rtn val="all"/>
                </p:endSync>
                <p:childTnLst>
                  <p:par>
                    <p:cTn id="92" fill="hold">
                      <p:stCondLst>
                        <p:cond delay="0"/>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childTnLst>
        </p:cTn>
      </p:par>
    </p:tnLst>
    <p:bldLst>
      <p:bldP spid="12" grpId="0"/>
      <p:bldP spid="14" grpId="0" animBg="1"/>
      <p:bldP spid="16" grpId="0" animBg="1"/>
      <p:bldP spid="17" grpId="0" animBg="1"/>
      <p:bldP spid="18" grpId="0" animBg="1"/>
      <p:bldP spid="19" grpId="0" animBg="1"/>
      <p:bldP spid="26" grpId="0" animBg="1"/>
      <p:bldP spid="27" grpId="0" animBg="1"/>
      <p:bldP spid="28" grpId="0"/>
      <p:bldP spid="29" grpId="0"/>
      <p:bldP spid="30" grpId="0"/>
      <p:bldP spid="31"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9144000" cy="838200"/>
          </a:xfrm>
        </p:spPr>
        <p:txBody>
          <a:bodyPr/>
          <a:lstStyle/>
          <a:p>
            <a:pPr eaLnBrk="1" hangingPunct="1"/>
            <a:r>
              <a:rPr lang="en-US" sz="3000" smtClean="0"/>
              <a:t>3:1 Ratios</a:t>
            </a:r>
          </a:p>
        </p:txBody>
      </p:sp>
      <p:sp>
        <p:nvSpPr>
          <p:cNvPr id="8195" name="Content Placeholder 2"/>
          <p:cNvSpPr>
            <a:spLocks noGrp="1"/>
          </p:cNvSpPr>
          <p:nvPr>
            <p:ph idx="1"/>
          </p:nvPr>
        </p:nvSpPr>
        <p:spPr>
          <a:xfrm>
            <a:off x="0" y="4038600"/>
            <a:ext cx="9144000" cy="2819400"/>
          </a:xfrm>
        </p:spPr>
        <p:txBody>
          <a:bodyPr/>
          <a:lstStyle/>
          <a:p>
            <a:pPr eaLnBrk="1" hangingPunct="1">
              <a:buFont typeface="Arial" charset="0"/>
              <a:buNone/>
            </a:pPr>
            <a:r>
              <a:rPr lang="en-US" sz="2000" smtClean="0"/>
              <a:t>Approximately 25% of the flowers had white petals. In the picture above, you can see a 3:1 ratio, which is the exact same thing as 25%. For every 3 purple flowers, we can expect 1 white flower.</a:t>
            </a:r>
          </a:p>
          <a:p>
            <a:pPr eaLnBrk="1" hangingPunct="1">
              <a:buFont typeface="Arial" charset="0"/>
              <a:buNone/>
            </a:pPr>
            <a:r>
              <a:rPr lang="en-US" sz="2000" smtClean="0"/>
              <a:t>Remember that Mendel examined 7 traits in total. Are you excited to see his other results?</a:t>
            </a:r>
          </a:p>
        </p:txBody>
      </p:sp>
      <p:pic>
        <p:nvPicPr>
          <p:cNvPr id="9220" name="Picture 7"/>
          <p:cNvPicPr>
            <a:picLocks noChangeAspect="1" noChangeArrowheads="1"/>
          </p:cNvPicPr>
          <p:nvPr/>
        </p:nvPicPr>
        <p:blipFill>
          <a:blip r:embed="rId2" cstate="print"/>
          <a:srcRect/>
          <a:stretch>
            <a:fillRect/>
          </a:stretch>
        </p:blipFill>
        <p:spPr bwMode="auto">
          <a:xfrm>
            <a:off x="6689725" y="685800"/>
            <a:ext cx="1920875" cy="2201863"/>
          </a:xfrm>
          <a:prstGeom prst="rect">
            <a:avLst/>
          </a:prstGeom>
          <a:noFill/>
          <a:ln w="9525">
            <a:noFill/>
            <a:miter lim="800000"/>
            <a:headEnd/>
            <a:tailEnd/>
          </a:ln>
        </p:spPr>
      </p:pic>
      <p:pic>
        <p:nvPicPr>
          <p:cNvPr id="9221" name="Picture 16"/>
          <p:cNvPicPr>
            <a:picLocks noChangeAspect="1" noChangeArrowheads="1"/>
          </p:cNvPicPr>
          <p:nvPr/>
        </p:nvPicPr>
        <p:blipFill>
          <a:blip r:embed="rId3" cstate="print"/>
          <a:srcRect/>
          <a:stretch>
            <a:fillRect/>
          </a:stretch>
        </p:blipFill>
        <p:spPr bwMode="auto">
          <a:xfrm>
            <a:off x="304800" y="685800"/>
            <a:ext cx="1981200" cy="2106613"/>
          </a:xfrm>
          <a:prstGeom prst="rect">
            <a:avLst/>
          </a:prstGeom>
          <a:noFill/>
          <a:ln w="9525">
            <a:noFill/>
            <a:miter lim="800000"/>
            <a:headEnd/>
            <a:tailEnd/>
          </a:ln>
        </p:spPr>
      </p:pic>
      <p:pic>
        <p:nvPicPr>
          <p:cNvPr id="9222" name="Picture 16"/>
          <p:cNvPicPr>
            <a:picLocks noChangeAspect="1" noChangeArrowheads="1"/>
          </p:cNvPicPr>
          <p:nvPr/>
        </p:nvPicPr>
        <p:blipFill>
          <a:blip r:embed="rId3" cstate="print"/>
          <a:srcRect/>
          <a:stretch>
            <a:fillRect/>
          </a:stretch>
        </p:blipFill>
        <p:spPr bwMode="auto">
          <a:xfrm>
            <a:off x="4632325" y="685800"/>
            <a:ext cx="1981200" cy="2106613"/>
          </a:xfrm>
          <a:prstGeom prst="rect">
            <a:avLst/>
          </a:prstGeom>
          <a:noFill/>
          <a:ln w="9525">
            <a:noFill/>
            <a:miter lim="800000"/>
            <a:headEnd/>
            <a:tailEnd/>
          </a:ln>
        </p:spPr>
      </p:pic>
      <p:pic>
        <p:nvPicPr>
          <p:cNvPr id="9223" name="Picture 16"/>
          <p:cNvPicPr>
            <a:picLocks noChangeAspect="1" noChangeArrowheads="1"/>
          </p:cNvPicPr>
          <p:nvPr/>
        </p:nvPicPr>
        <p:blipFill>
          <a:blip r:embed="rId3" cstate="print"/>
          <a:srcRect/>
          <a:stretch>
            <a:fillRect/>
          </a:stretch>
        </p:blipFill>
        <p:spPr bwMode="auto">
          <a:xfrm>
            <a:off x="2514600" y="685800"/>
            <a:ext cx="1981200" cy="2106613"/>
          </a:xfrm>
          <a:prstGeom prst="rect">
            <a:avLst/>
          </a:prstGeom>
          <a:noFill/>
          <a:ln w="9525">
            <a:noFill/>
            <a:miter lim="800000"/>
            <a:headEnd/>
            <a:tailEnd/>
          </a:ln>
        </p:spPr>
      </p:pic>
      <p:sp>
        <p:nvSpPr>
          <p:cNvPr id="8" name="Left Brace 7"/>
          <p:cNvSpPr/>
          <p:nvPr/>
        </p:nvSpPr>
        <p:spPr>
          <a:xfrm rot="16200000">
            <a:off x="3124200" y="-76200"/>
            <a:ext cx="762000" cy="57912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10" name="Left Brace 9"/>
          <p:cNvSpPr/>
          <p:nvPr/>
        </p:nvSpPr>
        <p:spPr>
          <a:xfrm rot="16200000">
            <a:off x="7162800" y="1981200"/>
            <a:ext cx="762000" cy="16764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11" name="Rectangle 10"/>
          <p:cNvSpPr/>
          <p:nvPr/>
        </p:nvSpPr>
        <p:spPr>
          <a:xfrm>
            <a:off x="3200400" y="3048000"/>
            <a:ext cx="685800" cy="923330"/>
          </a:xfrm>
          <a:prstGeom prst="rect">
            <a:avLst/>
          </a:prstGeom>
          <a:noFill/>
        </p:spPr>
        <p:txBody>
          <a:bodyPr>
            <a:spAutoFit/>
          </a:bodyPr>
          <a:lstStyle/>
          <a:p>
            <a:pPr algn="ctr" fontAlgn="auto">
              <a:spcBef>
                <a:spcPts val="0"/>
              </a:spcBef>
              <a:spcAft>
                <a:spcPts val="0"/>
              </a:spcAft>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3</a:t>
            </a:r>
          </a:p>
        </p:txBody>
      </p:sp>
      <p:sp>
        <p:nvSpPr>
          <p:cNvPr id="12" name="Rectangle 11"/>
          <p:cNvSpPr/>
          <p:nvPr/>
        </p:nvSpPr>
        <p:spPr>
          <a:xfrm>
            <a:off x="7162800" y="3048000"/>
            <a:ext cx="685800" cy="923330"/>
          </a:xfrm>
          <a:prstGeom prst="rect">
            <a:avLst/>
          </a:prstGeom>
          <a:noFill/>
        </p:spPr>
        <p:txBody>
          <a:bodyPr>
            <a:spAutoFit/>
          </a:bodyPr>
          <a:lstStyle/>
          <a:p>
            <a:pPr algn="ctr" fontAlgn="auto">
              <a:spcBef>
                <a:spcPts val="0"/>
              </a:spcBef>
              <a:spcAft>
                <a:spcPts val="0"/>
              </a:spcAft>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1</a:t>
            </a:r>
          </a:p>
        </p:txBody>
      </p:sp>
      <p:sp>
        <p:nvSpPr>
          <p:cNvPr id="14" name="Action Button: Forward or Next 13">
            <a:hlinkClick r:id="" action="ppaction://hlinkshowjump?jump=nextslide" highlightClick="1"/>
          </p:cNvPr>
          <p:cNvSpPr/>
          <p:nvPr/>
        </p:nvSpPr>
        <p:spPr>
          <a:xfrm>
            <a:off x="762000" y="5791200"/>
            <a:ext cx="838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230" name="AutoShape 10">
            <a:hlinkClick r:id="rId4" action="ppaction://hlinksldjump" highlightClick="1"/>
          </p:cNvPr>
          <p:cNvSpPr>
            <a:spLocks noChangeArrowheads="1"/>
          </p:cNvSpPr>
          <p:nvPr/>
        </p:nvSpPr>
        <p:spPr bwMode="auto">
          <a:xfrm>
            <a:off x="8763000" y="0"/>
            <a:ext cx="381000" cy="381000"/>
          </a:xfrm>
          <a:prstGeom prst="actionButtonHome">
            <a:avLst/>
          </a:prstGeom>
          <a:solidFill>
            <a:srgbClr val="FFCC00"/>
          </a:solidFill>
          <a:ln w="9525">
            <a:noFill/>
            <a:miter lim="800000"/>
            <a:headEnd/>
            <a:tailEnd/>
          </a:ln>
        </p:spPr>
        <p:txBody>
          <a:bodyPr wrap="none" anchor="ctr"/>
          <a:lstStyle/>
          <a:p>
            <a:endParaRPr lang="en-US" sz="1800">
              <a:solidFill>
                <a:schemeClr val="tx1"/>
              </a:solidFill>
            </a:endParaRPr>
          </a:p>
        </p:txBody>
      </p:sp>
      <p:sp>
        <p:nvSpPr>
          <p:cNvPr id="16" name="Rectangle 15">
            <a:hlinkClick r:id="" action="ppaction://hlinkshowjump?jump=previousslide"/>
          </p:cNvPr>
          <p:cNvSpPr/>
          <p:nvPr/>
        </p:nvSpPr>
        <p:spPr>
          <a:xfrm>
            <a:off x="76200" y="76200"/>
            <a:ext cx="762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Back</a:t>
            </a:r>
            <a:endParaRPr lang="en-US" sz="1600" b="1"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wd">
                                    <p:tmPct val="30000"/>
                                  </p:iterate>
                                  <p:childTnLst>
                                    <p:set>
                                      <p:cBhvr>
                                        <p:cTn id="6" dur="1" fill="hold">
                                          <p:stCondLst>
                                            <p:cond delay="0"/>
                                          </p:stCondLst>
                                        </p:cTn>
                                        <p:tgtEl>
                                          <p:spTgt spid="8195">
                                            <p:txEl>
                                              <p:pRg st="0" end="0"/>
                                            </p:txEl>
                                          </p:spTgt>
                                        </p:tgtEl>
                                        <p:attrNameLst>
                                          <p:attrName>style.visibility</p:attrName>
                                        </p:attrNameLst>
                                      </p:cBhvr>
                                      <p:to>
                                        <p:strVal val="visible"/>
                                      </p:to>
                                    </p:set>
                                    <p:anim calcmode="discrete" valueType="clr">
                                      <p:cBhvr override="childStyle">
                                        <p:cTn id="7" dur="80"/>
                                        <p:tgtEl>
                                          <p:spTgt spid="819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19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8195">
                                            <p:txEl>
                                              <p:pRg st="0" end="0"/>
                                            </p:txEl>
                                          </p:spTgt>
                                        </p:tgtEl>
                                        <p:attrNameLst>
                                          <p:attrName>fill.type</p:attrName>
                                        </p:attrNameLst>
                                      </p:cBhvr>
                                      <p:to>
                                        <p:strVal val="solid"/>
                                      </p:to>
                                    </p:set>
                                  </p:childTnLst>
                                </p:cTn>
                              </p:par>
                            </p:childTnLst>
                          </p:cTn>
                        </p:par>
                        <p:par>
                          <p:cTn id="10" fill="hold">
                            <p:stCondLst>
                              <p:cond delay="1112"/>
                            </p:stCondLst>
                            <p:childTnLst>
                              <p:par>
                                <p:cTn id="11" presetID="27" presetClass="entr" presetSubtype="0" fill="hold" grpId="0" nodeType="afterEffect">
                                  <p:stCondLst>
                                    <p:cond delay="0"/>
                                  </p:stCondLst>
                                  <p:iterate type="wd">
                                    <p:tmPct val="30000"/>
                                  </p:iterate>
                                  <p:childTnLst>
                                    <p:set>
                                      <p:cBhvr>
                                        <p:cTn id="12" dur="1" fill="hold">
                                          <p:stCondLst>
                                            <p:cond delay="0"/>
                                          </p:stCondLst>
                                        </p:cTn>
                                        <p:tgtEl>
                                          <p:spTgt spid="8195">
                                            <p:txEl>
                                              <p:pRg st="1" end="1"/>
                                            </p:txEl>
                                          </p:spTgt>
                                        </p:tgtEl>
                                        <p:attrNameLst>
                                          <p:attrName>style.visibility</p:attrName>
                                        </p:attrNameLst>
                                      </p:cBhvr>
                                      <p:to>
                                        <p:strVal val="visible"/>
                                      </p:to>
                                    </p:set>
                                    <p:anim calcmode="discrete" valueType="clr">
                                      <p:cBhvr override="childStyle">
                                        <p:cTn id="13" dur="80"/>
                                        <p:tgtEl>
                                          <p:spTgt spid="819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8195">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8195">
                                            <p:txEl>
                                              <p:pRg st="1" end="1"/>
                                            </p:txEl>
                                          </p:spTgt>
                                        </p:tgtEl>
                                        <p:attrNameLst>
                                          <p:attrName>fill.type</p:attrName>
                                        </p:attrNameLst>
                                      </p:cBhvr>
                                      <p:to>
                                        <p:strVal val="solid"/>
                                      </p:to>
                                    </p:set>
                                  </p:childTnLst>
                                </p:cTn>
                              </p:par>
                            </p:childTnLst>
                          </p:cTn>
                        </p:par>
                        <p:par>
                          <p:cTn id="16" fill="hold">
                            <p:stCondLst>
                              <p:cond delay="1600"/>
                            </p:stCondLst>
                            <p:childTnLst>
                              <p:par>
                                <p:cTn id="17" presetID="1"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2090</TotalTime>
  <Words>5894</Words>
  <Application>Microsoft Macintosh PowerPoint</Application>
  <PresentationFormat>On-screen Show (4:3)</PresentationFormat>
  <Paragraphs>1361</Paragraphs>
  <Slides>56</Slides>
  <Notes>0</Notes>
  <HiddenSlides>1</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Press the F5 button on your keyboard to begin this tutorial.</vt:lpstr>
      <vt:lpstr>Genetics Tutorial</vt:lpstr>
      <vt:lpstr>What is Genetics?</vt:lpstr>
      <vt:lpstr>What is Genetics?</vt:lpstr>
      <vt:lpstr>Purple Flowers vs. White Flowers</vt:lpstr>
      <vt:lpstr>Purple Flowers vs. White Flowers</vt:lpstr>
      <vt:lpstr>PowerPoint Presentation</vt:lpstr>
      <vt:lpstr>The F1 Generation</vt:lpstr>
      <vt:lpstr>3:1 Ratios</vt:lpstr>
      <vt:lpstr>More 3:1 Ratios?</vt:lpstr>
      <vt:lpstr>More 3:1 Ratios?</vt:lpstr>
      <vt:lpstr>More 3:1 Ratios?</vt:lpstr>
      <vt:lpstr>More 3:1 Ratios?</vt:lpstr>
      <vt:lpstr>More 3:1 Ratios?</vt:lpstr>
      <vt:lpstr>More 3:1 Ratios?</vt:lpstr>
      <vt:lpstr>More 3:1 Ratios?</vt:lpstr>
      <vt:lpstr>More 3:1 Ratios?</vt:lpstr>
      <vt:lpstr>More 3:1 Ratios?</vt:lpstr>
      <vt:lpstr>Coincidence?</vt:lpstr>
      <vt:lpstr>Coincidence?</vt:lpstr>
      <vt:lpstr>Coincidence?</vt:lpstr>
      <vt:lpstr>Coincidence?</vt:lpstr>
      <vt:lpstr>Coincidence?</vt:lpstr>
      <vt:lpstr>The Genetics</vt:lpstr>
      <vt:lpstr>Genotypes?</vt:lpstr>
      <vt:lpstr>Genotypes?</vt:lpstr>
      <vt:lpstr>Genotypes?</vt:lpstr>
      <vt:lpstr>Genotypes?</vt:lpstr>
      <vt:lpstr>Genotypes?</vt:lpstr>
      <vt:lpstr>The F1 Answers</vt:lpstr>
      <vt:lpstr>Why 25% White?</vt:lpstr>
      <vt:lpstr>Why 25% White?</vt:lpstr>
      <vt:lpstr>Why 25% White?</vt:lpstr>
      <vt:lpstr>Why 25% White?</vt:lpstr>
      <vt:lpstr>Punnett Squares</vt:lpstr>
      <vt:lpstr>Mendel and Punnett Squares</vt:lpstr>
      <vt:lpstr>Mendel’s Punnett squares</vt:lpstr>
      <vt:lpstr>Determining the Phenotypes</vt:lpstr>
      <vt:lpstr>Determining the Phenotypes</vt:lpstr>
      <vt:lpstr>Can you help the Adams’?</vt:lpstr>
      <vt:lpstr>Helping the Adams family</vt:lpstr>
      <vt:lpstr>Determining the Phenotypes</vt:lpstr>
      <vt:lpstr>Determining the Phenotypes</vt:lpstr>
      <vt:lpstr>Determining the Phenotypes</vt:lpstr>
      <vt:lpstr>PowerPoint Presentation</vt:lpstr>
      <vt:lpstr>A tough decision</vt:lpstr>
      <vt:lpstr>Can you help the Davis’?</vt:lpstr>
      <vt:lpstr>Helping the Davis family</vt:lpstr>
      <vt:lpstr>Determining the Phenotypes</vt:lpstr>
      <vt:lpstr>Determining the Phenotypes</vt:lpstr>
      <vt:lpstr>Determining the Phenotypes</vt:lpstr>
      <vt:lpstr>Another tough decision…</vt:lpstr>
      <vt:lpstr>Remembering Mendel</vt:lpstr>
      <vt:lpstr>The F1 Generation</vt:lpstr>
      <vt:lpstr>More 3:1 Ratios?</vt:lpstr>
      <vt:lpstr>More 3:1 Ratios?</vt:lpstr>
    </vt:vector>
  </TitlesOfParts>
  <Company>BHUSD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Genetics Tutorial</dc:title>
  <dc:creator>kkobe</dc:creator>
  <cp:lastModifiedBy>Rose</cp:lastModifiedBy>
  <cp:revision>115</cp:revision>
  <dcterms:created xsi:type="dcterms:W3CDTF">2008-12-10T16:36:44Z</dcterms:created>
  <dcterms:modified xsi:type="dcterms:W3CDTF">2015-01-15T12:58:36Z</dcterms:modified>
</cp:coreProperties>
</file>